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0287000" cx="18288000"/>
  <p:notesSz cx="6858000" cy="9144000"/>
  <p:embeddedFontLst>
    <p:embeddedFont>
      <p:font typeface="Do Hyeon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NniQtf6cx3wtLHg7fu/NS28kT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DoHyeon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안녕하세요.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 발표를 맡은 이승현입니다.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 1조는 저와 이소영, 최눈솔, 홍진영님으로 구성되었고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1조의 주제는 일상대화 챗봇입니다.</a:t>
            </a:r>
            <a:endParaRPr b="0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보시면 같은 토큰들이 지나치게 반복되는 모습이 보입니다.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마침표가 십수번 반복되는가 하면,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‘그래서’나 ‘더’ 를 연발하기도 합니다.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빨리 집에가고 싶었는데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이런걸 보니 그러질 못했었습니다.</a:t>
            </a:r>
            <a:endParaRPr b="0"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문제들을 해결하기 위해 인코더와 디코더의 층을 더 추가했습니다.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층을 추가한 다음의 학습 결과입니다.</a:t>
            </a:r>
            <a:endParaRPr b="0"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보시면 같은 토큰이 반복되는 경우는 눈에 띄게 줄어든 것을 알 수 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 보시다시피 이젠 생성된 문장이 자연스럽지 못한 문제가 있습니다.</a:t>
            </a:r>
            <a:endParaRPr b="0"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문제를 해결하기 위해서 가장 먼저 떠오른 해결방안은 데이터 증강이었습니다.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시간이 한정되어있는 관계로 추가적인 데이터 마련은 어려웠습니다.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모델이 사용할 수 있는 어휘수를 늘려보았으나,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시간이 배로 늘어난 것에 비하여 눈에 띄는 성능향상이 보이지 않았습니다.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많은 훈련을 하는 것은 손실을 꾸준히 떨어뜨렸지만 생성된 문장의 품질은 더 떨어지는 현상을 볼 수 있었습니다.</a:t>
            </a:r>
            <a:endParaRPr b="0"/>
          </a:p>
        </p:txBody>
      </p:sp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두 번째 시도로 코사인 유사도를 통한 챗봇 구현을 시도했습니다.</a:t>
            </a:r>
            <a:endParaRPr b="0"/>
          </a:p>
        </p:txBody>
      </p:sp>
      <p:sp>
        <p:nvSpPr>
          <p:cNvPr id="231" name="Google Shape;23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입력을 포함해 질문들간의 코사인 유사도를 측정하고,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유사도가 높은 질문의 대답을 답변으로 출력하는 방식을 구현했습니다.</a:t>
            </a:r>
            <a:endParaRPr b="0"/>
          </a:p>
        </p:txBody>
      </p:sp>
      <p:sp>
        <p:nvSpPr>
          <p:cNvPr id="241" name="Google Shape;24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여기를 보시면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뭐 먹을까? 라는 질문에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부산에 엄청 맛있는 곱창집이 있다는 답변을 합니다.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여기까지 보면, 코사인 유사도를 이용한 방법은 꽤나 괜찮은 답변을 보여줍니다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 대답을 출력하는데까지 17초 가량이 걸렸습니다.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17초를 가만히 기다려줄 사용자는 없겠죠?</a:t>
            </a:r>
            <a:endParaRPr b="0"/>
          </a:p>
        </p:txBody>
      </p:sp>
      <p:sp>
        <p:nvSpPr>
          <p:cNvPr id="253" name="Google Shape;25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저희가 사용한 데이터의 양은 질문과 답변이 약 10만 개 정도 포함되어있습니다.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데이터들 사이의 코사인 유사도를 일일히 계산해야 한다는 점이 시간적인 부담을 가져왔습니다.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수업시간에 배운 lda를 사용해서 데이터를 그룹화하고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그룹화된 데이터들 사이에서만 코사인유사도를 계산하여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계산량을 단축시키려는 시도를 했습니다.</a:t>
            </a:r>
            <a:endParaRPr b="0"/>
          </a:p>
        </p:txBody>
      </p:sp>
      <p:sp>
        <p:nvSpPr>
          <p:cNvPr id="261" name="Google Shape;26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그래프를 보시면 상당히 잘 분류된 것 처럼 보입니다.</a:t>
            </a:r>
            <a:endParaRPr b="0"/>
          </a:p>
        </p:txBody>
      </p:sp>
      <p:sp>
        <p:nvSpPr>
          <p:cNvPr id="269" name="Google Shape;26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 분류된 데이터를 라이트gbm에 학습시키니 아주 형편없는 결과를 보여줍니다.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그냥 찍는 것 보다 조금 나은 수준이라 이대로는 사용하기 힘들겠다고 생각했습니다</a:t>
            </a:r>
            <a:endParaRPr b="0"/>
          </a:p>
        </p:txBody>
      </p:sp>
      <p:sp>
        <p:nvSpPr>
          <p:cNvPr id="278" name="Google Shape;27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kogpt2입니다.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 gpt로 유명한 gpt모델의 두 번째 버전을 40기가 이상의 한국어 데이터로 사전학습 시킨 모델입니다.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모델을 10에폭 돌리는데 15시간이 걸렸습니다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앞의 과정에서 소비한 시간이 적지 않기 때문에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아마도 마지막 시도일 것이라는 생각을 했던 것 같습니다</a:t>
            </a:r>
            <a:endParaRPr b="0"/>
          </a:p>
        </p:txBody>
      </p:sp>
      <p:sp>
        <p:nvSpPr>
          <p:cNvPr id="287" name="Google Shape;28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그래도 결과를 보면 역시 gpt라는 생각이 듭니다.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발표가 긴장된다는 말에, 준비를 잘 하라는 정석적인 대답을 해줍니다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준비하냐고 되물으니까 같이 어딜 가자는데 어디로 가자는지는 모르겠네요.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정도면 상당히 희망적입니다.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트랜스포머 같이 비문을 쏟아내지도 않고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코사인 유사도를 사용할 때 처럼 긴 추론 시간이 필요하지도 않습니다.</a:t>
            </a:r>
            <a:endParaRPr b="0"/>
          </a:p>
        </p:txBody>
      </p:sp>
      <p:sp>
        <p:nvSpPr>
          <p:cNvPr id="295" name="Google Shape;29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훈련에 상당한 시간이 소요된다는 점을 제외하면 kogpt2는 꽤 만족스런 결과를 보여줬습니다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결론적으로 kogpt2를 이용하여 서비스를 구현했습니다.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다음으로는 이소영님께서 시연을 해주시겠습니다.</a:t>
            </a:r>
            <a:endParaRPr b="0"/>
          </a:p>
        </p:txBody>
      </p:sp>
      <p:sp>
        <p:nvSpPr>
          <p:cNvPr id="303" name="Google Shape;30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서비스와 관련해서는 챗봇과 좀 더 자연스러운 대화를 할 수 있게 하기 위해 다양한 시도를 했습니다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모델은 2022년 cvpr학회에 발표한 논문을 기반으로 학습한 모델입니다.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왼쪽의 아래에 있는 인물의 움직임을 옆에 뒤따르는 다른 얼굴들에 합성해서 얼굴의 움직임을 그대로 재현하는 모델입니다.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bark바크 라는 보이스클로닝 모델을 챗봇과 연동할 수 있습니다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저희가 구현한 챗봇을 간단하게 시연하겠습니다.</a:t>
            </a:r>
            <a:endParaRPr b="0"/>
          </a:p>
        </p:txBody>
      </p:sp>
      <p:sp>
        <p:nvSpPr>
          <p:cNvPr id="311" name="Google Shape;31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아직 서비스에 완전히 구현하지는 못했지만 </a:t>
            </a:r>
            <a:br>
              <a:rPr b="0" lang="en-US"/>
            </a:br>
            <a:br>
              <a:rPr b="0" lang="en-US"/>
            </a:br>
            <a:r>
              <a:rPr b="0" lang="en-US"/>
              <a:t>얼굴의 움직임을 동기화하고 목소리까지 낼 수 있다면 </a:t>
            </a:r>
            <a:br>
              <a:rPr b="0" lang="en-US"/>
            </a:br>
            <a:br>
              <a:rPr b="0" lang="en-US"/>
            </a:br>
            <a:r>
              <a:rPr b="0" lang="en-US"/>
              <a:t>마치 사람과 이야기하듯 자연스러운 대화를 진행할 수 있을 것이라 기대합니다.</a:t>
            </a:r>
            <a:endParaRPr b="0"/>
          </a:p>
        </p:txBody>
      </p:sp>
      <p:sp>
        <p:nvSpPr>
          <p:cNvPr id="323" name="Google Shape;32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성과 및 한계점입니다.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챗봇을 구현하면서 만날 수 있는 여러 난관을 실제로 만나고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 방법을 모색해볼 수 있었다는 점이 가장 큰 성과가 아니었나 생각합니다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데이터의 불균형이 성능에 악영향을 주지 않았을까 하는 생각 때문에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증강이나 전처리에 대해서 더 고민해볼 수 있을 것 같습니다</a:t>
            </a:r>
            <a:endParaRPr b="0"/>
          </a:p>
        </p:txBody>
      </p:sp>
      <p:sp>
        <p:nvSpPr>
          <p:cNvPr id="335" name="Google Shape;33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 내용은 여기입니다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받겠습니다.</a:t>
            </a:r>
            <a:endParaRPr b="0"/>
          </a:p>
        </p:txBody>
      </p:sp>
      <p:sp>
        <p:nvSpPr>
          <p:cNvPr id="342" name="Google Shape;34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1조였습니다 감사합니다!</a:t>
            </a:r>
            <a:endParaRPr b="0"/>
          </a:p>
        </p:txBody>
      </p:sp>
      <p:sp>
        <p:nvSpPr>
          <p:cNvPr id="349" name="Google Shape;34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소개드린 뉴스들에서는 심심이를 예로 들고 있는데요.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심심이가 아니더라도 요즘 챗봇을 접하는 것이 일상적인 일 중 하나가 되었습니다.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인공지능의 발전에 힘입어 최근의 챗봇들은 마치 사람 처럼 대화를 주고 받을 수 있는데요.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챗봇들은 단순한 정보 제공을 넘어서, 사용자들과 마치 친구처럼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따뜻하고 자연스러운 대화를 이루어내며 감정적인 상호작용이 가능하다는 점에 주목하게 되었습니다.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사용자들이 챗봇과의 일상대화를 통해 불안감 해소와 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친밀한 경험을 제공을 제공할 수 있다는 점에서  '일상대화 챗봇'을 주제로 선정하게 되었습니다. </a:t>
            </a:r>
            <a:endParaRPr b="0"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서비스 구현에 사용된 아키텍쳐입니다.</a:t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 데이터 수집입니다.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두 가지 데이터를 사용했는데, 하나는 수업 시간에서 다들 사용해보셨던 챗봇데이터입니다.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하나는 각종 sns에서 사용자들이 주고 받은 대화를 재구성한 데이터셋입니다.</a:t>
            </a:r>
            <a:endParaRPr b="0"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이러한 토큰화를 진행했고요.</a:t>
            </a:r>
            <a:endParaRPr b="0"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저희가 프로젝트를 진행하면서 우여곡절과 진행과정을 차례로 소개해드리겠습니다.</a:t>
            </a:r>
            <a:endParaRPr b="0"/>
          </a:p>
        </p:txBody>
      </p:sp>
      <p:sp>
        <p:nvSpPr>
          <p:cNvPr id="172" name="Google Shape;1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시작은 트랜스포머 모델입니다.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트랜스포머는 어텐션 이즈 올 유 니드라는 논문을 기반으로 하는 언어모델인데요.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언어모델에서 한계로 여겨졌던 부분들을 어느정도 해결하여 현존하는 거대언어모델들의 기반이라 할 수 있는 모델입니다.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저희가 접할 수 있는 모델 중 지나치게 거대하지 않고 성능도 괜찮을 것이라 예상했기 때문에 첫 번째 모델로 선정하여 학습을 진행했습니다.</a:t>
            </a:r>
            <a:endParaRPr b="0"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보시면 손실 그래프가 아주 바람직한 모양입니다.</a:t>
            </a: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손실 그래프를 볼 때 가지만 해도 학습이 아주 잘 진행되었다고 생각했습니다만…</a:t>
            </a:r>
            <a:endParaRPr b="0"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1321860" y="8847056"/>
            <a:ext cx="5937440" cy="411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 이승현, 이소영, 최눈솔, 홍진영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795174" y="1028700"/>
            <a:ext cx="5102352" cy="8229600"/>
            <a:chOff x="0" y="0"/>
            <a:chExt cx="6803136" cy="109728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6803136" cy="10972800"/>
            </a:xfrm>
            <a:custGeom>
              <a:rect b="b" l="l" r="r" t="t"/>
              <a:pathLst>
                <a:path extrusionOk="0" h="10972800" w="6803136">
                  <a:moveTo>
                    <a:pt x="0" y="0"/>
                  </a:moveTo>
                  <a:lnTo>
                    <a:pt x="6803136" y="0"/>
                  </a:lnTo>
                  <a:lnTo>
                    <a:pt x="6803136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1192592" y="1957724"/>
              <a:ext cx="2664444" cy="449625"/>
            </a:xfrm>
            <a:custGeom>
              <a:rect b="b" l="l" r="r" t="t"/>
              <a:pathLst>
                <a:path extrusionOk="0" h="449625" w="2664444">
                  <a:moveTo>
                    <a:pt x="0" y="0"/>
                  </a:moveTo>
                  <a:lnTo>
                    <a:pt x="2664444" y="0"/>
                  </a:lnTo>
                  <a:lnTo>
                    <a:pt x="2664444" y="449625"/>
                  </a:lnTo>
                  <a:lnTo>
                    <a:pt x="0" y="449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3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 rot="10800000">
              <a:off x="2912076" y="3288705"/>
              <a:ext cx="2664444" cy="449625"/>
            </a:xfrm>
            <a:custGeom>
              <a:rect b="b" l="l" r="r" t="t"/>
              <a:pathLst>
                <a:path extrusionOk="0" h="449625" w="2664444">
                  <a:moveTo>
                    <a:pt x="0" y="0"/>
                  </a:moveTo>
                  <a:lnTo>
                    <a:pt x="2664445" y="0"/>
                  </a:lnTo>
                  <a:lnTo>
                    <a:pt x="2664445" y="449625"/>
                  </a:lnTo>
                  <a:lnTo>
                    <a:pt x="0" y="449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1226615" y="4542136"/>
              <a:ext cx="2664444" cy="449625"/>
            </a:xfrm>
            <a:custGeom>
              <a:rect b="b" l="l" r="r" t="t"/>
              <a:pathLst>
                <a:path extrusionOk="0" h="449625" w="2664444">
                  <a:moveTo>
                    <a:pt x="0" y="0"/>
                  </a:moveTo>
                  <a:lnTo>
                    <a:pt x="2664445" y="0"/>
                  </a:lnTo>
                  <a:lnTo>
                    <a:pt x="2664445" y="449625"/>
                  </a:lnTo>
                  <a:lnTo>
                    <a:pt x="0" y="449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7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" name="Google Shape;95;p1"/>
            <p:cNvSpPr/>
            <p:nvPr/>
          </p:nvSpPr>
          <p:spPr>
            <a:xfrm rot="10800000">
              <a:off x="2912076" y="5791861"/>
              <a:ext cx="2664444" cy="449625"/>
            </a:xfrm>
            <a:custGeom>
              <a:rect b="b" l="l" r="r" t="t"/>
              <a:pathLst>
                <a:path extrusionOk="0" h="449625" w="2664444">
                  <a:moveTo>
                    <a:pt x="0" y="0"/>
                  </a:moveTo>
                  <a:lnTo>
                    <a:pt x="2664445" y="0"/>
                  </a:lnTo>
                  <a:lnTo>
                    <a:pt x="2664445" y="449625"/>
                  </a:lnTo>
                  <a:lnTo>
                    <a:pt x="0" y="449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6" name="Google Shape;96;p1"/>
          <p:cNvGrpSpPr/>
          <p:nvPr/>
        </p:nvGrpSpPr>
        <p:grpSpPr>
          <a:xfrm>
            <a:off x="5897526" y="2119346"/>
            <a:ext cx="11361774" cy="4546187"/>
            <a:chOff x="0" y="-114300"/>
            <a:chExt cx="15149032" cy="6061583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0" y="-114300"/>
              <a:ext cx="8595832" cy="1590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741" u="none" cap="none" strike="noStrike">
                  <a:solidFill>
                    <a:srgbClr val="292929"/>
                  </a:solidFill>
                  <a:latin typeface="Calibri"/>
                  <a:ea typeface="Calibri"/>
                  <a:cs typeface="Calibri"/>
                  <a:sym typeface="Calibri"/>
                </a:rPr>
                <a:t>일상 대화 챗봇</a:t>
              </a:r>
              <a:endParaRPr b="0" i="0" sz="7741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4607556"/>
              <a:ext cx="7874754" cy="1339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7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Daily conversational Chatbot synchronized </a:t>
              </a:r>
              <a:endParaRPr/>
            </a:p>
            <a:p>
              <a:pPr indent="0" lvl="0" marL="0" marR="0" rtl="0" algn="l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7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video synthesis and voice cloning</a:t>
              </a:r>
              <a:endParaRPr/>
            </a:p>
            <a:p>
              <a:pPr indent="0" lvl="0" marL="0" marR="0" rtl="0" algn="l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1066800"/>
              <a:ext cx="15149032" cy="3197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58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0" u="none" cap="none" strike="noStrike">
                  <a:solidFill>
                    <a:srgbClr val="FFD569"/>
                  </a:solidFill>
                  <a:latin typeface="Do Hyeon"/>
                  <a:ea typeface="Do Hyeon"/>
                  <a:cs typeface="Do Hyeon"/>
                  <a:sym typeface="Do Hyeon"/>
                </a:rPr>
                <a:t>Hey, what's up?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1028700" y="1959268"/>
            <a:ext cx="4515710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학습 결과 및 문제점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2367662" y="3709036"/>
            <a:ext cx="13552676" cy="5186833"/>
          </a:xfrm>
          <a:custGeom>
            <a:rect b="b" l="l" r="r" t="t"/>
            <a:pathLst>
              <a:path extrusionOk="0" h="5186833" w="13552676">
                <a:moveTo>
                  <a:pt x="0" y="0"/>
                </a:moveTo>
                <a:lnTo>
                  <a:pt x="13552676" y="0"/>
                </a:lnTo>
                <a:lnTo>
                  <a:pt x="13552676" y="5186833"/>
                </a:lnTo>
                <a:lnTo>
                  <a:pt x="0" y="5186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50174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1028700" y="1959268"/>
            <a:ext cx="4515710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학습 결과 및 문제점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2019877" y="3661359"/>
            <a:ext cx="14248247" cy="3484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4184" lvl="1" marL="928368" marR="0" rtl="0" algn="l">
              <a:lnSpc>
                <a:spcPct val="181018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4299"/>
              <a:buFont typeface="Arial"/>
              <a:buChar char="•"/>
            </a:pPr>
            <a:r>
              <a:rPr b="0" i="0" lang="en-US" sz="42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특정 단어가 반복되는 문제 발견(동어반복)</a:t>
            </a:r>
            <a:endParaRPr/>
          </a:p>
          <a:p>
            <a:pPr indent="-518161" lvl="2" marL="1554483" marR="0" rtl="0" algn="l">
              <a:lnSpc>
                <a:spcPct val="181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 입력을 받고 출력을 만들어내는 인코더와 디코더가 충분히 깊지 않아서 생길 수 있는 문제</a:t>
            </a:r>
            <a:endParaRPr/>
          </a:p>
          <a:p>
            <a:pPr indent="-518161" lvl="2" marL="1554483" marR="0" rtl="0" algn="l">
              <a:lnSpc>
                <a:spcPct val="181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 인코더와 디코더의 층을 늘려주니 동어반복 현상이 상당히 완화됨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028700" y="1959268"/>
            <a:ext cx="4515710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학습 결과 및 문제점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1187801" y="4213410"/>
            <a:ext cx="15912399" cy="4765710"/>
          </a:xfrm>
          <a:custGeom>
            <a:rect b="b" l="l" r="r" t="t"/>
            <a:pathLst>
              <a:path extrusionOk="0" h="4765710" w="15912399">
                <a:moveTo>
                  <a:pt x="0" y="0"/>
                </a:moveTo>
                <a:lnTo>
                  <a:pt x="15912398" y="0"/>
                </a:lnTo>
                <a:lnTo>
                  <a:pt x="15912398" y="4765710"/>
                </a:lnTo>
                <a:lnTo>
                  <a:pt x="0" y="4765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226" name="Google Shape;226;p13"/>
          <p:cNvSpPr txBox="1"/>
          <p:nvPr/>
        </p:nvSpPr>
        <p:spPr>
          <a:xfrm>
            <a:off x="1028700" y="1959268"/>
            <a:ext cx="4515710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학습 결과 및 문제점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2213818" y="3461385"/>
            <a:ext cx="13860363" cy="579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b="0" i="0" lang="en-US" sz="42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생성된 문장이 어색한 문제</a:t>
            </a:r>
            <a:endParaRPr/>
          </a:p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 추가의 어려움</a:t>
            </a:r>
            <a:endParaRPr/>
          </a:p>
          <a:p>
            <a:pPr indent="-518160" lvl="2" marL="15544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개인정보의 영역인 일상대화 데이터를 구하기 어려움</a:t>
            </a:r>
            <a:endParaRPr/>
          </a:p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모델이 사용할 수 있는 단어의 수를 늘림</a:t>
            </a:r>
            <a:endParaRPr/>
          </a:p>
          <a:p>
            <a:pPr indent="-518160" lvl="2" marL="15544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훈련에 소요되는 시간이 비약적으로 늘어났지만 눈에 띄는 성능 향상은 없었음</a:t>
            </a:r>
            <a:endParaRPr/>
          </a:p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훈련 반복수(epoch)를 늘렸으나 오히려 악화</a:t>
            </a:r>
            <a:endParaRPr/>
          </a:p>
          <a:p>
            <a:pPr indent="0" lvl="0" marL="0" marR="0" rtl="0" algn="l">
              <a:lnSpc>
                <a:spcPct val="194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4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grpSp>
        <p:nvGrpSpPr>
          <p:cNvPr id="234" name="Google Shape;234;p14"/>
          <p:cNvGrpSpPr/>
          <p:nvPr/>
        </p:nvGrpSpPr>
        <p:grpSpPr>
          <a:xfrm>
            <a:off x="1069251" y="2270969"/>
            <a:ext cx="13160148" cy="2471083"/>
            <a:chOff x="0" y="-219075"/>
            <a:chExt cx="17546864" cy="3294779"/>
          </a:xfrm>
        </p:grpSpPr>
        <p:sp>
          <p:nvSpPr>
            <p:cNvPr id="235" name="Google Shape;235;p14"/>
            <p:cNvSpPr txBox="1"/>
            <p:nvPr/>
          </p:nvSpPr>
          <p:spPr>
            <a:xfrm>
              <a:off x="0" y="-219075"/>
              <a:ext cx="17546864" cy="1230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99" u="none" cap="none" strike="noStrike">
                  <a:solidFill>
                    <a:srgbClr val="242D3C"/>
                  </a:solidFill>
                  <a:latin typeface="Calibri"/>
                  <a:ea typeface="Calibri"/>
                  <a:cs typeface="Calibri"/>
                  <a:sym typeface="Calibri"/>
                </a:rPr>
                <a:t>코사인 유사도</a:t>
              </a:r>
              <a:endParaRPr/>
            </a:p>
          </p:txBody>
        </p:sp>
        <p:sp>
          <p:nvSpPr>
            <p:cNvPr id="236" name="Google Shape;236;p14"/>
            <p:cNvSpPr txBox="1"/>
            <p:nvPr/>
          </p:nvSpPr>
          <p:spPr>
            <a:xfrm>
              <a:off x="0" y="1296011"/>
              <a:ext cx="17546864" cy="1779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99415" lvl="1" marL="79883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D3C"/>
                </a:buClr>
                <a:buSzPts val="3700"/>
                <a:buFont typeface="Arial"/>
                <a:buChar char="•"/>
              </a:pPr>
              <a:r>
                <a:rPr b="0" i="0" lang="en-US" sz="3700" u="none" cap="none" strike="noStrike">
                  <a:solidFill>
                    <a:srgbClr val="242D3C"/>
                  </a:solidFill>
                  <a:latin typeface="Calibri"/>
                  <a:ea typeface="Calibri"/>
                  <a:cs typeface="Calibri"/>
                  <a:sym typeface="Calibri"/>
                </a:rPr>
                <a:t>두 벡터 간의 코사인 각도를 이용하여 구할 수 있는 두 벡터가 서로 가리키는 방향이 얼마나 유사한지 나타내는 정도 ( -1 &lt;= similarity &lt;= 1 )</a:t>
              </a:r>
              <a:endParaRPr/>
            </a:p>
          </p:txBody>
        </p:sp>
      </p:grpSp>
      <p:sp>
        <p:nvSpPr>
          <p:cNvPr id="237" name="Google Shape;237;p14"/>
          <p:cNvSpPr/>
          <p:nvPr/>
        </p:nvSpPr>
        <p:spPr>
          <a:xfrm>
            <a:off x="2869842" y="5430000"/>
            <a:ext cx="12548316" cy="3828300"/>
          </a:xfrm>
          <a:custGeom>
            <a:rect b="b" l="l" r="r" t="t"/>
            <a:pathLst>
              <a:path extrusionOk="0" h="3828300" w="12548316">
                <a:moveTo>
                  <a:pt x="0" y="0"/>
                </a:moveTo>
                <a:lnTo>
                  <a:pt x="12548316" y="0"/>
                </a:lnTo>
                <a:lnTo>
                  <a:pt x="12548316" y="3828300"/>
                </a:lnTo>
                <a:lnTo>
                  <a:pt x="0" y="382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grpSp>
        <p:nvGrpSpPr>
          <p:cNvPr id="244" name="Google Shape;244;p15"/>
          <p:cNvGrpSpPr/>
          <p:nvPr/>
        </p:nvGrpSpPr>
        <p:grpSpPr>
          <a:xfrm>
            <a:off x="1069251" y="2223495"/>
            <a:ext cx="12968762" cy="1813858"/>
            <a:chOff x="0" y="-219075"/>
            <a:chExt cx="17291682" cy="2418479"/>
          </a:xfrm>
        </p:grpSpPr>
        <p:sp>
          <p:nvSpPr>
            <p:cNvPr id="245" name="Google Shape;245;p15"/>
            <p:cNvSpPr txBox="1"/>
            <p:nvPr/>
          </p:nvSpPr>
          <p:spPr>
            <a:xfrm>
              <a:off x="0" y="-219075"/>
              <a:ext cx="17291682" cy="1230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99" u="none" cap="none" strike="noStrike">
                  <a:solidFill>
                    <a:srgbClr val="242D3C"/>
                  </a:solidFill>
                  <a:latin typeface="Do Hyeon"/>
                  <a:ea typeface="Do Hyeon"/>
                  <a:cs typeface="Do Hyeon"/>
                  <a:sym typeface="Do Hyeon"/>
                </a:rPr>
                <a:t>Word Embeding</a:t>
              </a:r>
              <a:endParaRPr/>
            </a:p>
          </p:txBody>
        </p:sp>
        <p:sp>
          <p:nvSpPr>
            <p:cNvPr id="246" name="Google Shape;246;p15"/>
            <p:cNvSpPr txBox="1"/>
            <p:nvPr/>
          </p:nvSpPr>
          <p:spPr>
            <a:xfrm>
              <a:off x="0" y="1296011"/>
              <a:ext cx="17291682" cy="90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99415" lvl="1" marL="79883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D3C"/>
                </a:buClr>
                <a:buSzPts val="3700"/>
                <a:buFont typeface="Arial"/>
                <a:buChar char="•"/>
              </a:pPr>
              <a:r>
                <a:rPr b="0" i="0" lang="en-US" sz="3700" u="none" cap="none" strike="noStrike">
                  <a:solidFill>
                    <a:srgbClr val="242D3C"/>
                  </a:solidFill>
                  <a:latin typeface="Calibri"/>
                  <a:ea typeface="Calibri"/>
                  <a:cs typeface="Calibri"/>
                  <a:sym typeface="Calibri"/>
                </a:rPr>
                <a:t>단어를 벡터로 표현하는 방법으로, 단어를 밀집 표현으로 변환</a:t>
              </a:r>
              <a:endParaRPr/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2981153" y="4885180"/>
            <a:ext cx="12325695" cy="4373120"/>
            <a:chOff x="0" y="0"/>
            <a:chExt cx="16434259" cy="5830827"/>
          </a:xfrm>
        </p:grpSpPr>
        <p:sp>
          <p:nvSpPr>
            <p:cNvPr id="248" name="Google Shape;248;p15"/>
            <p:cNvSpPr/>
            <p:nvPr/>
          </p:nvSpPr>
          <p:spPr>
            <a:xfrm>
              <a:off x="0" y="3017541"/>
              <a:ext cx="16434259" cy="2813286"/>
            </a:xfrm>
            <a:custGeom>
              <a:rect b="b" l="l" r="r" t="t"/>
              <a:pathLst>
                <a:path extrusionOk="0" h="2813286" w="16434259">
                  <a:moveTo>
                    <a:pt x="0" y="0"/>
                  </a:moveTo>
                  <a:lnTo>
                    <a:pt x="16434259" y="0"/>
                  </a:lnTo>
                  <a:lnTo>
                    <a:pt x="16434259" y="2813286"/>
                  </a:lnTo>
                  <a:lnTo>
                    <a:pt x="0" y="28132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-234369"/>
              </a:stretch>
            </a:blipFill>
            <a:ln>
              <a:noFill/>
            </a:ln>
          </p:spPr>
        </p:sp>
        <p:sp>
          <p:nvSpPr>
            <p:cNvPr id="249" name="Google Shape;249;p15"/>
            <p:cNvSpPr/>
            <p:nvPr/>
          </p:nvSpPr>
          <p:spPr>
            <a:xfrm>
              <a:off x="0" y="0"/>
              <a:ext cx="16434259" cy="3017541"/>
            </a:xfrm>
            <a:custGeom>
              <a:rect b="b" l="l" r="r" t="t"/>
              <a:pathLst>
                <a:path extrusionOk="0" h="3017541" w="16434259">
                  <a:moveTo>
                    <a:pt x="0" y="0"/>
                  </a:moveTo>
                  <a:lnTo>
                    <a:pt x="16434259" y="0"/>
                  </a:lnTo>
                  <a:lnTo>
                    <a:pt x="16434259" y="3017541"/>
                  </a:lnTo>
                  <a:lnTo>
                    <a:pt x="0" y="301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1592" l="0" r="0" t="-10137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1069251" y="2049313"/>
            <a:ext cx="12968762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학습 결과 및 문제점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4725923" y="3649680"/>
            <a:ext cx="8836154" cy="5986617"/>
          </a:xfrm>
          <a:custGeom>
            <a:rect b="b" l="l" r="r" t="t"/>
            <a:pathLst>
              <a:path extrusionOk="0" h="5986617" w="8836154">
                <a:moveTo>
                  <a:pt x="0" y="0"/>
                </a:moveTo>
                <a:lnTo>
                  <a:pt x="8836154" y="0"/>
                </a:lnTo>
                <a:lnTo>
                  <a:pt x="8836154" y="5986617"/>
                </a:lnTo>
                <a:lnTo>
                  <a:pt x="0" y="5986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7959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069251" y="2226477"/>
            <a:ext cx="12968762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LDA 기반의 데이터 그룹화 방안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1872549" y="4344682"/>
            <a:ext cx="14542901" cy="449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31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LDA는 단어의 출현 빈도를 기반으로 문서의 중요한 토픽을 찾아내고 토픽을 기준으로 문장들을 분류해낼 수 있음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99415" lvl="1" marL="798831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코사인 유사도를 기반으로 했을 때 추론 시간이 지나치게 길었던 것을 개선하기 위한 방안으로 대화들을 적절히 그룹화하여 그룹 사이에서만 유사도를 계산하면 계산량을 줄여 시간을 단축 할 수 있을 것이라고 기대함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4758574" y="4073408"/>
            <a:ext cx="8770852" cy="5606331"/>
          </a:xfrm>
          <a:custGeom>
            <a:rect b="b" l="l" r="r" t="t"/>
            <a:pathLst>
              <a:path extrusionOk="0" h="5606331" w="8770852">
                <a:moveTo>
                  <a:pt x="0" y="0"/>
                </a:moveTo>
                <a:lnTo>
                  <a:pt x="8770852" y="0"/>
                </a:lnTo>
                <a:lnTo>
                  <a:pt x="8770852" y="5606330"/>
                </a:lnTo>
                <a:lnTo>
                  <a:pt x="0" y="5606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85" l="0" r="-52088" t="0"/>
            </a:stretch>
          </a:blipFill>
          <a:ln>
            <a:noFill/>
          </a:ln>
        </p:spPr>
      </p:sp>
      <p:sp>
        <p:nvSpPr>
          <p:cNvPr id="273" name="Google Shape;273;p18"/>
          <p:cNvSpPr txBox="1"/>
          <p:nvPr/>
        </p:nvSpPr>
        <p:spPr>
          <a:xfrm>
            <a:off x="1069251" y="1990607"/>
            <a:ext cx="13339585" cy="10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LDA 군집화 결과</a:t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1028700" y="3020577"/>
            <a:ext cx="7428365" cy="8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-&gt; 군집화가 잘 이루어진 것으로 보임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797271" y="7377986"/>
            <a:ext cx="8326243" cy="1522059"/>
          </a:xfrm>
          <a:custGeom>
            <a:rect b="b" l="l" r="r" t="t"/>
            <a:pathLst>
              <a:path extrusionOk="0" h="1522059" w="8326243">
                <a:moveTo>
                  <a:pt x="0" y="0"/>
                </a:moveTo>
                <a:lnTo>
                  <a:pt x="8326243" y="0"/>
                </a:lnTo>
                <a:lnTo>
                  <a:pt x="8326243" y="1522058"/>
                </a:lnTo>
                <a:lnTo>
                  <a:pt x="0" y="1522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011" l="0" r="0" t="-88762"/>
            </a:stretch>
          </a:blipFill>
          <a:ln>
            <a:noFill/>
          </a:ln>
        </p:spPr>
      </p:sp>
      <p:sp>
        <p:nvSpPr>
          <p:cNvPr id="282" name="Google Shape;282;p19"/>
          <p:cNvSpPr txBox="1"/>
          <p:nvPr/>
        </p:nvSpPr>
        <p:spPr>
          <a:xfrm>
            <a:off x="1069251" y="2249396"/>
            <a:ext cx="8374562" cy="10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LGMB 분류모델을 통한 분류 정확도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747213" y="3507966"/>
            <a:ext cx="16307369" cy="3635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47" lvl="1" marL="1079494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Char char="•"/>
            </a:pPr>
            <a:r>
              <a:rPr b="0" i="0" lang="en-US" sz="4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사용자의 입력이 어느 군집에 속하는지 알아내기 위해, 분류를 위한 머신러닝 모델인 LGBM을 사용</a:t>
            </a:r>
            <a:endParaRPr/>
          </a:p>
          <a:p>
            <a:pPr indent="-539747" lvl="1" marL="1079494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Char char="•"/>
            </a:pPr>
            <a:r>
              <a:rPr b="0" i="0" lang="en-US" sz="49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LDA로 나눈 군집의 특징을 학습시켰지만 예측 결과가 좋지 않아서 사용할 수 없었음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"/>
          <p:cNvGrpSpPr/>
          <p:nvPr/>
        </p:nvGrpSpPr>
        <p:grpSpPr>
          <a:xfrm>
            <a:off x="3623293" y="1322769"/>
            <a:ext cx="11041414" cy="7532965"/>
            <a:chOff x="0" y="-28575"/>
            <a:chExt cx="2908027" cy="1983991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2908027" cy="1955416"/>
            </a:xfrm>
            <a:custGeom>
              <a:rect b="b" l="l" r="r" t="t"/>
              <a:pathLst>
                <a:path extrusionOk="0" h="1955416" w="2908027">
                  <a:moveTo>
                    <a:pt x="14725" y="0"/>
                  </a:moveTo>
                  <a:lnTo>
                    <a:pt x="2893302" y="0"/>
                  </a:lnTo>
                  <a:cubicBezTo>
                    <a:pt x="2897208" y="0"/>
                    <a:pt x="2900953" y="1551"/>
                    <a:pt x="2903714" y="4313"/>
                  </a:cubicBezTo>
                  <a:cubicBezTo>
                    <a:pt x="2906476" y="7074"/>
                    <a:pt x="2908027" y="10819"/>
                    <a:pt x="2908027" y="14725"/>
                  </a:cubicBezTo>
                  <a:lnTo>
                    <a:pt x="2908027" y="1940691"/>
                  </a:lnTo>
                  <a:cubicBezTo>
                    <a:pt x="2908027" y="1944596"/>
                    <a:pt x="2906476" y="1948342"/>
                    <a:pt x="2903714" y="1951103"/>
                  </a:cubicBezTo>
                  <a:cubicBezTo>
                    <a:pt x="2900953" y="1953864"/>
                    <a:pt x="2897208" y="1955416"/>
                    <a:pt x="2893302" y="1955416"/>
                  </a:cubicBezTo>
                  <a:lnTo>
                    <a:pt x="14725" y="1955416"/>
                  </a:lnTo>
                  <a:cubicBezTo>
                    <a:pt x="10819" y="1955416"/>
                    <a:pt x="7074" y="1953864"/>
                    <a:pt x="4313" y="1951103"/>
                  </a:cubicBezTo>
                  <a:cubicBezTo>
                    <a:pt x="1551" y="1948342"/>
                    <a:pt x="0" y="1944596"/>
                    <a:pt x="0" y="1940691"/>
                  </a:cubicBezTo>
                  <a:lnTo>
                    <a:pt x="0" y="14725"/>
                  </a:lnTo>
                  <a:cubicBezTo>
                    <a:pt x="0" y="10819"/>
                    <a:pt x="1551" y="7074"/>
                    <a:pt x="4313" y="4313"/>
                  </a:cubicBezTo>
                  <a:cubicBezTo>
                    <a:pt x="7074" y="1551"/>
                    <a:pt x="10819" y="0"/>
                    <a:pt x="1472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100%" r="100%"/>
              </a:path>
              <a:tileRect l="-100%" t="-100%"/>
            </a:gradFill>
            <a:ln cap="flat" cmpd="sng" w="19050">
              <a:solidFill>
                <a:srgbClr val="084C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2757543" y="2016913"/>
            <a:ext cx="1239116" cy="294111"/>
            <a:chOff x="875" y="0"/>
            <a:chExt cx="1652154" cy="392148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1262631" y="0"/>
              <a:ext cx="390398" cy="392148"/>
              <a:chOff x="1813" y="0"/>
              <a:chExt cx="809173" cy="812800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42D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2"/>
            <p:cNvGrpSpPr/>
            <p:nvPr/>
          </p:nvGrpSpPr>
          <p:grpSpPr>
            <a:xfrm>
              <a:off x="634323" y="0"/>
              <a:ext cx="390398" cy="392148"/>
              <a:chOff x="1813" y="0"/>
              <a:chExt cx="809173" cy="812800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42D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875" y="0"/>
              <a:ext cx="390398" cy="392148"/>
              <a:chOff x="1813" y="0"/>
              <a:chExt cx="809173" cy="812800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42D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7" name="Google Shape;117;p2"/>
          <p:cNvSpPr/>
          <p:nvPr/>
        </p:nvSpPr>
        <p:spPr>
          <a:xfrm>
            <a:off x="3981549" y="8855735"/>
            <a:ext cx="10324903" cy="572667"/>
          </a:xfrm>
          <a:custGeom>
            <a:rect b="b" l="l" r="r" t="t"/>
            <a:pathLst>
              <a:path extrusionOk="0" h="572667" w="10324903">
                <a:moveTo>
                  <a:pt x="0" y="0"/>
                </a:moveTo>
                <a:lnTo>
                  <a:pt x="10324902" y="0"/>
                </a:lnTo>
                <a:lnTo>
                  <a:pt x="10324902" y="572667"/>
                </a:lnTo>
                <a:lnTo>
                  <a:pt x="0" y="5726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2183" l="0" r="0" t="-233891"/>
            </a:stretch>
          </a:blipFill>
          <a:ln>
            <a:noFill/>
          </a:ln>
        </p:spPr>
      </p:sp>
      <p:sp>
        <p:nvSpPr>
          <p:cNvPr id="118" name="Google Shape;118;p2"/>
          <p:cNvSpPr txBox="1"/>
          <p:nvPr/>
        </p:nvSpPr>
        <p:spPr>
          <a:xfrm>
            <a:off x="5847614" y="3372715"/>
            <a:ext cx="6592771" cy="4843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주제 선정</a:t>
            </a:r>
            <a:endParaRPr/>
          </a:p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데이터 수집 및 전처리</a:t>
            </a:r>
            <a:endParaRPr/>
          </a:p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모델 설명</a:t>
            </a:r>
            <a:endParaRPr/>
          </a:p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프로젝트 성과 및 한계점</a:t>
            </a:r>
            <a:endParaRPr/>
          </a:p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발전 방향</a:t>
            </a:r>
            <a:endParaRPr/>
          </a:p>
          <a:p>
            <a:pPr indent="-412430" lvl="1" marL="82486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820"/>
              <a:buFont typeface="Arial"/>
              <a:buChar char="•"/>
            </a:pPr>
            <a:r>
              <a:rPr b="0" i="0" lang="en-US" sz="3820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참고 자료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700096" y="1923866"/>
            <a:ext cx="5049353" cy="98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19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세번째 시도: KOGPT2 기반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069251" y="1990607"/>
            <a:ext cx="13339585" cy="10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KoGPT2란?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1873990" y="4076748"/>
            <a:ext cx="14540019" cy="325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GPT-2는 주어진 텍스트의 다음 단어를 잘 예측할 수 있도록 학습된 언어모델로 문장 생성에 최적화 되어 있음</a:t>
            </a:r>
            <a:endParaRPr/>
          </a:p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KoGPT2는 부족한 한국어 성능을 극복하기 위해 40GB 이상의 텍스트로 학습된 한국어 디코더(decoder) 언어모델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- KoGPT2 문서 발췌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세번째 시도: KOGPT2 기반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1069251" y="1990607"/>
            <a:ext cx="13339585" cy="10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성능 평가 및 결과 분석</a:t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761335" y="4227173"/>
            <a:ext cx="12765331" cy="4782876"/>
          </a:xfrm>
          <a:custGeom>
            <a:rect b="b" l="l" r="r" t="t"/>
            <a:pathLst>
              <a:path extrusionOk="0" h="4782876" w="12765331">
                <a:moveTo>
                  <a:pt x="0" y="0"/>
                </a:moveTo>
                <a:lnTo>
                  <a:pt x="12765330" y="0"/>
                </a:lnTo>
                <a:lnTo>
                  <a:pt x="12765330" y="4782876"/>
                </a:lnTo>
                <a:lnTo>
                  <a:pt x="0" y="4782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/>
        </p:nvSpPr>
        <p:spPr>
          <a:xfrm>
            <a:off x="1069251" y="923925"/>
            <a:ext cx="15024196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세번째 시도: KOGPT2 기반 -&gt; 최종선택 !!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1028700" y="2631457"/>
            <a:ext cx="13339585" cy="10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선택 이유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073994" y="4292634"/>
            <a:ext cx="16185306" cy="33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7363" lvl="1" marL="1014726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99"/>
              <a:buFont typeface="Arial"/>
              <a:buChar char="•"/>
            </a:pPr>
            <a:r>
              <a:rPr b="0" i="0" lang="en-US" sz="46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transformer 에서 나타났던 동어반복 문제나 어색한 문장을 생성하는 문제가 상당히 개선됨</a:t>
            </a:r>
            <a:endParaRPr/>
          </a:p>
          <a:p>
            <a:pPr indent="-507363" lvl="1" marL="1014726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99"/>
              <a:buFont typeface="Arial"/>
              <a:buChar char="•"/>
            </a:pPr>
            <a:r>
              <a:rPr b="0" i="0" lang="en-US" sz="46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입력에 응답하는 시간이 비교적 빨라서 챗봇에 적용하기 적합</a:t>
            </a:r>
            <a:endParaRPr/>
          </a:p>
          <a:p>
            <a:pPr indent="-507363" lvl="1" marL="1014726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99"/>
              <a:buFont typeface="Arial"/>
              <a:buChar char="•"/>
            </a:pPr>
            <a:r>
              <a:rPr b="0" i="0" lang="en-US" sz="46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드디어 사람 같은 대답을하기 시작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1069251" y="923925"/>
            <a:ext cx="15024196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VIDEO SYNTHESIS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4605407"/>
            <a:ext cx="16230600" cy="465289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1028700" y="2704341"/>
            <a:ext cx="12968762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2D image + video + bark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/>
        </p:nvSpPr>
        <p:spPr>
          <a:xfrm>
            <a:off x="1069251" y="923925"/>
            <a:ext cx="15024196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발전 방향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13997462" y="5341540"/>
            <a:ext cx="3916760" cy="3916760"/>
          </a:xfrm>
          <a:custGeom>
            <a:rect b="b" l="l" r="r" t="t"/>
            <a:pathLst>
              <a:path extrusionOk="0" h="3916760" w="3916760">
                <a:moveTo>
                  <a:pt x="0" y="0"/>
                </a:moveTo>
                <a:lnTo>
                  <a:pt x="3916760" y="0"/>
                </a:lnTo>
                <a:lnTo>
                  <a:pt x="3916760" y="3916760"/>
                </a:lnTo>
                <a:lnTo>
                  <a:pt x="0" y="3916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7" name="Google Shape;327;p25"/>
          <p:cNvGrpSpPr/>
          <p:nvPr/>
        </p:nvGrpSpPr>
        <p:grpSpPr>
          <a:xfrm>
            <a:off x="1028700" y="5057730"/>
            <a:ext cx="2773370" cy="4484379"/>
            <a:chOff x="0" y="0"/>
            <a:chExt cx="3697826" cy="5979172"/>
          </a:xfrm>
        </p:grpSpPr>
        <p:sp>
          <p:nvSpPr>
            <p:cNvPr id="328" name="Google Shape;328;p25"/>
            <p:cNvSpPr/>
            <p:nvPr/>
          </p:nvSpPr>
          <p:spPr>
            <a:xfrm>
              <a:off x="0" y="0"/>
              <a:ext cx="3697826" cy="2930353"/>
            </a:xfrm>
            <a:custGeom>
              <a:rect b="b" l="l" r="r" t="t"/>
              <a:pathLst>
                <a:path extrusionOk="0" h="2930353" w="3697826">
                  <a:moveTo>
                    <a:pt x="0" y="0"/>
                  </a:moveTo>
                  <a:lnTo>
                    <a:pt x="3697826" y="0"/>
                  </a:lnTo>
                  <a:lnTo>
                    <a:pt x="3697826" y="2930353"/>
                  </a:lnTo>
                  <a:lnTo>
                    <a:pt x="0" y="29303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9" name="Google Shape;329;p25"/>
            <p:cNvSpPr/>
            <p:nvPr/>
          </p:nvSpPr>
          <p:spPr>
            <a:xfrm>
              <a:off x="318778" y="3333074"/>
              <a:ext cx="3060270" cy="2646098"/>
            </a:xfrm>
            <a:custGeom>
              <a:rect b="b" l="l" r="r" t="t"/>
              <a:pathLst>
                <a:path extrusionOk="0" h="2646098" w="3060270">
                  <a:moveTo>
                    <a:pt x="0" y="0"/>
                  </a:moveTo>
                  <a:lnTo>
                    <a:pt x="3060270" y="0"/>
                  </a:lnTo>
                  <a:lnTo>
                    <a:pt x="3060270" y="2646098"/>
                  </a:lnTo>
                  <a:lnTo>
                    <a:pt x="0" y="264609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330" name="Google Shape;330;p25"/>
          <p:cNvPicPr preferRelativeResize="0"/>
          <p:nvPr/>
        </p:nvPicPr>
        <p:blipFill rotWithShape="1">
          <a:blip r:embed="rId6">
            <a:alphaModFix/>
          </a:blip>
          <a:srcRect b="0" l="14034" r="350" t="52983"/>
          <a:stretch/>
        </p:blipFill>
        <p:spPr>
          <a:xfrm>
            <a:off x="4030968" y="6538618"/>
            <a:ext cx="9671528" cy="152260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"/>
          <p:cNvSpPr txBox="1"/>
          <p:nvPr/>
        </p:nvSpPr>
        <p:spPr>
          <a:xfrm>
            <a:off x="1028700" y="2308412"/>
            <a:ext cx="12968762" cy="1863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챗봇 + 얼굴 움직임 동기화 + STT</a:t>
            </a:r>
            <a:endParaRPr/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-&gt; 더 자연스럽게 실시간으로 사람과 대화하듯이 사용 가능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/>
        </p:nvSpPr>
        <p:spPr>
          <a:xfrm>
            <a:off x="1069251" y="923925"/>
            <a:ext cx="15024196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프로젝트 성과 및 한계점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1028700" y="2965449"/>
            <a:ext cx="16230600" cy="6292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47" lvl="1" marL="1079494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Char char="•"/>
            </a:pPr>
            <a:r>
              <a:rPr b="0" i="0" lang="en-US" sz="4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프로젝트를 진행하는 과정에서 챗봇 구현 과정에서 만날 수 있는 여러 어려움을 직접 경험할 수 있었음</a:t>
            </a:r>
            <a:endParaRPr/>
          </a:p>
          <a:p>
            <a:pPr indent="-539747" lvl="1" marL="1079494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Char char="•"/>
            </a:pPr>
            <a:r>
              <a:rPr b="0" i="0" lang="en-US" sz="4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데이터에서 문장 길이의 분포가 20자 내외로 집중되어 있어 다양한 길이의 입력에 대해 아쉬운 성능을 보임</a:t>
            </a:r>
            <a:endParaRPr/>
          </a:p>
          <a:p>
            <a:pPr indent="-539747" lvl="1" marL="1079494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Char char="•"/>
            </a:pPr>
            <a:r>
              <a:rPr b="0" i="0" lang="en-US" sz="4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데이터를 증강하거나 모델을 변경하여 성능을 더 향상시킬 필요가 있음</a:t>
            </a:r>
            <a:endParaRPr/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9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/>
        </p:nvSpPr>
        <p:spPr>
          <a:xfrm>
            <a:off x="1069251" y="923925"/>
            <a:ext cx="15024196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참고 자료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2224672" y="2454191"/>
            <a:ext cx="13838656" cy="6321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뉴스 기사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https://www.mk.co.kr/news/it/10299504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http://m.dongascience.com/news.php?idx=58091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74" u="none" cap="none" strike="noStrike">
              <a:solidFill>
                <a:srgbClr val="242D3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논문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J. Zhao and H. Zhang, "Thin-Plate Spline Motion Model for Image Animation," 2022 IEEE/CVF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Conference on Computer Vision and Pattern Recognition (CVPR),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New Orleans, LA, USA, 2022, pp. 3647-3656, doi: 10.1109/CVPR52688.2022.00364.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74" u="none" cap="none" strike="noStrike">
              <a:solidFill>
                <a:srgbClr val="242D3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서적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https://wikidocs.net/book/7439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4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https://wikidocs.net/book/2155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74" u="none" cap="none" strike="noStrike">
              <a:solidFill>
                <a:srgbClr val="242D3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/>
        </p:nvSpPr>
        <p:spPr>
          <a:xfrm>
            <a:off x="1544300" y="4007803"/>
            <a:ext cx="15199400" cy="198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99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1911069" y="885825"/>
            <a:ext cx="5327931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주제 선정</a:t>
            </a:r>
            <a:endParaRPr b="0" i="0" sz="9725" u="none" cap="none" strike="noStrike">
              <a:solidFill>
                <a:srgbClr val="242D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2505075" y="3065267"/>
            <a:ext cx="13277849" cy="5803241"/>
            <a:chOff x="0" y="0"/>
            <a:chExt cx="17703799" cy="7737654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7703799" cy="3119362"/>
            </a:xfrm>
            <a:custGeom>
              <a:rect b="b" l="l" r="r" t="t"/>
              <a:pathLst>
                <a:path extrusionOk="0" h="3119362" w="17703799">
                  <a:moveTo>
                    <a:pt x="0" y="0"/>
                  </a:moveTo>
                  <a:lnTo>
                    <a:pt x="17703799" y="0"/>
                  </a:lnTo>
                  <a:lnTo>
                    <a:pt x="17703799" y="3119362"/>
                  </a:lnTo>
                  <a:lnTo>
                    <a:pt x="0" y="311936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7588" l="0" r="0" t="-32169"/>
              </a:stretch>
            </a:blipFill>
            <a:ln>
              <a:noFill/>
            </a:ln>
          </p:spPr>
        </p:sp>
        <p:sp>
          <p:nvSpPr>
            <p:cNvPr id="128" name="Google Shape;128;p3"/>
            <p:cNvSpPr/>
            <p:nvPr/>
          </p:nvSpPr>
          <p:spPr>
            <a:xfrm>
              <a:off x="0" y="3582522"/>
              <a:ext cx="17703799" cy="2641643"/>
            </a:xfrm>
            <a:custGeom>
              <a:rect b="b" l="l" r="r" t="t"/>
              <a:pathLst>
                <a:path extrusionOk="0" h="2641643" w="17703799">
                  <a:moveTo>
                    <a:pt x="0" y="0"/>
                  </a:moveTo>
                  <a:lnTo>
                    <a:pt x="17703799" y="0"/>
                  </a:lnTo>
                  <a:lnTo>
                    <a:pt x="17703799" y="2641643"/>
                  </a:lnTo>
                  <a:lnTo>
                    <a:pt x="0" y="26416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3607" r="-3606" t="-62127"/>
              </a:stretch>
            </a:blipFill>
            <a:ln>
              <a:noFill/>
            </a:ln>
          </p:spPr>
        </p:sp>
        <p:sp>
          <p:nvSpPr>
            <p:cNvPr id="129" name="Google Shape;129;p3"/>
            <p:cNvSpPr/>
            <p:nvPr/>
          </p:nvSpPr>
          <p:spPr>
            <a:xfrm>
              <a:off x="0" y="6687325"/>
              <a:ext cx="17703799" cy="1050329"/>
            </a:xfrm>
            <a:custGeom>
              <a:rect b="b" l="l" r="r" t="t"/>
              <a:pathLst>
                <a:path extrusionOk="0" h="1050329" w="17703799">
                  <a:moveTo>
                    <a:pt x="0" y="0"/>
                  </a:moveTo>
                  <a:lnTo>
                    <a:pt x="17703799" y="0"/>
                  </a:lnTo>
                  <a:lnTo>
                    <a:pt x="17703799" y="1050329"/>
                  </a:lnTo>
                  <a:lnTo>
                    <a:pt x="0" y="10503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8120" l="0" r="0" t="-8121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 rot="-5400000">
            <a:off x="12090887" y="3771426"/>
            <a:ext cx="6773047" cy="4543727"/>
          </a:xfrm>
          <a:custGeom>
            <a:rect b="b" l="l" r="r" t="t"/>
            <a:pathLst>
              <a:path extrusionOk="0" h="4543727" w="6773047">
                <a:moveTo>
                  <a:pt x="0" y="0"/>
                </a:moveTo>
                <a:lnTo>
                  <a:pt x="6773047" y="0"/>
                </a:lnTo>
                <a:lnTo>
                  <a:pt x="6773047" y="4543728"/>
                </a:lnTo>
                <a:lnTo>
                  <a:pt x="0" y="454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1577368" y="4041443"/>
            <a:ext cx="1419491" cy="2001847"/>
          </a:xfrm>
          <a:custGeom>
            <a:rect b="b" l="l" r="r" t="t"/>
            <a:pathLst>
              <a:path extrusionOk="0" h="2001847" w="1419491">
                <a:moveTo>
                  <a:pt x="0" y="0"/>
                </a:moveTo>
                <a:lnTo>
                  <a:pt x="1419491" y="0"/>
                </a:lnTo>
                <a:lnTo>
                  <a:pt x="1419491" y="2001847"/>
                </a:lnTo>
                <a:lnTo>
                  <a:pt x="0" y="2001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1577368" y="6967215"/>
            <a:ext cx="1419491" cy="2001847"/>
          </a:xfrm>
          <a:custGeom>
            <a:rect b="b" l="l" r="r" t="t"/>
            <a:pathLst>
              <a:path extrusionOk="0" h="2001847" w="1419491">
                <a:moveTo>
                  <a:pt x="0" y="0"/>
                </a:moveTo>
                <a:lnTo>
                  <a:pt x="1419491" y="0"/>
                </a:lnTo>
                <a:lnTo>
                  <a:pt x="1419491" y="2001847"/>
                </a:lnTo>
                <a:lnTo>
                  <a:pt x="0" y="2001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>
            <a:off x="5281314" y="4790619"/>
            <a:ext cx="6428182" cy="2505343"/>
          </a:xfrm>
          <a:custGeom>
            <a:rect b="b" l="l" r="r" t="t"/>
            <a:pathLst>
              <a:path extrusionOk="0" h="2505343" w="6428182">
                <a:moveTo>
                  <a:pt x="0" y="0"/>
                </a:moveTo>
                <a:lnTo>
                  <a:pt x="6428182" y="0"/>
                </a:lnTo>
                <a:lnTo>
                  <a:pt x="6428182" y="2505342"/>
                </a:lnTo>
                <a:lnTo>
                  <a:pt x="0" y="2505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5336989" y="3762482"/>
            <a:ext cx="6690140" cy="4488109"/>
          </a:xfrm>
          <a:custGeom>
            <a:rect b="b" l="l" r="r" t="t"/>
            <a:pathLst>
              <a:path extrusionOk="0" h="4488109" w="6690140">
                <a:moveTo>
                  <a:pt x="0" y="0"/>
                </a:moveTo>
                <a:lnTo>
                  <a:pt x="6690140" y="0"/>
                </a:lnTo>
                <a:lnTo>
                  <a:pt x="6690140" y="4488108"/>
                </a:lnTo>
                <a:lnTo>
                  <a:pt x="0" y="4488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 rot="-5400000">
            <a:off x="-502550" y="4597179"/>
            <a:ext cx="5579327" cy="3742915"/>
          </a:xfrm>
          <a:custGeom>
            <a:rect b="b" l="l" r="r" t="t"/>
            <a:pathLst>
              <a:path extrusionOk="0" h="3742915" w="5579327">
                <a:moveTo>
                  <a:pt x="0" y="0"/>
                </a:moveTo>
                <a:lnTo>
                  <a:pt x="5579327" y="0"/>
                </a:lnTo>
                <a:lnTo>
                  <a:pt x="5579327" y="3742915"/>
                </a:lnTo>
                <a:lnTo>
                  <a:pt x="0" y="37429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 txBox="1"/>
          <p:nvPr/>
        </p:nvSpPr>
        <p:spPr>
          <a:xfrm>
            <a:off x="1911069" y="885825"/>
            <a:ext cx="9198251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4370368" y="2692506"/>
            <a:ext cx="2317432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Chatbot</a:t>
            </a:r>
            <a:endParaRPr b="0" i="0" sz="5499" u="none" cap="none" strike="noStrike">
              <a:solidFill>
                <a:srgbClr val="242D3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3993951" y="4872034"/>
            <a:ext cx="3074849" cy="14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Video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Synthesis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14542472" y="7395730"/>
            <a:ext cx="214532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Voice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Cloning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1028700" y="3465339"/>
            <a:ext cx="6805966" cy="1944359"/>
            <a:chOff x="0" y="-57150"/>
            <a:chExt cx="9074621" cy="2592478"/>
          </a:xfrm>
        </p:grpSpPr>
        <p:sp>
          <p:nvSpPr>
            <p:cNvPr id="151" name="Google Shape;151;p5"/>
            <p:cNvSpPr txBox="1"/>
            <p:nvPr/>
          </p:nvSpPr>
          <p:spPr>
            <a:xfrm>
              <a:off x="0" y="-57150"/>
              <a:ext cx="8027593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50" u="none" cap="none" strike="noStrike">
                  <a:solidFill>
                    <a:srgbClr val="242D3C"/>
                  </a:solidFill>
                  <a:latin typeface="Arial"/>
                  <a:ea typeface="Arial"/>
                  <a:cs typeface="Arial"/>
                  <a:sym typeface="Arial"/>
                </a:rPr>
                <a:t>1.Chatbot_data</a:t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0" y="1149350"/>
              <a:ext cx="9074621" cy="1385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03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4" u="none" cap="none" strike="noStrike">
                  <a:solidFill>
                    <a:srgbClr val="242D3C"/>
                  </a:solidFill>
                  <a:latin typeface="Calibri"/>
                  <a:ea typeface="Calibri"/>
                  <a:cs typeface="Calibri"/>
                  <a:sym typeface="Calibri"/>
                </a:rPr>
                <a:t>다음카페: 사랑보다 아름다운 실연의 글을 가공한 데이터  </a:t>
              </a:r>
              <a:endParaRPr/>
            </a:p>
            <a:p>
              <a:pPr indent="0" lvl="0" marL="0" marR="0" rtl="0" algn="l">
                <a:lnSpc>
                  <a:spcPct val="13203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4" u="none" cap="none" strike="noStrike">
                  <a:solidFill>
                    <a:srgbClr val="242D3C"/>
                  </a:solidFill>
                  <a:latin typeface="Arial"/>
                  <a:ea typeface="Arial"/>
                  <a:cs typeface="Arial"/>
                  <a:sym typeface="Arial"/>
                </a:rPr>
                <a:t> 출처: https://github.com/songys/Chatbot_data</a:t>
              </a:r>
              <a:endParaRPr/>
            </a:p>
            <a:p>
              <a:pPr indent="0" lvl="0" marL="0" marR="0" rtl="0" algn="l">
                <a:lnSpc>
                  <a:spcPct val="13203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4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5"/>
          <p:cNvSpPr txBox="1"/>
          <p:nvPr/>
        </p:nvSpPr>
        <p:spPr>
          <a:xfrm>
            <a:off x="1911069" y="885825"/>
            <a:ext cx="6605185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데이터 수집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028700" y="7684573"/>
            <a:ext cx="6605185" cy="1396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2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카카오톡, 페이스북, 인스타그램,</a:t>
            </a:r>
            <a:r>
              <a:rPr b="0" i="0" lang="en-US" sz="2104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32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밴드, 네이트온 채팅 데이터셋 </a:t>
            </a:r>
            <a:endParaRPr/>
          </a:p>
          <a:p>
            <a:pPr indent="0" lvl="0" marL="0" marR="0" rtl="0" algn="l">
              <a:lnSpc>
                <a:spcPct val="132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4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출처: https://github.com/Ludobico/KakaoChatData</a:t>
            </a:r>
            <a:endParaRPr/>
          </a:p>
          <a:p>
            <a:pPr indent="0" lvl="1" marL="0" marR="0" rtl="0" algn="l">
              <a:lnSpc>
                <a:spcPct val="132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4" u="none" cap="none" strike="noStrike">
              <a:solidFill>
                <a:srgbClr val="242D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028700" y="6690986"/>
            <a:ext cx="6020695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2. Alldata</a:t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8142334" y="2917092"/>
            <a:ext cx="9434233" cy="3083715"/>
            <a:chOff x="0" y="0"/>
            <a:chExt cx="12578977" cy="4111619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2578977" cy="3654542"/>
            </a:xfrm>
            <a:custGeom>
              <a:rect b="b" l="l" r="r" t="t"/>
              <a:pathLst>
                <a:path extrusionOk="0" h="3654542" w="12578977">
                  <a:moveTo>
                    <a:pt x="0" y="0"/>
                  </a:moveTo>
                  <a:lnTo>
                    <a:pt x="12578977" y="0"/>
                  </a:lnTo>
                  <a:lnTo>
                    <a:pt x="12578977" y="3654542"/>
                  </a:lnTo>
                  <a:lnTo>
                    <a:pt x="0" y="36545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09511" l="0" r="0" t="0"/>
              </a:stretch>
            </a:blipFill>
            <a:ln>
              <a:noFill/>
            </a:ln>
          </p:spPr>
        </p:sp>
        <p:sp>
          <p:nvSpPr>
            <p:cNvPr id="158" name="Google Shape;158;p5"/>
            <p:cNvSpPr/>
            <p:nvPr/>
          </p:nvSpPr>
          <p:spPr>
            <a:xfrm>
              <a:off x="0" y="3654542"/>
              <a:ext cx="12578977" cy="457077"/>
            </a:xfrm>
            <a:custGeom>
              <a:rect b="b" l="l" r="r" t="t"/>
              <a:pathLst>
                <a:path extrusionOk="0" h="457077" w="12578977">
                  <a:moveTo>
                    <a:pt x="0" y="0"/>
                  </a:moveTo>
                  <a:lnTo>
                    <a:pt x="12578977" y="0"/>
                  </a:lnTo>
                  <a:lnTo>
                    <a:pt x="12578977" y="457076"/>
                  </a:lnTo>
                  <a:lnTo>
                    <a:pt x="0" y="4570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-1575041"/>
              </a:stretch>
            </a:blipFill>
            <a:ln>
              <a:noFill/>
            </a:ln>
          </p:spPr>
        </p:sp>
      </p:grpSp>
      <p:grpSp>
        <p:nvGrpSpPr>
          <p:cNvPr id="159" name="Google Shape;159;p5"/>
          <p:cNvGrpSpPr/>
          <p:nvPr/>
        </p:nvGrpSpPr>
        <p:grpSpPr>
          <a:xfrm>
            <a:off x="8142334" y="6400856"/>
            <a:ext cx="9434233" cy="3104439"/>
            <a:chOff x="0" y="0"/>
            <a:chExt cx="12578977" cy="4139251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12578977" cy="3747414"/>
            </a:xfrm>
            <a:custGeom>
              <a:rect b="b" l="l" r="r" t="t"/>
              <a:pathLst>
                <a:path extrusionOk="0" h="3747414" w="12578977">
                  <a:moveTo>
                    <a:pt x="0" y="0"/>
                  </a:moveTo>
                  <a:lnTo>
                    <a:pt x="12578977" y="0"/>
                  </a:lnTo>
                  <a:lnTo>
                    <a:pt x="12578977" y="3747414"/>
                  </a:lnTo>
                  <a:lnTo>
                    <a:pt x="0" y="37474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08607" l="0" r="0" t="0"/>
              </a:stretch>
            </a:blipFill>
            <a:ln>
              <a:noFill/>
            </a:ln>
          </p:spPr>
        </p:sp>
        <p:sp>
          <p:nvSpPr>
            <p:cNvPr id="161" name="Google Shape;161;p5"/>
            <p:cNvSpPr/>
            <p:nvPr/>
          </p:nvSpPr>
          <p:spPr>
            <a:xfrm>
              <a:off x="0" y="3747414"/>
              <a:ext cx="12578977" cy="391837"/>
            </a:xfrm>
            <a:custGeom>
              <a:rect b="b" l="l" r="r" t="t"/>
              <a:pathLst>
                <a:path extrusionOk="0" h="391837" w="12578977">
                  <a:moveTo>
                    <a:pt x="0" y="0"/>
                  </a:moveTo>
                  <a:lnTo>
                    <a:pt x="12578977" y="0"/>
                  </a:lnTo>
                  <a:lnTo>
                    <a:pt x="12578977" y="391836"/>
                  </a:lnTo>
                  <a:lnTo>
                    <a:pt x="0" y="3918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-1894813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1616070" y="3205248"/>
            <a:ext cx="15055860" cy="6233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3406" lvl="1" marL="766812" marR="0" rtl="0" algn="l">
              <a:lnSpc>
                <a:spcPct val="138056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550"/>
              <a:buFont typeface="Arial"/>
              <a:buChar char="•"/>
            </a:pPr>
            <a:r>
              <a:rPr b="0" i="0" lang="en-US" sz="35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?, ., ! 와 같은 구두점 처리: 구두점의 앞뒤로 띄어쓰기 추가</a:t>
            </a:r>
            <a:endParaRPr/>
          </a:p>
          <a:p>
            <a:pPr indent="0" lvl="0" marL="0" marR="0" rtl="0" algn="l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50" u="none" cap="none" strike="noStrike">
              <a:solidFill>
                <a:srgbClr val="242D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6" lvl="1" marL="766812" marR="0" rtl="0" algn="l">
              <a:lnSpc>
                <a:spcPct val="138056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550"/>
              <a:buFont typeface="Arial"/>
              <a:buChar char="•"/>
            </a:pPr>
            <a:r>
              <a:rPr b="0" i="0" lang="en-US" sz="35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 토큰화: 문장을 토큰이라 불리는 의미 단위의 단위로 분해하는 작업 </a:t>
            </a:r>
            <a:endParaRPr/>
          </a:p>
          <a:p>
            <a:pPr indent="0" lvl="0" marL="0" marR="0" rtl="0" algn="l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50" u="none" cap="none" strike="noStrike">
              <a:solidFill>
                <a:srgbClr val="242D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6" lvl="1" marL="766812" marR="0" rtl="0" algn="l">
              <a:lnSpc>
                <a:spcPct val="138056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550"/>
              <a:buFont typeface="Arial"/>
              <a:buChar char="•"/>
            </a:pPr>
            <a:r>
              <a:rPr b="0" i="0" lang="en-US" sz="35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 정수화: 문자에서 숫자로 변환</a:t>
            </a:r>
            <a:endParaRPr/>
          </a:p>
          <a:p>
            <a:pPr indent="0" lvl="0" marL="0" marR="0" rtl="0" algn="l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50" u="none" cap="none" strike="noStrike">
              <a:solidFill>
                <a:srgbClr val="242D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6" lvl="1" marL="766812" marR="0" rtl="0" algn="l">
              <a:lnSpc>
                <a:spcPct val="138056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550"/>
              <a:buFont typeface="Arial"/>
              <a:buChar char="•"/>
            </a:pPr>
            <a:r>
              <a:rPr b="0" i="0" lang="en-US" sz="35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 시작 토큰과 종료 토큰 추가: 문장의 시작과 끝을 알리는 토큰을 추가</a:t>
            </a:r>
            <a:endParaRPr/>
          </a:p>
          <a:p>
            <a:pPr indent="0" lvl="0" marL="0" marR="0" rtl="0" algn="l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50" u="none" cap="none" strike="noStrike">
              <a:solidFill>
                <a:srgbClr val="242D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6" lvl="1" marL="766812" marR="0" rtl="0" algn="l">
              <a:lnSpc>
                <a:spcPct val="138056"/>
              </a:lnSpc>
              <a:spcBef>
                <a:spcPts val="0"/>
              </a:spcBef>
              <a:spcAft>
                <a:spcPts val="0"/>
              </a:spcAft>
              <a:buClr>
                <a:srgbClr val="242D3C"/>
              </a:buClr>
              <a:buSzPts val="3550"/>
              <a:buFont typeface="Arial"/>
              <a:buChar char="•"/>
            </a:pPr>
            <a:r>
              <a:rPr b="0" i="0" lang="en-US" sz="3550" u="none" cap="none" strike="noStrike">
                <a:solidFill>
                  <a:srgbClr val="242D3C"/>
                </a:solidFill>
                <a:latin typeface="Arial"/>
                <a:ea typeface="Arial"/>
                <a:cs typeface="Arial"/>
                <a:sym typeface="Arial"/>
              </a:rPr>
              <a:t> 패딩: 각자 길이가 다른 문장들의 길이를 맞춰주기 위해서 패딩 토큰으로 채움</a:t>
            </a:r>
            <a:endParaRPr/>
          </a:p>
          <a:p>
            <a:pPr indent="0" lvl="0" marL="0" marR="0" rtl="0" algn="l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50" u="none" cap="none" strike="noStrike">
              <a:solidFill>
                <a:srgbClr val="242D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911069" y="885825"/>
            <a:ext cx="7910260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1911069" y="885825"/>
            <a:ext cx="7910260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모델 비교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911069" y="3736690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911069" y="5565490"/>
            <a:ext cx="1087866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두번째 시도: 코사인 유사도 기반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911069" y="7394290"/>
            <a:ext cx="1087866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세번째 시도: KOGPT2 기반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/>
        </p:nvSpPr>
        <p:spPr>
          <a:xfrm>
            <a:off x="1469884" y="885825"/>
            <a:ext cx="7910260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25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모델 비교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1469884" y="2408650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469884" y="3622087"/>
            <a:ext cx="6302516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Transformer 모델이란?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1469884" y="4737099"/>
            <a:ext cx="15348231" cy="452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트랜스포머는 2017년 구글이 발표한 논문인 Attention is all you need에서 나온 모델</a:t>
            </a:r>
            <a:endParaRPr/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99" u="none" cap="none" strike="noStrike">
              <a:solidFill>
                <a:srgbClr val="242D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기존 언어모델의 한계를 어느정도 극복하여 현재 많은 호평을 받고 있는 GPT와 같은 거대언어모델들이 트랜스포머를 활용하여 만들어졌음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BAFF">
                <a:alpha val="53725"/>
              </a:srgbClr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1069251" y="923925"/>
            <a:ext cx="12234919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첫번째 시도: TRANSFORMER 기반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028700" y="1959268"/>
            <a:ext cx="10631649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Do Hyeon"/>
                <a:ea typeface="Do Hyeon"/>
                <a:cs typeface="Do Hyeon"/>
                <a:sym typeface="Do Hyeon"/>
              </a:rPr>
              <a:t>Transf학습 결과 및 문제점ormer 모델이란?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10713926" y="9039225"/>
            <a:ext cx="65453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242D3C"/>
                </a:solidFill>
                <a:latin typeface="Calibri"/>
                <a:ea typeface="Calibri"/>
                <a:cs typeface="Calibri"/>
                <a:sym typeface="Calibri"/>
              </a:rPr>
              <a:t>잘 학습 되는 줄 알았지만...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3231750" y="3052137"/>
            <a:ext cx="11824500" cy="6206163"/>
          </a:xfrm>
          <a:custGeom>
            <a:rect b="b" l="l" r="r" t="t"/>
            <a:pathLst>
              <a:path extrusionOk="0" h="6206163" w="11824500">
                <a:moveTo>
                  <a:pt x="0" y="0"/>
                </a:moveTo>
                <a:lnTo>
                  <a:pt x="11824500" y="0"/>
                </a:lnTo>
                <a:lnTo>
                  <a:pt x="11824500" y="6206163"/>
                </a:lnTo>
                <a:lnTo>
                  <a:pt x="0" y="620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0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