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6" autoAdjust="0"/>
    <p:restoredTop sz="94061" autoAdjust="0"/>
  </p:normalViewPr>
  <p:slideViewPr>
    <p:cSldViewPr snapToGrid="0">
      <p:cViewPr varScale="1">
        <p:scale>
          <a:sx n="65" d="100"/>
          <a:sy n="65" d="100"/>
        </p:scale>
        <p:origin x="954"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3C7D22-5FDF-4332-B125-FFD03E3F09E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87937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C7D22-5FDF-4332-B125-FFD03E3F09E5}"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380086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3C7D22-5FDF-4332-B125-FFD03E3F09E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2613635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3C7D22-5FDF-4332-B125-FFD03E3F09E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961BB-8ABE-4C44-A7B1-731A0CD6E1F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3196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C7D22-5FDF-4332-B125-FFD03E3F09E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483558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3C7D22-5FDF-4332-B125-FFD03E3F09E5}" type="datetimeFigureOut">
              <a:rPr lang="en-US" smtClean="0"/>
              <a:t>10/18/2023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13078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3C7D22-5FDF-4332-B125-FFD03E3F09E5}" type="datetimeFigureOut">
              <a:rPr lang="en-US" smtClean="0"/>
              <a:t>10/18/2023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141646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C7D22-5FDF-4332-B125-FFD03E3F09E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127317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C7D22-5FDF-4332-B125-FFD03E3F09E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244578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C3C7D22-5FDF-4332-B125-FFD03E3F09E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369808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C7D22-5FDF-4332-B125-FFD03E3F09E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128617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3C7D22-5FDF-4332-B125-FFD03E3F09E5}"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388604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3C7D22-5FDF-4332-B125-FFD03E3F09E5}"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18742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3C7D22-5FDF-4332-B125-FFD03E3F09E5}" type="datetimeFigureOut">
              <a:rPr lang="en-US" smtClean="0"/>
              <a:t>10/18/2023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390407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3C7D22-5FDF-4332-B125-FFD03E3F09E5}" type="datetimeFigureOut">
              <a:rPr lang="en-US" smtClean="0"/>
              <a:t>10/18/2023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383463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C3C7D22-5FDF-4332-B125-FFD03E3F09E5}" type="datetimeFigureOut">
              <a:rPr lang="en-US" smtClean="0"/>
              <a:t>10/18/2023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10345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C7D22-5FDF-4332-B125-FFD03E3F09E5}"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961BB-8ABE-4C44-A7B1-731A0CD6E1F1}" type="slidenum">
              <a:rPr lang="en-US" smtClean="0"/>
              <a:t>‹#›</a:t>
            </a:fld>
            <a:endParaRPr lang="en-US"/>
          </a:p>
        </p:txBody>
      </p:sp>
    </p:spTree>
    <p:extLst>
      <p:ext uri="{BB962C8B-B14F-4D97-AF65-F5344CB8AC3E}">
        <p14:creationId xmlns:p14="http://schemas.microsoft.com/office/powerpoint/2010/main" val="286952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3C7D22-5FDF-4332-B125-FFD03E3F09E5}" type="datetimeFigureOut">
              <a:rPr lang="en-US" smtClean="0"/>
              <a:t>10/18/2023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93961BB-8ABE-4C44-A7B1-731A0CD6E1F1}" type="slidenum">
              <a:rPr lang="en-US" smtClean="0"/>
              <a:t>‹#›</a:t>
            </a:fld>
            <a:endParaRPr lang="en-US"/>
          </a:p>
        </p:txBody>
      </p:sp>
    </p:spTree>
    <p:extLst>
      <p:ext uri="{BB962C8B-B14F-4D97-AF65-F5344CB8AC3E}">
        <p14:creationId xmlns:p14="http://schemas.microsoft.com/office/powerpoint/2010/main" val="39588651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0BB0-8842-7A6F-DAD1-8A0A99B77D97}"/>
              </a:ext>
            </a:extLst>
          </p:cNvPr>
          <p:cNvSpPr>
            <a:spLocks noGrp="1"/>
          </p:cNvSpPr>
          <p:nvPr>
            <p:ph type="ctrTitle"/>
          </p:nvPr>
        </p:nvSpPr>
        <p:spPr>
          <a:xfrm>
            <a:off x="1154955" y="648930"/>
            <a:ext cx="8825658" cy="4128452"/>
          </a:xfrm>
        </p:spPr>
        <p:txBody>
          <a:bodyPr/>
          <a:lstStyle/>
          <a:p>
            <a:r>
              <a:rPr lang="en-US" dirty="0"/>
              <a:t>US Superstore</a:t>
            </a:r>
          </a:p>
        </p:txBody>
      </p:sp>
      <p:sp>
        <p:nvSpPr>
          <p:cNvPr id="3" name="Subtitle 2">
            <a:extLst>
              <a:ext uri="{FF2B5EF4-FFF2-40B4-BE49-F238E27FC236}">
                <a16:creationId xmlns:a16="http://schemas.microsoft.com/office/drawing/2014/main" id="{E02C6247-C47F-4FBB-4C78-F8A94E009F57}"/>
              </a:ext>
            </a:extLst>
          </p:cNvPr>
          <p:cNvSpPr>
            <a:spLocks noGrp="1"/>
          </p:cNvSpPr>
          <p:nvPr>
            <p:ph type="subTitle" idx="1"/>
          </p:nvPr>
        </p:nvSpPr>
        <p:spPr/>
        <p:txBody>
          <a:bodyPr/>
          <a:lstStyle/>
          <a:p>
            <a:r>
              <a:rPr lang="en-US" dirty="0"/>
              <a:t>Analysis Project</a:t>
            </a:r>
          </a:p>
        </p:txBody>
      </p:sp>
    </p:spTree>
    <p:extLst>
      <p:ext uri="{BB962C8B-B14F-4D97-AF65-F5344CB8AC3E}">
        <p14:creationId xmlns:p14="http://schemas.microsoft.com/office/powerpoint/2010/main" val="4121502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9481-798C-5349-7CE8-C2866953E420}"/>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A0A650B-E943-18C7-848C-3F519C2E623A}"/>
              </a:ext>
            </a:extLst>
          </p:cNvPr>
          <p:cNvSpPr>
            <a:spLocks noGrp="1"/>
          </p:cNvSpPr>
          <p:nvPr>
            <p:ph idx="1"/>
          </p:nvPr>
        </p:nvSpPr>
        <p:spPr/>
        <p:txBody>
          <a:bodyPr/>
          <a:lstStyle/>
          <a:p>
            <a:r>
              <a:rPr lang="en-US" dirty="0">
                <a:latin typeface="Garamond" panose="02020404030301010803" pitchFamily="18" charset="0"/>
              </a:rPr>
              <a:t>Incorporate social responsibility </a:t>
            </a:r>
            <a:r>
              <a:rPr lang="en-US" dirty="0" err="1">
                <a:latin typeface="Garamond" panose="02020404030301010803" pitchFamily="18" charset="0"/>
              </a:rPr>
              <a:t>programmes</a:t>
            </a:r>
            <a:r>
              <a:rPr lang="en-US" dirty="0">
                <a:latin typeface="Garamond" panose="02020404030301010803" pitchFamily="18" charset="0"/>
              </a:rPr>
              <a:t> that connect with your target demographic. Customers with similar values are more loyal.</a:t>
            </a:r>
          </a:p>
          <a:p>
            <a:r>
              <a:rPr lang="en-US" dirty="0">
                <a:latin typeface="Garamond" panose="02020404030301010803" pitchFamily="18" charset="0"/>
              </a:rPr>
              <a:t>Collect customer input on their retail experience. Address complaints and </a:t>
            </a:r>
            <a:r>
              <a:rPr lang="en-US" dirty="0" err="1">
                <a:latin typeface="Garamond" panose="02020404030301010803" pitchFamily="18" charset="0"/>
              </a:rPr>
              <a:t>utilise</a:t>
            </a:r>
            <a:r>
              <a:rPr lang="en-US" dirty="0">
                <a:latin typeface="Garamond" panose="02020404030301010803" pitchFamily="18" charset="0"/>
              </a:rPr>
              <a:t> comments to enhance services. This tells consumers their views matter.</a:t>
            </a:r>
          </a:p>
          <a:p>
            <a:r>
              <a:rPr lang="en-US" dirty="0">
                <a:latin typeface="Garamond" panose="02020404030301010803" pitchFamily="18" charset="0"/>
              </a:rPr>
              <a:t>Maintain consistent branding and message across all mediums. This strengthens brand identification and client trust.</a:t>
            </a:r>
          </a:p>
          <a:p>
            <a:r>
              <a:rPr lang="en-US" dirty="0">
                <a:latin typeface="Garamond" panose="02020404030301010803" pitchFamily="18" charset="0"/>
              </a:rPr>
              <a:t>Use data analytics to deliver </a:t>
            </a:r>
            <a:r>
              <a:rPr lang="en-US" dirty="0" err="1">
                <a:latin typeface="Garamond" panose="02020404030301010803" pitchFamily="18" charset="0"/>
              </a:rPr>
              <a:t>personalised</a:t>
            </a:r>
            <a:r>
              <a:rPr lang="en-US" dirty="0">
                <a:latin typeface="Garamond" panose="02020404030301010803" pitchFamily="18" charset="0"/>
              </a:rPr>
              <a:t> product suggestions based on consumer purchasing history. This improves shopping and encourages repeat purchases.</a:t>
            </a:r>
          </a:p>
          <a:p>
            <a:r>
              <a:rPr lang="en-US" dirty="0">
                <a:latin typeface="Garamond" panose="02020404030301010803" pitchFamily="18" charset="0"/>
              </a:rPr>
              <a:t>Find ways to adjust all standard ship mode to 5 days, at most.</a:t>
            </a:r>
          </a:p>
        </p:txBody>
      </p:sp>
    </p:spTree>
    <p:extLst>
      <p:ext uri="{BB962C8B-B14F-4D97-AF65-F5344CB8AC3E}">
        <p14:creationId xmlns:p14="http://schemas.microsoft.com/office/powerpoint/2010/main" val="65416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4B6D984-9AF8-5608-9CF6-68FF36A9ED37}"/>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Sales Forecast</a:t>
            </a:r>
          </a:p>
        </p:txBody>
      </p:sp>
      <p:sp useBgFill="1">
        <p:nvSpPr>
          <p:cNvPr id="25" name="Freeform: Shape 2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10" name="Content Placeholder 9" descr="A graph showing sales forecast&#10;&#10;Description automatically generated">
            <a:extLst>
              <a:ext uri="{FF2B5EF4-FFF2-40B4-BE49-F238E27FC236}">
                <a16:creationId xmlns:a16="http://schemas.microsoft.com/office/drawing/2014/main" id="{4B9BD9F5-2066-A72F-AFE0-457F7E7BB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1" y="2312313"/>
            <a:ext cx="8124067" cy="4489186"/>
          </a:xfrm>
          <a:prstGeom prst="rect">
            <a:avLst/>
          </a:prstGeom>
          <a:effectLst/>
        </p:spPr>
      </p:pic>
      <p:sp>
        <p:nvSpPr>
          <p:cNvPr id="14" name="Content Placeholder 13">
            <a:extLst>
              <a:ext uri="{FF2B5EF4-FFF2-40B4-BE49-F238E27FC236}">
                <a16:creationId xmlns:a16="http://schemas.microsoft.com/office/drawing/2014/main" id="{5B4818D3-C633-9AA6-2348-1F29FDC05703}"/>
              </a:ext>
            </a:extLst>
          </p:cNvPr>
          <p:cNvSpPr>
            <a:spLocks noGrp="1"/>
          </p:cNvSpPr>
          <p:nvPr>
            <p:ph idx="1"/>
          </p:nvPr>
        </p:nvSpPr>
        <p:spPr>
          <a:xfrm>
            <a:off x="7925377" y="2836408"/>
            <a:ext cx="4067932" cy="1655009"/>
          </a:xfrm>
        </p:spPr>
        <p:txBody>
          <a:bodyPr>
            <a:normAutofit/>
          </a:bodyPr>
          <a:lstStyle/>
          <a:p>
            <a:r>
              <a:rPr lang="en-US" b="1" i="0" dirty="0">
                <a:solidFill>
                  <a:srgbClr val="000000"/>
                </a:solidFill>
                <a:effectLst/>
                <a:latin typeface="Garamond" panose="02020404030301010803" pitchFamily="18" charset="0"/>
              </a:rPr>
              <a:t>From the chart, we can conclude that sales will continue to increase.</a:t>
            </a:r>
          </a:p>
        </p:txBody>
      </p:sp>
    </p:spTree>
    <p:extLst>
      <p:ext uri="{BB962C8B-B14F-4D97-AF65-F5344CB8AC3E}">
        <p14:creationId xmlns:p14="http://schemas.microsoft.com/office/powerpoint/2010/main" val="370595001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B8B6-79F2-F13B-2A28-B89F62ACC9C8}"/>
              </a:ext>
            </a:extLst>
          </p:cNvPr>
          <p:cNvSpPr>
            <a:spLocks noGrp="1"/>
          </p:cNvSpPr>
          <p:nvPr>
            <p:ph type="title"/>
          </p:nvPr>
        </p:nvSpPr>
        <p:spPr>
          <a:xfrm>
            <a:off x="646112" y="452718"/>
            <a:ext cx="5629222" cy="1400530"/>
          </a:xfrm>
        </p:spPr>
        <p:txBody>
          <a:bodyPr>
            <a:normAutofit/>
          </a:bodyPr>
          <a:lstStyle/>
          <a:p>
            <a:r>
              <a:rPr lang="en-US" dirty="0"/>
              <a:t>Customer Segmentation</a:t>
            </a:r>
          </a:p>
        </p:txBody>
      </p:sp>
      <p:sp>
        <p:nvSpPr>
          <p:cNvPr id="21" name="Freeform: Shape 20">
            <a:extLst>
              <a:ext uri="{FF2B5EF4-FFF2-40B4-BE49-F238E27FC236}">
                <a16:creationId xmlns:a16="http://schemas.microsoft.com/office/drawing/2014/main" id="{BDF1A5A8-1F9D-41FB-9968-E8E141CC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22" name="Freeform 7">
            <a:extLst>
              <a:ext uri="{FF2B5EF4-FFF2-40B4-BE49-F238E27FC236}">
                <a16:creationId xmlns:a16="http://schemas.microsoft.com/office/drawing/2014/main" id="{2FF8A507-56A2-4FE4-8B7E-C1BC9DD86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descr="A pie chart with numbers and text&#10;&#10;Description automatically generated">
            <a:extLst>
              <a:ext uri="{FF2B5EF4-FFF2-40B4-BE49-F238E27FC236}">
                <a16:creationId xmlns:a16="http://schemas.microsoft.com/office/drawing/2014/main" id="{C50069E0-D37D-7A0A-0967-AAFF2C348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810" y="647699"/>
            <a:ext cx="3770002" cy="3242202"/>
          </a:xfrm>
          <a:prstGeom prst="rect">
            <a:avLst/>
          </a:prstGeom>
          <a:effectLst/>
        </p:spPr>
      </p:pic>
      <p:sp>
        <p:nvSpPr>
          <p:cNvPr id="20" name="Rectangle 19">
            <a:extLst>
              <a:ext uri="{FF2B5EF4-FFF2-40B4-BE49-F238E27FC236}">
                <a16:creationId xmlns:a16="http://schemas.microsoft.com/office/drawing/2014/main" id="{FCC54B50-93BD-4243-9020-11486472E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10">
            <a:extLst>
              <a:ext uri="{FF2B5EF4-FFF2-40B4-BE49-F238E27FC236}">
                <a16:creationId xmlns:a16="http://schemas.microsoft.com/office/drawing/2014/main" id="{9E85F767-4E0A-CC64-5166-12912B8EF0C6}"/>
              </a:ext>
            </a:extLst>
          </p:cNvPr>
          <p:cNvSpPr>
            <a:spLocks noGrp="1"/>
          </p:cNvSpPr>
          <p:nvPr>
            <p:ph idx="1"/>
          </p:nvPr>
        </p:nvSpPr>
        <p:spPr>
          <a:xfrm>
            <a:off x="646112" y="2052918"/>
            <a:ext cx="5628635" cy="4195481"/>
          </a:xfrm>
        </p:spPr>
        <p:txBody>
          <a:bodyPr>
            <a:noAutofit/>
          </a:bodyPr>
          <a:lstStyle/>
          <a:p>
            <a:r>
              <a:rPr lang="en-US" b="1" i="0" dirty="0">
                <a:effectLst/>
                <a:latin typeface="Garamond" panose="02020404030301010803" pitchFamily="18" charset="0"/>
              </a:rPr>
              <a:t>Consumers make up the bulk of US Superstore's audience, according to their shopping </a:t>
            </a:r>
            <a:r>
              <a:rPr lang="en-US" b="1" i="0" dirty="0" err="1">
                <a:effectLst/>
                <a:latin typeface="Garamond" panose="02020404030301010803" pitchFamily="18" charset="0"/>
              </a:rPr>
              <a:t>behaviour</a:t>
            </a:r>
            <a:r>
              <a:rPr lang="en-US" b="1" i="0" dirty="0">
                <a:effectLst/>
                <a:latin typeface="Garamond" panose="02020404030301010803" pitchFamily="18" charset="0"/>
              </a:rPr>
              <a:t>, demographics, and purchase history. In that order, the West, East, Central, and South regions of the United States have the largest sales. Furthermore, in terms of sales, office supplies are the most popular product category, followed by furniture and technology for all client groups. Only the Consumer category employs First Class postage, whereas the majority of sales in all other categories use standard shipping. Finally, same-day delivery is seldom used in the Consumer, Corporate, and Home Office consumer groups.</a:t>
            </a:r>
          </a:p>
        </p:txBody>
      </p:sp>
      <p:pic>
        <p:nvPicPr>
          <p:cNvPr id="7" name="Picture 6" descr="A bar graph with numbers and text&#10;&#10;Description automatically generated">
            <a:extLst>
              <a:ext uri="{FF2B5EF4-FFF2-40B4-BE49-F238E27FC236}">
                <a16:creationId xmlns:a16="http://schemas.microsoft.com/office/drawing/2014/main" id="{5D861BBF-B2C5-37D2-CADD-666507D7C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1681" y="4085841"/>
            <a:ext cx="4079489" cy="2447694"/>
          </a:xfrm>
          <a:prstGeom prst="rect">
            <a:avLst/>
          </a:prstGeom>
          <a:effectLst/>
        </p:spPr>
      </p:pic>
    </p:spTree>
    <p:extLst>
      <p:ext uri="{BB962C8B-B14F-4D97-AF65-F5344CB8AC3E}">
        <p14:creationId xmlns:p14="http://schemas.microsoft.com/office/powerpoint/2010/main" val="141153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52B72E6-6BB7-F883-4D20-129337C22DBE}"/>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4600" dirty="0"/>
              <a:t>Profitability </a:t>
            </a:r>
            <a:r>
              <a:rPr lang="en-US" dirty="0"/>
              <a:t>Analysis</a:t>
            </a:r>
          </a:p>
        </p:txBody>
      </p:sp>
      <p:sp>
        <p:nvSpPr>
          <p:cNvPr id="11" name="Freeform: Shape 10">
            <a:extLst>
              <a:ext uri="{FF2B5EF4-FFF2-40B4-BE49-F238E27FC236}">
                <a16:creationId xmlns:a16="http://schemas.microsoft.com/office/drawing/2014/main" id="{9484639B-D130-4FDF-9889-EA88D8CC9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txBody>
          <a:bodyPr/>
          <a:lstStyle/>
          <a:p>
            <a:endParaRPr lang="en-US"/>
          </a:p>
        </p:txBody>
      </p:sp>
      <p:pic>
        <p:nvPicPr>
          <p:cNvPr id="9" name="Picture 8" descr="A graph of a bar graph&#10;&#10;Description automatically generated with medium confidence">
            <a:extLst>
              <a:ext uri="{FF2B5EF4-FFF2-40B4-BE49-F238E27FC236}">
                <a16:creationId xmlns:a16="http://schemas.microsoft.com/office/drawing/2014/main" id="{C6DF6DC5-F02B-BA5B-50CE-DC531F3EF0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18" y="3709641"/>
            <a:ext cx="3672083" cy="3090129"/>
          </a:xfrm>
          <a:prstGeom prst="rect">
            <a:avLst/>
          </a:prstGeom>
          <a:effectLst/>
        </p:spPr>
      </p:pic>
      <p:pic>
        <p:nvPicPr>
          <p:cNvPr id="5" name="Content Placeholder 4" descr="A graph of a bar graph&#10;&#10;Description automatically generated with medium confidence">
            <a:extLst>
              <a:ext uri="{FF2B5EF4-FFF2-40B4-BE49-F238E27FC236}">
                <a16:creationId xmlns:a16="http://schemas.microsoft.com/office/drawing/2014/main" id="{ECCADE6D-E8CA-2058-A161-8900BFA0CE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72290" y="3709641"/>
            <a:ext cx="3791391" cy="3090129"/>
          </a:xfrm>
          <a:prstGeom prst="rect">
            <a:avLst/>
          </a:prstGeom>
          <a:effectLst/>
        </p:spPr>
      </p:pic>
      <p:sp>
        <p:nvSpPr>
          <p:cNvPr id="28" name="Freeform 31">
            <a:extLst>
              <a:ext uri="{FF2B5EF4-FFF2-40B4-BE49-F238E27FC236}">
                <a16:creationId xmlns:a16="http://schemas.microsoft.com/office/drawing/2014/main" id="{1EBB90A2-2B0A-4F80-8F25-04033406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A graph of a bar chart&#10;&#10;Description automatically generated with medium confidence">
            <a:extLst>
              <a:ext uri="{FF2B5EF4-FFF2-40B4-BE49-F238E27FC236}">
                <a16:creationId xmlns:a16="http://schemas.microsoft.com/office/drawing/2014/main" id="{17537592-0234-A268-16F1-51617FBAA1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5893" y="118466"/>
            <a:ext cx="6683539" cy="3310533"/>
          </a:xfrm>
          <a:prstGeom prst="rect">
            <a:avLst/>
          </a:prstGeom>
          <a:effectLst/>
        </p:spPr>
      </p:pic>
    </p:spTree>
    <p:extLst>
      <p:ext uri="{BB962C8B-B14F-4D97-AF65-F5344CB8AC3E}">
        <p14:creationId xmlns:p14="http://schemas.microsoft.com/office/powerpoint/2010/main" val="357401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1703-E7AA-0B2E-C312-2B418FDE1B05}"/>
              </a:ext>
            </a:extLst>
          </p:cNvPr>
          <p:cNvSpPr>
            <a:spLocks noGrp="1"/>
          </p:cNvSpPr>
          <p:nvPr>
            <p:ph type="title"/>
          </p:nvPr>
        </p:nvSpPr>
        <p:spPr>
          <a:xfrm>
            <a:off x="646112" y="452718"/>
            <a:ext cx="4165580" cy="1400530"/>
          </a:xfrm>
        </p:spPr>
        <p:txBody>
          <a:bodyPr>
            <a:normAutofit/>
          </a:bodyPr>
          <a:lstStyle/>
          <a:p>
            <a:r>
              <a:rPr lang="en-US" dirty="0"/>
              <a:t>Inventory Management</a:t>
            </a:r>
          </a:p>
        </p:txBody>
      </p:sp>
      <p:sp>
        <p:nvSpPr>
          <p:cNvPr id="14" name="Freeform: Shape 13">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16"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descr="A graph showing the number of sales&#10;&#10;Description automatically generated">
            <a:extLst>
              <a:ext uri="{FF2B5EF4-FFF2-40B4-BE49-F238E27FC236}">
                <a16:creationId xmlns:a16="http://schemas.microsoft.com/office/drawing/2014/main" id="{B20F9E65-2129-0B63-506B-57673208F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032" y="124010"/>
            <a:ext cx="4681780" cy="3207019"/>
          </a:xfrm>
          <a:prstGeom prst="rect">
            <a:avLst/>
          </a:prstGeom>
          <a:effectLst/>
        </p:spPr>
      </p:pic>
      <p:sp>
        <p:nvSpPr>
          <p:cNvPr id="18" name="Rectangle 17">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10">
            <a:extLst>
              <a:ext uri="{FF2B5EF4-FFF2-40B4-BE49-F238E27FC236}">
                <a16:creationId xmlns:a16="http://schemas.microsoft.com/office/drawing/2014/main" id="{F7A56894-362A-9B2B-A79E-97F9EF0808AC}"/>
              </a:ext>
            </a:extLst>
          </p:cNvPr>
          <p:cNvSpPr>
            <a:spLocks noGrp="1"/>
          </p:cNvSpPr>
          <p:nvPr>
            <p:ph idx="1"/>
          </p:nvPr>
        </p:nvSpPr>
        <p:spPr>
          <a:xfrm>
            <a:off x="646113" y="2052918"/>
            <a:ext cx="4165146" cy="4195481"/>
          </a:xfrm>
        </p:spPr>
        <p:txBody>
          <a:bodyPr>
            <a:normAutofit/>
          </a:bodyPr>
          <a:lstStyle/>
          <a:p>
            <a:r>
              <a:rPr lang="en-US" dirty="0">
                <a:latin typeface="Garamond" panose="02020404030301010803" pitchFamily="18" charset="0"/>
              </a:rPr>
              <a:t>The first chart shows that total number of sales increases toward the end of each year especially November and December.</a:t>
            </a:r>
          </a:p>
          <a:p>
            <a:r>
              <a:rPr lang="en-US" dirty="0">
                <a:latin typeface="Garamond" panose="02020404030301010803" pitchFamily="18" charset="0"/>
              </a:rPr>
              <a:t>The second chart shows the average number of sales in each month.</a:t>
            </a:r>
          </a:p>
          <a:p>
            <a:pPr marL="0" indent="0">
              <a:buNone/>
            </a:pPr>
            <a:r>
              <a:rPr lang="en-US" dirty="0">
                <a:latin typeface="Garamond" panose="02020404030301010803" pitchFamily="18" charset="0"/>
              </a:rPr>
              <a:t>These should be used to manage demand. </a:t>
            </a:r>
          </a:p>
          <a:p>
            <a:endParaRPr lang="en-US" dirty="0"/>
          </a:p>
        </p:txBody>
      </p:sp>
      <p:pic>
        <p:nvPicPr>
          <p:cNvPr id="7" name="Picture 6" descr="A graph showing the number of sales&#10;&#10;Description automatically generated">
            <a:extLst>
              <a:ext uri="{FF2B5EF4-FFF2-40B4-BE49-F238E27FC236}">
                <a16:creationId xmlns:a16="http://schemas.microsoft.com/office/drawing/2014/main" id="{D1B52967-0CA8-8613-1ADE-EF687FD8D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7183" y="3408987"/>
            <a:ext cx="4792847" cy="3331029"/>
          </a:xfrm>
          <a:prstGeom prst="rect">
            <a:avLst/>
          </a:prstGeom>
          <a:effectLst/>
        </p:spPr>
      </p:pic>
    </p:spTree>
    <p:extLst>
      <p:ext uri="{BB962C8B-B14F-4D97-AF65-F5344CB8AC3E}">
        <p14:creationId xmlns:p14="http://schemas.microsoft.com/office/powerpoint/2010/main" val="136878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91BF-3D6F-6A0E-1240-38A35EB21128}"/>
              </a:ext>
            </a:extLst>
          </p:cNvPr>
          <p:cNvSpPr>
            <a:spLocks noGrp="1"/>
          </p:cNvSpPr>
          <p:nvPr>
            <p:ph type="title"/>
          </p:nvPr>
        </p:nvSpPr>
        <p:spPr/>
        <p:txBody>
          <a:bodyPr/>
          <a:lstStyle/>
          <a:p>
            <a:r>
              <a:rPr lang="en-US" dirty="0"/>
              <a:t>Marketing Strategies</a:t>
            </a:r>
          </a:p>
        </p:txBody>
      </p:sp>
      <p:sp>
        <p:nvSpPr>
          <p:cNvPr id="3" name="Content Placeholder 2">
            <a:extLst>
              <a:ext uri="{FF2B5EF4-FFF2-40B4-BE49-F238E27FC236}">
                <a16:creationId xmlns:a16="http://schemas.microsoft.com/office/drawing/2014/main" id="{BBEB325E-E737-0998-F81A-2D1E52E8755D}"/>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effectLst/>
                <a:latin typeface="Garamond" panose="02020404030301010803" pitchFamily="18" charset="0"/>
              </a:rPr>
              <a:t>Target marketing efforts on the West area of the US, which has the largest sales. Increase sales in this area using regional specials, collaborations, or </a:t>
            </a:r>
            <a:r>
              <a:rPr lang="en-US" b="0" i="0" dirty="0" err="1">
                <a:effectLst/>
                <a:latin typeface="Garamond" panose="02020404030301010803" pitchFamily="18" charset="0"/>
              </a:rPr>
              <a:t>localised</a:t>
            </a:r>
            <a:r>
              <a:rPr lang="en-US" b="0" i="0" dirty="0">
                <a:effectLst/>
                <a:latin typeface="Garamond" panose="02020404030301010803" pitchFamily="18" charset="0"/>
              </a:rPr>
              <a:t> advertising. Monitor market rivals, particularly in the West too, and adjust your plan to remain ahead. Price matching, superior customer service, or unique products are examples.</a:t>
            </a:r>
          </a:p>
          <a:p>
            <a:pPr algn="l">
              <a:buFont typeface="Arial" panose="020B0604020202020204" pitchFamily="34" charset="0"/>
              <a:buChar char="•"/>
            </a:pPr>
            <a:r>
              <a:rPr lang="en-US" b="0" i="0" dirty="0">
                <a:effectLst/>
                <a:latin typeface="Garamond" panose="02020404030301010803" pitchFamily="18" charset="0"/>
              </a:rPr>
              <a:t>Promote bundle packages, unique discounts, and special promotions to boost sales of.</a:t>
            </a:r>
          </a:p>
          <a:p>
            <a:pPr algn="l">
              <a:buFont typeface="Arial" panose="020B0604020202020204" pitchFamily="34" charset="0"/>
              <a:buChar char="•"/>
            </a:pPr>
            <a:r>
              <a:rPr lang="en-US" b="0" i="0" dirty="0">
                <a:effectLst/>
                <a:latin typeface="Garamond" panose="02020404030301010803" pitchFamily="18" charset="0"/>
              </a:rPr>
              <a:t>Offer free or cheap shipping for big orders in these sectors to promote greater purchases.</a:t>
            </a:r>
          </a:p>
          <a:p>
            <a:pPr algn="l">
              <a:buFont typeface="Arial" panose="020B0604020202020204" pitchFamily="34" charset="0"/>
              <a:buChar char="•"/>
            </a:pPr>
            <a:r>
              <a:rPr lang="en-US" b="0" i="0" dirty="0">
                <a:effectLst/>
                <a:latin typeface="Garamond" panose="02020404030301010803" pitchFamily="18" charset="0"/>
              </a:rPr>
              <a:t>Identify strategies to enhance attractiveness for same day delivery. This might include speedier processing, larger delivery locations, or lower service rates.</a:t>
            </a:r>
          </a:p>
          <a:p>
            <a:pPr algn="l">
              <a:buFont typeface="Arial" panose="020B0604020202020204" pitchFamily="34" charset="0"/>
              <a:buChar char="•"/>
            </a:pPr>
            <a:r>
              <a:rPr lang="en-US" b="0" i="0" dirty="0">
                <a:effectLst/>
                <a:latin typeface="Garamond" panose="02020404030301010803" pitchFamily="18" charset="0"/>
              </a:rPr>
              <a:t>Customer input should be ongoing to understand shifting demands and preferences. Change and enhance the marketing plan using this input.</a:t>
            </a:r>
          </a:p>
          <a:p>
            <a:endParaRPr lang="en-US" dirty="0"/>
          </a:p>
        </p:txBody>
      </p:sp>
    </p:spTree>
    <p:extLst>
      <p:ext uri="{BB962C8B-B14F-4D97-AF65-F5344CB8AC3E}">
        <p14:creationId xmlns:p14="http://schemas.microsoft.com/office/powerpoint/2010/main" val="50543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7FB6-B609-9DE5-CCDD-15961041DFBF}"/>
              </a:ext>
            </a:extLst>
          </p:cNvPr>
          <p:cNvSpPr>
            <a:spLocks noGrp="1"/>
          </p:cNvSpPr>
          <p:nvPr>
            <p:ph type="title"/>
          </p:nvPr>
        </p:nvSpPr>
        <p:spPr>
          <a:xfrm>
            <a:off x="480952" y="420625"/>
            <a:ext cx="3105075" cy="1444750"/>
          </a:xfrm>
        </p:spPr>
        <p:txBody>
          <a:bodyPr anchor="b">
            <a:normAutofit/>
          </a:bodyPr>
          <a:lstStyle/>
          <a:p>
            <a:r>
              <a:rPr lang="en-US" sz="3200" dirty="0"/>
              <a:t>Supply Chain Efficiency</a:t>
            </a:r>
          </a:p>
        </p:txBody>
      </p:sp>
      <p:sp>
        <p:nvSpPr>
          <p:cNvPr id="40" name="Freeform: Shape 39">
            <a:extLst>
              <a:ext uri="{FF2B5EF4-FFF2-40B4-BE49-F238E27FC236}">
                <a16:creationId xmlns:a16="http://schemas.microsoft.com/office/drawing/2014/main" id="{BF916B6A-4A1E-4A48-8BC8-1E4776E03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42" name="Freeform 23">
            <a:extLst>
              <a:ext uri="{FF2B5EF4-FFF2-40B4-BE49-F238E27FC236}">
                <a16:creationId xmlns:a16="http://schemas.microsoft.com/office/drawing/2014/main" id="{1C5D755C-6A9E-4780-8524-22F98BAC1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4" name="Rectangle 43">
            <a:extLst>
              <a:ext uri="{FF2B5EF4-FFF2-40B4-BE49-F238E27FC236}">
                <a16:creationId xmlns:a16="http://schemas.microsoft.com/office/drawing/2014/main" id="{D8AC099B-3614-4184-BF57-F5447D15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Content Placeholder 34">
            <a:extLst>
              <a:ext uri="{FF2B5EF4-FFF2-40B4-BE49-F238E27FC236}">
                <a16:creationId xmlns:a16="http://schemas.microsoft.com/office/drawing/2014/main" id="{0929D4D8-DD62-0FDF-7E29-3D504C5CE781}"/>
              </a:ext>
            </a:extLst>
          </p:cNvPr>
          <p:cNvSpPr>
            <a:spLocks noGrp="1"/>
          </p:cNvSpPr>
          <p:nvPr>
            <p:ph idx="1"/>
          </p:nvPr>
        </p:nvSpPr>
        <p:spPr>
          <a:xfrm>
            <a:off x="312914" y="2050027"/>
            <a:ext cx="3933686" cy="3969774"/>
          </a:xfrm>
        </p:spPr>
        <p:txBody>
          <a:bodyPr>
            <a:noAutofit/>
          </a:bodyPr>
          <a:lstStyle/>
          <a:p>
            <a:r>
              <a:rPr lang="en-US" dirty="0">
                <a:latin typeface="Garamond" panose="02020404030301010803" pitchFamily="18" charset="0"/>
              </a:rPr>
              <a:t>The top left explains the frequency of time it takes to ship products after they are ordered.</a:t>
            </a:r>
          </a:p>
          <a:p>
            <a:r>
              <a:rPr lang="en-US" dirty="0">
                <a:latin typeface="Garamond" panose="02020404030301010803" pitchFamily="18" charset="0"/>
              </a:rPr>
              <a:t>Bottom left explains the average time to ship based on the ship mode.</a:t>
            </a:r>
          </a:p>
          <a:p>
            <a:r>
              <a:rPr lang="en-US" dirty="0">
                <a:latin typeface="Garamond" panose="02020404030301010803" pitchFamily="18" charset="0"/>
              </a:rPr>
              <a:t>Top right explains average time to ship to each region.</a:t>
            </a:r>
          </a:p>
          <a:p>
            <a:r>
              <a:rPr lang="en-US" dirty="0">
                <a:latin typeface="Garamond" panose="02020404030301010803" pitchFamily="18" charset="0"/>
              </a:rPr>
              <a:t>Bottom right shows the number of sales that exceeded the average time to ship. It also concluded that this only happens in standard class mode. </a:t>
            </a:r>
          </a:p>
        </p:txBody>
      </p:sp>
      <p:pic>
        <p:nvPicPr>
          <p:cNvPr id="5" name="Content Placeholder 4" descr="A screenshot of a cell phone&#10;&#10;Description automatically generated">
            <a:extLst>
              <a:ext uri="{FF2B5EF4-FFF2-40B4-BE49-F238E27FC236}">
                <a16:creationId xmlns:a16="http://schemas.microsoft.com/office/drawing/2014/main" id="{BC53FB55-CF57-47A2-6A54-4EB8AC838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782" y="353961"/>
            <a:ext cx="2249872" cy="3518308"/>
          </a:xfrm>
          <a:prstGeom prst="rect">
            <a:avLst/>
          </a:prstGeom>
          <a:effectLst/>
        </p:spPr>
      </p:pic>
      <p:pic>
        <p:nvPicPr>
          <p:cNvPr id="19" name="Content Placeholder 18" descr="A screenshot of a computer&#10;&#10;Description automatically generated">
            <a:extLst>
              <a:ext uri="{FF2B5EF4-FFF2-40B4-BE49-F238E27FC236}">
                <a16:creationId xmlns:a16="http://schemas.microsoft.com/office/drawing/2014/main" id="{09ED4FDF-6D00-EE16-F7EB-04186AEAD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1065" y="1387889"/>
            <a:ext cx="3148022" cy="2484380"/>
          </a:xfrm>
          <a:prstGeom prst="rect">
            <a:avLst/>
          </a:prstGeom>
          <a:effectLst/>
        </p:spPr>
      </p:pic>
      <p:pic>
        <p:nvPicPr>
          <p:cNvPr id="7" name="Picture 6" descr="A screenshot of a computer&#10;&#10;Description automatically generated">
            <a:extLst>
              <a:ext uri="{FF2B5EF4-FFF2-40B4-BE49-F238E27FC236}">
                <a16:creationId xmlns:a16="http://schemas.microsoft.com/office/drawing/2014/main" id="{6A880F53-648D-4F7D-90BB-0F1A964203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9514" y="3990265"/>
            <a:ext cx="3735508" cy="2484380"/>
          </a:xfrm>
          <a:prstGeom prst="rect">
            <a:avLst/>
          </a:prstGeom>
          <a:effectLst/>
        </p:spPr>
      </p:pic>
      <p:pic>
        <p:nvPicPr>
          <p:cNvPr id="11" name="Picture 10" descr="A close up of a text&#10;&#10;Description automatically generated">
            <a:extLst>
              <a:ext uri="{FF2B5EF4-FFF2-40B4-BE49-F238E27FC236}">
                <a16:creationId xmlns:a16="http://schemas.microsoft.com/office/drawing/2014/main" id="{9BFE6963-B883-9019-AF32-F2C5ADCB34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0822" y="4462550"/>
            <a:ext cx="3428265" cy="1186082"/>
          </a:xfrm>
          <a:prstGeom prst="rect">
            <a:avLst/>
          </a:prstGeom>
          <a:effectLst/>
        </p:spPr>
      </p:pic>
    </p:spTree>
    <p:extLst>
      <p:ext uri="{BB962C8B-B14F-4D97-AF65-F5344CB8AC3E}">
        <p14:creationId xmlns:p14="http://schemas.microsoft.com/office/powerpoint/2010/main" val="413192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E930-36C9-D06E-0651-22F853489109}"/>
              </a:ext>
            </a:extLst>
          </p:cNvPr>
          <p:cNvSpPr>
            <a:spLocks noGrp="1"/>
          </p:cNvSpPr>
          <p:nvPr>
            <p:ph type="title"/>
          </p:nvPr>
        </p:nvSpPr>
        <p:spPr/>
        <p:txBody>
          <a:bodyPr/>
          <a:lstStyle/>
          <a:p>
            <a:r>
              <a:rPr lang="en-US" dirty="0"/>
              <a:t>Customer Retention</a:t>
            </a:r>
          </a:p>
        </p:txBody>
      </p:sp>
      <p:sp>
        <p:nvSpPr>
          <p:cNvPr id="3" name="Content Placeholder 2">
            <a:extLst>
              <a:ext uri="{FF2B5EF4-FFF2-40B4-BE49-F238E27FC236}">
                <a16:creationId xmlns:a16="http://schemas.microsoft.com/office/drawing/2014/main" id="{0CFD795D-528A-C3B4-BD93-3DCE115B5FD0}"/>
              </a:ext>
            </a:extLst>
          </p:cNvPr>
          <p:cNvSpPr>
            <a:spLocks noGrp="1"/>
          </p:cNvSpPr>
          <p:nvPr>
            <p:ph idx="1"/>
          </p:nvPr>
        </p:nvSpPr>
        <p:spPr/>
        <p:txBody>
          <a:bodyPr/>
          <a:lstStyle/>
          <a:p>
            <a:r>
              <a:rPr lang="en-US" dirty="0">
                <a:latin typeface="Garamond" panose="02020404030301010803" pitchFamily="18" charset="0"/>
              </a:rPr>
              <a:t>Consider offering subscription services for regularly purchased items. This ensures recurring business.</a:t>
            </a:r>
          </a:p>
          <a:p>
            <a:r>
              <a:rPr lang="en-US" dirty="0">
                <a:latin typeface="Garamond" panose="02020404030301010803" pitchFamily="18" charset="0"/>
              </a:rPr>
              <a:t>Deliver great customer service that exceeds expectations. Fast service, problem-solving, and friendliness may boost client loyalty.</a:t>
            </a:r>
          </a:p>
          <a:p>
            <a:r>
              <a:rPr lang="en-US" dirty="0">
                <a:latin typeface="Garamond" panose="02020404030301010803" pitchFamily="18" charset="0"/>
              </a:rPr>
              <a:t>Reduce cost</a:t>
            </a:r>
          </a:p>
          <a:p>
            <a:r>
              <a:rPr lang="en-US" dirty="0">
                <a:latin typeface="Garamond" panose="02020404030301010803" pitchFamily="18" charset="0"/>
              </a:rPr>
              <a:t>Offer unique discounts or promotions to current consumers. Make returning customers feel unique and valued.</a:t>
            </a:r>
          </a:p>
        </p:txBody>
      </p:sp>
    </p:spTree>
    <p:extLst>
      <p:ext uri="{BB962C8B-B14F-4D97-AF65-F5344CB8AC3E}">
        <p14:creationId xmlns:p14="http://schemas.microsoft.com/office/powerpoint/2010/main" val="81668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D2BB-BC0E-9422-DCD9-B63B4971580B}"/>
              </a:ext>
            </a:extLst>
          </p:cNvPr>
          <p:cNvSpPr>
            <a:spLocks noGrp="1"/>
          </p:cNvSpPr>
          <p:nvPr>
            <p:ph type="title"/>
          </p:nvPr>
        </p:nvSpPr>
        <p:spPr>
          <a:xfrm>
            <a:off x="312593" y="410070"/>
            <a:ext cx="3635517" cy="732930"/>
          </a:xfrm>
        </p:spPr>
        <p:txBody>
          <a:bodyPr vert="horz" lIns="91440" tIns="45720" rIns="91440" bIns="45720" rtlCol="0" anchor="b">
            <a:normAutofit/>
          </a:bodyPr>
          <a:lstStyle/>
          <a:p>
            <a:r>
              <a:rPr lang="en-US" sz="3200" kern="1200" dirty="0">
                <a:latin typeface="+mj-lt"/>
                <a:ea typeface="+mj-ea"/>
                <a:cs typeface="+mj-cs"/>
              </a:rPr>
              <a:t>Cost Reduction</a:t>
            </a:r>
          </a:p>
        </p:txBody>
      </p:sp>
      <p:sp>
        <p:nvSpPr>
          <p:cNvPr id="33" name="Freeform: Shape 32">
            <a:extLst>
              <a:ext uri="{FF2B5EF4-FFF2-40B4-BE49-F238E27FC236}">
                <a16:creationId xmlns:a16="http://schemas.microsoft.com/office/drawing/2014/main" id="{C77F74B7-5344-4985-8463-5B8EE703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35" name="Freeform 23">
            <a:extLst>
              <a:ext uri="{FF2B5EF4-FFF2-40B4-BE49-F238E27FC236}">
                <a16:creationId xmlns:a16="http://schemas.microsoft.com/office/drawing/2014/main" id="{0E38218E-B21F-433A-BB44-F15DE7DC6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7" name="Rectangle 36">
            <a:extLst>
              <a:ext uri="{FF2B5EF4-FFF2-40B4-BE49-F238E27FC236}">
                <a16:creationId xmlns:a16="http://schemas.microsoft.com/office/drawing/2014/main" id="{080DD7D4-CD57-4577-ACCC-43E1C72F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Content Placeholder 20">
            <a:extLst>
              <a:ext uri="{FF2B5EF4-FFF2-40B4-BE49-F238E27FC236}">
                <a16:creationId xmlns:a16="http://schemas.microsoft.com/office/drawing/2014/main" id="{B4DB3975-28FC-C2D5-4FD9-5266A368B086}"/>
              </a:ext>
            </a:extLst>
          </p:cNvPr>
          <p:cNvSpPr>
            <a:spLocks noGrp="1"/>
          </p:cNvSpPr>
          <p:nvPr>
            <p:ph idx="1"/>
          </p:nvPr>
        </p:nvSpPr>
        <p:spPr>
          <a:xfrm>
            <a:off x="433245" y="1312606"/>
            <a:ext cx="3470884" cy="4707195"/>
          </a:xfrm>
        </p:spPr>
        <p:txBody>
          <a:bodyPr>
            <a:normAutofit/>
          </a:bodyPr>
          <a:lstStyle/>
          <a:p>
            <a:r>
              <a:rPr lang="en-US" dirty="0">
                <a:latin typeface="Garamond" panose="02020404030301010803" pitchFamily="18" charset="0"/>
              </a:rPr>
              <a:t>The bar chart visualizes product sub-categories with high profits (The top being Copiers, then, phones, accessories). This could be leveraged by reducing profit margin of these products to achieve cost reduction.</a:t>
            </a:r>
          </a:p>
          <a:p>
            <a:r>
              <a:rPr lang="en-US" dirty="0">
                <a:latin typeface="Garamond" panose="02020404030301010803" pitchFamily="18" charset="0"/>
              </a:rPr>
              <a:t>Also, by product category, Technology contributes to half of total profit, followed by Office supplies. Cost reduction could be applied here too.</a:t>
            </a:r>
          </a:p>
        </p:txBody>
      </p:sp>
      <p:pic>
        <p:nvPicPr>
          <p:cNvPr id="11" name="Picture 10" descr="A graph of a bar chart&#10;&#10;Description automatically generated with medium confidence">
            <a:extLst>
              <a:ext uri="{FF2B5EF4-FFF2-40B4-BE49-F238E27FC236}">
                <a16:creationId xmlns:a16="http://schemas.microsoft.com/office/drawing/2014/main" id="{3DA52F3B-6821-B463-B01F-729FDD7CA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4607" y="493490"/>
            <a:ext cx="4059328" cy="3809116"/>
          </a:xfrm>
          <a:prstGeom prst="rect">
            <a:avLst/>
          </a:prstGeom>
          <a:effectLst/>
        </p:spPr>
      </p:pic>
      <p:pic>
        <p:nvPicPr>
          <p:cNvPr id="17" name="Content Placeholder 16" descr="A pie chart with numbers and text&#10;&#10;Description automatically generated">
            <a:extLst>
              <a:ext uri="{FF2B5EF4-FFF2-40B4-BE49-F238E27FC236}">
                <a16:creationId xmlns:a16="http://schemas.microsoft.com/office/drawing/2014/main" id="{AEBDB524-9006-10E1-E78D-5048E6191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5959" y="3429000"/>
            <a:ext cx="3950024" cy="3397020"/>
          </a:xfrm>
          <a:prstGeom prst="rect">
            <a:avLst/>
          </a:prstGeom>
          <a:effectLst/>
        </p:spPr>
      </p:pic>
    </p:spTree>
    <p:extLst>
      <p:ext uri="{BB962C8B-B14F-4D97-AF65-F5344CB8AC3E}">
        <p14:creationId xmlns:p14="http://schemas.microsoft.com/office/powerpoint/2010/main" val="3541682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360</TotalTime>
  <Words>615</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Garamond</vt:lpstr>
      <vt:lpstr>Wingdings 3</vt:lpstr>
      <vt:lpstr>Ion</vt:lpstr>
      <vt:lpstr>US Superstore</vt:lpstr>
      <vt:lpstr>Sales Forecast</vt:lpstr>
      <vt:lpstr>Customer Segmentation</vt:lpstr>
      <vt:lpstr>Profitability Analysis</vt:lpstr>
      <vt:lpstr>Inventory Management</vt:lpstr>
      <vt:lpstr>Marketing Strategies</vt:lpstr>
      <vt:lpstr>Supply Chain Efficiency</vt:lpstr>
      <vt:lpstr>Customer Retention</vt:lpstr>
      <vt:lpstr>Cost Reduction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Blessing Jegede</dc:creator>
  <cp:lastModifiedBy>Blessing Jegede</cp:lastModifiedBy>
  <cp:revision>3</cp:revision>
  <dcterms:created xsi:type="dcterms:W3CDTF">2023-10-18T15:50:39Z</dcterms:created>
  <dcterms:modified xsi:type="dcterms:W3CDTF">2023-10-18T21:57:09Z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2023-10-18T15:56:27Z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693b871b-3a22-4519-8f6a-1ab3c928cae1</vt:lpwstr>
  </property>
  <property fmtid="{D5CDD505-2E9C-101B-9397-08002B2CF9AE}" pid="7" name="MSIP_Label_defa4170-0d19-0005-0004-bc88714345d2_ActionId">
    <vt:lpwstr>18b72ff3-638a-4688-975a-2ac5d75d3b51</vt:lpwstr>
  </property>
  <property fmtid="{D5CDD505-2E9C-101B-9397-08002B2CF9AE}" pid="8" name="MSIP_Label_defa4170-0d19-0005-0004-bc88714345d2_ContentBits">
    <vt:lpwstr>0</vt:lpwstr>
  </property>
</Properties>
</file>