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94" r:id="rId15"/>
    <p:sldId id="270" r:id="rId16"/>
    <p:sldId id="271" r:id="rId17"/>
    <p:sldId id="295" r:id="rId18"/>
    <p:sldId id="276" r:id="rId19"/>
    <p:sldId id="296" r:id="rId20"/>
    <p:sldId id="278" r:id="rId21"/>
    <p:sldId id="279" r:id="rId22"/>
    <p:sldId id="280" r:id="rId23"/>
    <p:sldId id="297" r:id="rId24"/>
    <p:sldId id="298" r:id="rId25"/>
    <p:sldId id="29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F0FFF0"/>
    <a:srgbClr val="3333FF"/>
    <a:srgbClr val="3333CC"/>
    <a:srgbClr val="339966"/>
    <a:srgbClr val="808080"/>
    <a:srgbClr val="8FFFD2"/>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6" autoAdjust="0"/>
    <p:restoredTop sz="94660"/>
  </p:normalViewPr>
  <p:slideViewPr>
    <p:cSldViewPr>
      <p:cViewPr varScale="1">
        <p:scale>
          <a:sx n="80" d="100"/>
          <a:sy n="80" d="100"/>
        </p:scale>
        <p:origin x="1296" y="48"/>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12/12/2024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12/12/2024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12/12/2024</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oogleChrome/lighthouse" TargetMode="External"/><Relationship Id="rId2" Type="http://schemas.openxmlformats.org/officeDocument/2006/relationships/hyperlink" Target="https://developer.chrome.com/docs/lighthouse/overvie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oogleChrome/lighthouse/blob/HEAD/docs/readme.md#using-programmatically" TargetMode="External"/><Relationship Id="rId2" Type="http://schemas.openxmlformats.org/officeDocument/2006/relationships/hyperlink" Target="https://www.npmjs.com/package/lighthouse#using-the-node-cli" TargetMode="External"/><Relationship Id="rId1" Type="http://schemas.openxmlformats.org/officeDocument/2006/relationships/slideLayout" Target="../slideLayouts/slideLayout2.xml"/><Relationship Id="rId5" Type="http://schemas.openxmlformats.org/officeDocument/2006/relationships/hyperlink" Target="https://github.com/marketplace/actions/lighthouse-ci-action" TargetMode="External"/><Relationship Id="rId4" Type="http://schemas.openxmlformats.org/officeDocument/2006/relationships/hyperlink" Target="https://pagespeed.web.dev/"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ebprogrammingforappsandservices.sdds.ca/Performance-Optimizations/improving-optimizing-performan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extjs.org/docs/api-reference/next/link" TargetMode="External"/><Relationship Id="rId2" Type="http://schemas.openxmlformats.org/officeDocument/2006/relationships/hyperlink" Target="https://nextjs.org/docs/basic-features/pages#pre-rendering" TargetMode="External"/><Relationship Id="rId1" Type="http://schemas.openxmlformats.org/officeDocument/2006/relationships/slideLayout" Target="../slideLayouts/slideLayout2.xml"/><Relationship Id="rId4" Type="http://schemas.openxmlformats.org/officeDocument/2006/relationships/hyperlink" Target="https://nextjs.org/docs/going-to-production#cach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eb.dev/user-centric-performance-metrics/#how-metrics-are-measured" TargetMode="External"/><Relationship Id="rId2" Type="http://schemas.openxmlformats.org/officeDocument/2006/relationships/hyperlink" Target="https://web.dev/vitals/" TargetMode="External"/><Relationship Id="rId1" Type="http://schemas.openxmlformats.org/officeDocument/2006/relationships/slideLayout" Target="../slideLayouts/slideLayout2.xml"/><Relationship Id="rId4" Type="http://schemas.openxmlformats.org/officeDocument/2006/relationships/hyperlink" Target="https://web.dev/vitals/#evolving-web-vital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s.google.com/search/docs/advanced/experience/page-experie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edium.com/@larrydev/understanding-web-vitals-in-react-a-guide-to-improving-user-experience-and-performance-89f7c898b504" TargetMode="External"/><Relationship Id="rId2" Type="http://schemas.openxmlformats.org/officeDocument/2006/relationships/hyperlink" Target="https://create-react-app.dev/docs/measuring-performance/" TargetMode="External"/><Relationship Id="rId1" Type="http://schemas.openxmlformats.org/officeDocument/2006/relationships/slideLayout" Target="../slideLayouts/slideLayout2.xml"/><Relationship Id="rId4" Type="http://schemas.openxmlformats.org/officeDocument/2006/relationships/hyperlink" Target="https://wanago.io/2022/02/07/measuring-performance-web-vitals-reac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eb.dev/lcp/#what-is-a-good-lcp-score" TargetMode="External"/><Relationship Id="rId2" Type="http://schemas.openxmlformats.org/officeDocument/2006/relationships/hyperlink" Target="https://webprogrammingforappsandservices.sdds.ca/Performance-Optimizations/analyzing-performance#largest-contentful-paint-lc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eb.dev/fid/#what-is-a-good-fid-sco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eb.dev/cls/#what-is-a-good-cls-sco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438400"/>
            <a:ext cx="5562600" cy="16319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39D9-636B-106C-2E0E-D59D348D9794}"/>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D027E10E-A7E0-6079-2F63-79D4A81A33ED}"/>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9AC1F040-C060-4130-05C5-9E44BE117B9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DF63AA-6BF9-BA89-995C-3A6ACD84E89F}"/>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pic>
        <p:nvPicPr>
          <p:cNvPr id="7" name="Content Placeholder 6" descr="cls">
            <a:extLst>
              <a:ext uri="{FF2B5EF4-FFF2-40B4-BE49-F238E27FC236}">
                <a16:creationId xmlns:a16="http://schemas.microsoft.com/office/drawing/2014/main" id="{C3A42540-1C8D-79C2-8FC5-77899BC2E6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620000" cy="1676400"/>
          </a:xfrm>
          <a:prstGeom prst="rect">
            <a:avLst/>
          </a:prstGeom>
          <a:noFill/>
          <a:ln>
            <a:noFill/>
          </a:ln>
        </p:spPr>
      </p:pic>
    </p:spTree>
    <p:extLst>
      <p:ext uri="{BB962C8B-B14F-4D97-AF65-F5344CB8AC3E}">
        <p14:creationId xmlns:p14="http://schemas.microsoft.com/office/powerpoint/2010/main" val="395404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B174-4AE2-E065-E8F9-A48D7E8FAA6E}"/>
              </a:ext>
            </a:extLst>
          </p:cNvPr>
          <p:cNvSpPr>
            <a:spLocks noGrp="1"/>
          </p:cNvSpPr>
          <p:nvPr>
            <p:ph type="title"/>
          </p:nvPr>
        </p:nvSpPr>
        <p:spPr/>
        <p:txBody>
          <a:bodyPr/>
          <a:lstStyle/>
          <a:p>
            <a:br>
              <a:rPr lang="en-US" b="1" i="0" dirty="0">
                <a:solidFill>
                  <a:srgbClr val="1C1E21"/>
                </a:solidFill>
                <a:effectLst/>
                <a:latin typeface="system-ui"/>
              </a:rPr>
            </a:br>
            <a:r>
              <a:rPr lang="en-US" b="1" i="0" dirty="0">
                <a:solidFill>
                  <a:srgbClr val="1C1E21"/>
                </a:solidFill>
                <a:effectLst/>
                <a:latin typeface="system-ui"/>
              </a:rPr>
              <a:t>Introduction to Lighthouse</a:t>
            </a:r>
            <a:br>
              <a:rPr lang="en-US" b="1" i="0" dirty="0">
                <a:solidFill>
                  <a:srgbClr val="1C1E21"/>
                </a:solidFill>
                <a:effectLst/>
                <a:latin typeface="system-ui"/>
              </a:rPr>
            </a:br>
            <a:endParaRPr lang="en-US" dirty="0"/>
          </a:p>
        </p:txBody>
      </p:sp>
      <p:sp>
        <p:nvSpPr>
          <p:cNvPr id="3" name="Content Placeholder 2">
            <a:extLst>
              <a:ext uri="{FF2B5EF4-FFF2-40B4-BE49-F238E27FC236}">
                <a16:creationId xmlns:a16="http://schemas.microsoft.com/office/drawing/2014/main" id="{EF12E610-305C-034E-E3CA-1EF037622786}"/>
              </a:ext>
            </a:extLst>
          </p:cNvPr>
          <p:cNvSpPr>
            <a:spLocks noGrp="1"/>
          </p:cNvSpPr>
          <p:nvPr>
            <p:ph idx="1"/>
          </p:nvPr>
        </p:nvSpPr>
        <p:spPr/>
        <p:txBody>
          <a:bodyPr/>
          <a:lstStyle/>
          <a:p>
            <a:pPr marL="0" marR="0">
              <a:lnSpc>
                <a:spcPct val="107000"/>
              </a:lnSpc>
              <a:spcBef>
                <a:spcPts val="0"/>
              </a:spcBef>
              <a:spcAft>
                <a:spcPts val="800"/>
              </a:spcAft>
            </a:pPr>
            <a:r>
              <a:rPr lang="en-US" sz="1800" kern="0" dirty="0">
                <a:solidFill>
                  <a:srgbClr val="1C1E21"/>
                </a:solidFill>
                <a:effectLst/>
                <a:latin typeface="system-ui"/>
                <a:ea typeface="Times New Roman" panose="02020603050405020304" pitchFamily="18" charset="0"/>
                <a:cs typeface="Times New Roman" panose="02020603050405020304" pitchFamily="18" charset="0"/>
              </a:rPr>
              <a:t>Now that we are aware of what the "Core Web Vitals" are in a nutshell, how do we go about measuring them? Fortunately, Google has created a tool called </a:t>
            </a:r>
            <a:r>
              <a:rPr lang="en-US" sz="1800" u="sng" kern="0" dirty="0">
                <a:solidFill>
                  <a:srgbClr val="0000FF"/>
                </a:solidFill>
                <a:effectLst/>
                <a:latin typeface="system-ui"/>
                <a:ea typeface="Times New Roman" panose="02020603050405020304" pitchFamily="18" charset="0"/>
                <a:cs typeface="Times New Roman" panose="02020603050405020304" pitchFamily="18" charset="0"/>
                <a:hlinkClick r:id="rId2"/>
              </a:rPr>
              <a:t>"Lighthouse"</a:t>
            </a:r>
            <a:r>
              <a:rPr lang="en-US" sz="1800" kern="0" dirty="0">
                <a:solidFill>
                  <a:srgbClr val="1C1E21"/>
                </a:solidFill>
                <a:effectLst/>
                <a:latin typeface="system-ui"/>
                <a:ea typeface="Times New Roman" panose="02020603050405020304" pitchFamily="18" charset="0"/>
                <a:cs typeface="Times New Roman" panose="02020603050405020304" pitchFamily="18" charset="0"/>
              </a:rPr>
              <a:t>, which not only measures Core Web Vitals, but other important metrics as well: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kern="0" dirty="0">
                <a:solidFill>
                  <a:srgbClr val="0000FF"/>
                </a:solidFill>
                <a:effectLst/>
                <a:latin typeface="system-ui"/>
                <a:ea typeface="Times New Roman" panose="02020603050405020304" pitchFamily="18" charset="0"/>
                <a:cs typeface="Times New Roman" panose="02020603050405020304" pitchFamily="18" charset="0"/>
                <a:hlinkClick r:id="rId3"/>
              </a:rPr>
              <a:t>Lighthouse</a:t>
            </a:r>
            <a:r>
              <a:rPr lang="en-US" sz="1800" kern="0" dirty="0">
                <a:effectLst/>
                <a:latin typeface="system-ui"/>
                <a:ea typeface="Times New Roman" panose="02020603050405020304" pitchFamily="18" charset="0"/>
                <a:cs typeface="Times New Roman" panose="02020603050405020304" pitchFamily="18" charset="0"/>
              </a:rPr>
              <a:t> is an open-source, automated tool for improving the quality of web pages. You can run it against any web page, public or requiring authentication. It has audits for performance, accessibility, progressive web apps, SEO and more.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500"/>
              </a:spcAft>
            </a:pPr>
            <a:r>
              <a:rPr lang="en-US" sz="1800" kern="0" dirty="0">
                <a:effectLst/>
                <a:latin typeface="system-ui"/>
                <a:ea typeface="Times New Roman" panose="02020603050405020304" pitchFamily="18" charset="0"/>
                <a:cs typeface="Times New Roman" panose="02020603050405020304" pitchFamily="18" charset="0"/>
              </a:rPr>
              <a:t>You can run Lighthouse in Chrome </a:t>
            </a:r>
            <a:r>
              <a:rPr lang="en-US" sz="1800" kern="0" dirty="0" err="1">
                <a:effectLst/>
                <a:latin typeface="system-ui"/>
                <a:ea typeface="Times New Roman" panose="02020603050405020304" pitchFamily="18" charset="0"/>
                <a:cs typeface="Times New Roman" panose="02020603050405020304" pitchFamily="18" charset="0"/>
              </a:rPr>
              <a:t>DevTools</a:t>
            </a:r>
            <a:r>
              <a:rPr lang="en-US" sz="1800" kern="0" dirty="0">
                <a:effectLst/>
                <a:latin typeface="system-ui"/>
                <a:ea typeface="Times New Roman" panose="02020603050405020304" pitchFamily="18" charset="0"/>
                <a:cs typeface="Times New Roman" panose="02020603050405020304" pitchFamily="18" charset="0"/>
              </a:rPr>
              <a:t>, from the command line, or as a Node module. You give Lighthouse a URL to audit, it runs a series of audits against the page, and then it generates a report on how well the page did. From there, use the failing audits as indicators on how to improve the page. Each audit has a reference doc explaining why the audit is important, as well as how to fix 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4A4D1B83-AA19-9BDB-D6CA-FF993F8E3C49}"/>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C3DDBD58-B54F-D97B-BF30-451B61075C0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FDCFB19-8457-7D42-D704-42EA9B0ACFE3}"/>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2808529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F0B4-E84D-4430-5539-CB3439B98B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89FFC9-1FBC-83E6-5F94-1C1F518ABDAE}"/>
              </a:ext>
            </a:extLst>
          </p:cNvPr>
          <p:cNvSpPr>
            <a:spLocks noGrp="1"/>
          </p:cNvSpPr>
          <p:nvPr>
            <p:ph idx="1"/>
          </p:nvPr>
        </p:nvSpPr>
        <p:spPr/>
        <p:txBody>
          <a:bodyPr/>
          <a:lstStyle/>
          <a:p>
            <a:pPr marL="0" marR="0">
              <a:lnSpc>
                <a:spcPct val="107000"/>
              </a:lnSpc>
              <a:spcBef>
                <a:spcPts val="0"/>
              </a:spcBef>
              <a:spcAft>
                <a:spcPts val="800"/>
              </a:spcAft>
            </a:pPr>
            <a:r>
              <a:rPr lang="en-US" sz="2200" kern="0" dirty="0">
                <a:solidFill>
                  <a:srgbClr val="1C1E21"/>
                </a:solidFill>
                <a:effectLst/>
                <a:latin typeface="system-ui"/>
                <a:ea typeface="Times New Roman" panose="02020603050405020304" pitchFamily="18" charset="0"/>
                <a:cs typeface="Times New Roman" panose="02020603050405020304" pitchFamily="18" charset="0"/>
              </a:rPr>
              <a:t>While Lighthouse is integrated directly into the Chrome </a:t>
            </a:r>
            <a:r>
              <a:rPr lang="en-US" sz="2200" kern="0" dirty="0" err="1">
                <a:solidFill>
                  <a:srgbClr val="1C1E21"/>
                </a:solidFill>
                <a:effectLst/>
                <a:latin typeface="system-ui"/>
                <a:ea typeface="Times New Roman" panose="02020603050405020304" pitchFamily="18" charset="0"/>
                <a:cs typeface="Times New Roman" panose="02020603050405020304" pitchFamily="18" charset="0"/>
              </a:rPr>
              <a:t>DevTools</a:t>
            </a:r>
            <a:r>
              <a:rPr lang="en-US" sz="2200" kern="0" dirty="0">
                <a:solidFill>
                  <a:srgbClr val="1C1E21"/>
                </a:solidFill>
                <a:effectLst/>
                <a:latin typeface="system-ui"/>
                <a:ea typeface="Times New Roman" panose="02020603050405020304" pitchFamily="18" charset="0"/>
                <a:cs typeface="Times New Roman" panose="02020603050405020304" pitchFamily="18" charset="0"/>
              </a:rPr>
              <a:t> (available in the "Lighthouse" panel), you may wish to access lighthouse in one of the other methods specified above. For more information, see: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200" u="sng" kern="0" dirty="0">
                <a:solidFill>
                  <a:srgbClr val="0000FF"/>
                </a:solidFill>
                <a:effectLst/>
                <a:latin typeface="system-ui"/>
                <a:ea typeface="Times New Roman" panose="02020603050405020304" pitchFamily="18" charset="0"/>
                <a:cs typeface="Times New Roman" panose="02020603050405020304" pitchFamily="18" charset="0"/>
                <a:hlinkClick r:id="rId2"/>
              </a:rPr>
              <a:t>Using the Node CLI</a:t>
            </a:r>
            <a:endParaRPr lang="en-US" sz="2200" kern="100" dirty="0">
              <a:solidFill>
                <a:srgbClr val="1C1E2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200" u="sng" kern="0" dirty="0">
                <a:solidFill>
                  <a:srgbClr val="0000FF"/>
                </a:solidFill>
                <a:effectLst/>
                <a:latin typeface="system-ui"/>
                <a:ea typeface="Times New Roman" panose="02020603050405020304" pitchFamily="18" charset="0"/>
                <a:cs typeface="Times New Roman" panose="02020603050405020304" pitchFamily="18" charset="0"/>
                <a:hlinkClick r:id="rId3"/>
              </a:rPr>
              <a:t>As a Node Module</a:t>
            </a:r>
            <a:endParaRPr lang="en-US" sz="2200" kern="100" dirty="0">
              <a:solidFill>
                <a:srgbClr val="1C1E2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200" u="sng" kern="0" dirty="0">
                <a:solidFill>
                  <a:srgbClr val="0000FF"/>
                </a:solidFill>
                <a:effectLst/>
                <a:latin typeface="system-ui"/>
                <a:ea typeface="Times New Roman" panose="02020603050405020304" pitchFamily="18" charset="0"/>
                <a:cs typeface="Times New Roman" panose="02020603050405020304" pitchFamily="18" charset="0"/>
                <a:hlinkClick r:id="rId4"/>
              </a:rPr>
              <a:t>Using the online tool: </a:t>
            </a:r>
            <a:r>
              <a:rPr lang="en-US" sz="2200" u="sng" kern="0" dirty="0" err="1">
                <a:solidFill>
                  <a:srgbClr val="0000FF"/>
                </a:solidFill>
                <a:effectLst/>
                <a:latin typeface="system-ui"/>
                <a:ea typeface="Times New Roman" panose="02020603050405020304" pitchFamily="18" charset="0"/>
                <a:cs typeface="Times New Roman" panose="02020603050405020304" pitchFamily="18" charset="0"/>
                <a:hlinkClick r:id="rId4"/>
              </a:rPr>
              <a:t>PageSpeed</a:t>
            </a:r>
            <a:r>
              <a:rPr lang="en-US" sz="2200" u="sng" kern="0" dirty="0">
                <a:solidFill>
                  <a:srgbClr val="0000FF"/>
                </a:solidFill>
                <a:effectLst/>
                <a:latin typeface="system-ui"/>
                <a:ea typeface="Times New Roman" panose="02020603050405020304" pitchFamily="18" charset="0"/>
                <a:cs typeface="Times New Roman" panose="02020603050405020304" pitchFamily="18" charset="0"/>
                <a:hlinkClick r:id="rId4"/>
              </a:rPr>
              <a:t> Insights</a:t>
            </a:r>
            <a:endParaRPr lang="en-US" sz="2200" kern="100" dirty="0">
              <a:solidFill>
                <a:srgbClr val="1C1E2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b="1" kern="0" dirty="0">
                <a:effectLst/>
                <a:latin typeface="system-ui"/>
                <a:ea typeface="Times New Roman" panose="02020603050405020304" pitchFamily="18" charset="0"/>
                <a:cs typeface="Times New Roman" panose="02020603050405020304" pitchFamily="18" charset="0"/>
              </a:rPr>
              <a:t>NOTE:</a:t>
            </a:r>
            <a:r>
              <a:rPr lang="en-US" sz="2200" kern="0" dirty="0">
                <a:effectLst/>
                <a:latin typeface="system-ui"/>
                <a:ea typeface="Times New Roman" panose="02020603050405020304" pitchFamily="18" charset="0"/>
                <a:cs typeface="Times New Roman" panose="02020603050405020304" pitchFamily="18" charset="0"/>
              </a:rPr>
              <a:t> Lighthouse is also available as a </a:t>
            </a:r>
            <a:r>
              <a:rPr lang="en-US" sz="2200" u="sng" kern="0" dirty="0">
                <a:solidFill>
                  <a:srgbClr val="0000FF"/>
                </a:solidFill>
                <a:effectLst/>
                <a:latin typeface="system-ui"/>
                <a:ea typeface="Times New Roman" panose="02020603050405020304" pitchFamily="18" charset="0"/>
                <a:cs typeface="Times New Roman" panose="02020603050405020304" pitchFamily="18" charset="0"/>
                <a:hlinkClick r:id="rId5"/>
              </a:rPr>
              <a:t>GitHub action</a:t>
            </a:r>
            <a:r>
              <a:rPr lang="en-US" sz="2200" kern="0" dirty="0">
                <a:effectLst/>
                <a:latin typeface="system-ui"/>
                <a:ea typeface="Times New Roman" panose="02020603050405020304" pitchFamily="18" charset="0"/>
                <a:cs typeface="Times New Roman" panose="02020603050405020304" pitchFamily="18" charset="0"/>
              </a:rPr>
              <a:t>, which allows us to use it in our CI pipeline. Using this, It is possible to set minimum acceptable scores for various performance metrics, which result in errors if not met. This can help to reduce performance-related bugs from being introduced into production.</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500"/>
              </a:spcAft>
            </a:pPr>
            <a:r>
              <a:rPr lang="en-US" sz="2200" kern="0" dirty="0">
                <a:effectLst/>
                <a:latin typeface="system-ui"/>
                <a:ea typeface="Times New Roman" panose="02020603050405020304" pitchFamily="18" charset="0"/>
                <a:cs typeface="Times New Roman" panose="02020603050405020304" pitchFamily="18" charset="0"/>
              </a:rPr>
              <a:t>See </a:t>
            </a:r>
            <a:r>
              <a:rPr lang="en-US" sz="2200" u="sng" kern="0" dirty="0">
                <a:solidFill>
                  <a:srgbClr val="0000FF"/>
                </a:solidFill>
                <a:effectLst/>
                <a:latin typeface="system-ui"/>
                <a:ea typeface="Times New Roman" panose="02020603050405020304" pitchFamily="18" charset="0"/>
                <a:cs typeface="Times New Roman" panose="02020603050405020304" pitchFamily="18" charset="0"/>
                <a:hlinkClick r:id="rId5"/>
              </a:rPr>
              <a:t>the documentation for the CI Action</a:t>
            </a:r>
            <a:r>
              <a:rPr lang="en-US" sz="2200" kern="0" dirty="0">
                <a:effectLst/>
                <a:latin typeface="system-ui"/>
                <a:ea typeface="Times New Roman" panose="02020603050405020304" pitchFamily="18" charset="0"/>
                <a:cs typeface="Times New Roman" panose="02020603050405020304" pitchFamily="18" charset="0"/>
              </a:rPr>
              <a:t> for more information.</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38F19297-3263-AC2E-E4A2-4CEEAEAA92A5}"/>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194C4C6F-B3B8-7ECA-C7B7-72F05B85EC8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D6D6111-9CA8-515B-3704-D826CAAE5429}"/>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370530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2C6B-C4CF-E6EA-D951-246869258F15}"/>
              </a:ext>
            </a:extLst>
          </p:cNvPr>
          <p:cNvSpPr>
            <a:spLocks noGrp="1"/>
          </p:cNvSpPr>
          <p:nvPr>
            <p:ph type="title"/>
          </p:nvPr>
        </p:nvSpPr>
        <p:spPr/>
        <p:txBody>
          <a:bodyPr/>
          <a:lstStyle/>
          <a:p>
            <a:br>
              <a:rPr lang="en-US" b="1" i="0" dirty="0">
                <a:solidFill>
                  <a:srgbClr val="1C1E21"/>
                </a:solidFill>
                <a:effectLst/>
                <a:latin typeface="system-ui"/>
              </a:rPr>
            </a:br>
            <a:r>
              <a:rPr lang="en-US" b="1" i="0" dirty="0">
                <a:solidFill>
                  <a:srgbClr val="1C1E21"/>
                </a:solidFill>
                <a:effectLst/>
                <a:latin typeface="system-ui"/>
              </a:rPr>
              <a:t>Analyzing Page Load</a:t>
            </a:r>
            <a:br>
              <a:rPr lang="en-US" b="1" i="0" dirty="0">
                <a:solidFill>
                  <a:srgbClr val="1C1E21"/>
                </a:solidFill>
                <a:effectLst/>
                <a:latin typeface="system-ui"/>
              </a:rPr>
            </a:br>
            <a:endParaRPr lang="en-US" dirty="0"/>
          </a:p>
        </p:txBody>
      </p:sp>
      <p:sp>
        <p:nvSpPr>
          <p:cNvPr id="3" name="Content Placeholder 2">
            <a:extLst>
              <a:ext uri="{FF2B5EF4-FFF2-40B4-BE49-F238E27FC236}">
                <a16:creationId xmlns:a16="http://schemas.microsoft.com/office/drawing/2014/main" id="{160D52A2-1E7C-EE15-B92C-5404E6516D48}"/>
              </a:ext>
            </a:extLst>
          </p:cNvPr>
          <p:cNvSpPr>
            <a:spLocks noGrp="1"/>
          </p:cNvSpPr>
          <p:nvPr>
            <p:ph idx="1"/>
          </p:nvPr>
        </p:nvSpPr>
        <p:spPr/>
        <p:txBody>
          <a:bodyPr/>
          <a:lstStyle/>
          <a:p>
            <a:pPr algn="l"/>
            <a:r>
              <a:rPr lang="en-US" b="0" i="0" dirty="0">
                <a:solidFill>
                  <a:srgbClr val="1C1E21"/>
                </a:solidFill>
                <a:effectLst/>
                <a:latin typeface="system-ui"/>
              </a:rPr>
              <a:t>While we can run Lighthouse on </a:t>
            </a:r>
            <a:r>
              <a:rPr lang="en-US" b="0" i="1" dirty="0">
                <a:solidFill>
                  <a:srgbClr val="1C1E21"/>
                </a:solidFill>
                <a:effectLst/>
                <a:latin typeface="system-ui"/>
              </a:rPr>
              <a:t>any page</a:t>
            </a:r>
            <a:r>
              <a:rPr lang="en-US" b="0" i="0" dirty="0">
                <a:solidFill>
                  <a:srgbClr val="1C1E21"/>
                </a:solidFill>
                <a:effectLst/>
                <a:latin typeface="system-ui"/>
              </a:rPr>
              <a:t>, it would be best to see what kind of results we would obtain from a simple </a:t>
            </a:r>
            <a:r>
              <a:rPr lang="en-US" dirty="0">
                <a:solidFill>
                  <a:srgbClr val="1C1E21"/>
                </a:solidFill>
                <a:latin typeface="system-ui"/>
              </a:rPr>
              <a:t>React</a:t>
            </a:r>
            <a:r>
              <a:rPr lang="en-US" b="0" i="0" dirty="0">
                <a:solidFill>
                  <a:srgbClr val="1C1E21"/>
                </a:solidFill>
                <a:effectLst/>
                <a:latin typeface="system-ui"/>
              </a:rPr>
              <a:t> app without any additional optimizations (discussed in: </a:t>
            </a:r>
            <a:r>
              <a:rPr lang="en-US" b="0" i="0" dirty="0">
                <a:solidFill>
                  <a:srgbClr val="1C1E21"/>
                </a:solidFill>
                <a:effectLst/>
                <a:latin typeface="system-ui"/>
                <a:hlinkClick r:id="rId2"/>
              </a:rPr>
              <a:t>Improving / Optimizing Performance</a:t>
            </a:r>
            <a:r>
              <a:rPr lang="en-US" b="0" i="0" dirty="0">
                <a:solidFill>
                  <a:srgbClr val="1C1E21"/>
                </a:solidFill>
                <a:effectLst/>
                <a:latin typeface="system-ui"/>
              </a:rPr>
              <a:t>). </a:t>
            </a:r>
          </a:p>
          <a:p>
            <a:pPr algn="l"/>
            <a:r>
              <a:rPr lang="en-US" b="0" i="0" dirty="0">
                <a:solidFill>
                  <a:srgbClr val="1C1E21"/>
                </a:solidFill>
                <a:effectLst/>
                <a:latin typeface="system-ui"/>
              </a:rPr>
              <a:t>To begin, </a:t>
            </a:r>
            <a:r>
              <a:rPr lang="en-US" dirty="0">
                <a:solidFill>
                  <a:srgbClr val="1C1E21"/>
                </a:solidFill>
                <a:latin typeface="system-ui"/>
              </a:rPr>
              <a:t>use the Week13-Unit Testing3 App (You can use any Application for this preferably the current application you have deployed or want to deploy)</a:t>
            </a:r>
            <a:endParaRPr lang="en-US" b="0" i="0" dirty="0">
              <a:solidFill>
                <a:srgbClr val="1C1E21"/>
              </a:solidFill>
              <a:effectLst/>
              <a:latin typeface="system-ui"/>
            </a:endParaRPr>
          </a:p>
          <a:p>
            <a:pPr algn="l"/>
            <a:r>
              <a:rPr lang="en-US" dirty="0">
                <a:solidFill>
                  <a:srgbClr val="1C1E21"/>
                </a:solidFill>
                <a:latin typeface="system-ui"/>
              </a:rPr>
              <a:t>Open in in </a:t>
            </a:r>
            <a:r>
              <a:rPr lang="en-US" dirty="0" err="1">
                <a:solidFill>
                  <a:srgbClr val="1C1E21"/>
                </a:solidFill>
                <a:latin typeface="system-ui"/>
              </a:rPr>
              <a:t>vscode</a:t>
            </a:r>
            <a:endParaRPr lang="en-US" b="0" i="0" dirty="0">
              <a:solidFill>
                <a:srgbClr val="1C1E21"/>
              </a:solidFill>
              <a:effectLst/>
              <a:latin typeface="system-ui"/>
            </a:endParaRPr>
          </a:p>
          <a:p>
            <a:pPr algn="l"/>
            <a:r>
              <a:rPr lang="en-US" dirty="0">
                <a:solidFill>
                  <a:srgbClr val="1C1E21"/>
                </a:solidFill>
                <a:latin typeface="system-ui"/>
              </a:rPr>
              <a:t>cd client or to the application folder</a:t>
            </a:r>
          </a:p>
          <a:p>
            <a:pPr algn="l"/>
            <a:r>
              <a:rPr lang="en-US" dirty="0" err="1"/>
              <a:t>npm</a:t>
            </a:r>
            <a:r>
              <a:rPr lang="en-US" dirty="0"/>
              <a:t> install</a:t>
            </a:r>
          </a:p>
          <a:p>
            <a:pPr algn="l"/>
            <a:r>
              <a:rPr lang="en-US" dirty="0" err="1"/>
              <a:t>npm</a:t>
            </a:r>
            <a:r>
              <a:rPr lang="en-US" dirty="0"/>
              <a:t> run dev if you have use </a:t>
            </a:r>
            <a:r>
              <a:rPr lang="en-US" dirty="0" err="1"/>
              <a:t>vite</a:t>
            </a:r>
            <a:r>
              <a:rPr lang="en-US" dirty="0"/>
              <a:t> to spin up the react application</a:t>
            </a:r>
          </a:p>
          <a:p>
            <a:pPr algn="l"/>
            <a:r>
              <a:rPr lang="en-US" dirty="0"/>
              <a:t>OR</a:t>
            </a:r>
          </a:p>
          <a:p>
            <a:pPr algn="l"/>
            <a:r>
              <a:rPr lang="en-US" dirty="0" err="1"/>
              <a:t>npm</a:t>
            </a:r>
            <a:r>
              <a:rPr lang="en-US" dirty="0"/>
              <a:t> start if you have use create react app.</a:t>
            </a:r>
          </a:p>
        </p:txBody>
      </p:sp>
      <p:sp>
        <p:nvSpPr>
          <p:cNvPr id="4" name="Date Placeholder 3">
            <a:extLst>
              <a:ext uri="{FF2B5EF4-FFF2-40B4-BE49-F238E27FC236}">
                <a16:creationId xmlns:a16="http://schemas.microsoft.com/office/drawing/2014/main" id="{70E7CD96-6268-C0D6-24E8-88E86EB827EB}"/>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1650BC14-DE29-E64F-A71F-DE102ADBE9B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004151-81BC-D6DB-408D-1BC369EC7BC5}"/>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380538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A4D8-D35C-1705-EA8F-EF7705B3F0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AC03AF-7B6B-DA14-46C4-C2C46452FFA8}"/>
              </a:ext>
            </a:extLst>
          </p:cNvPr>
          <p:cNvSpPr>
            <a:spLocks noGrp="1"/>
          </p:cNvSpPr>
          <p:nvPr>
            <p:ph idx="1"/>
          </p:nvPr>
        </p:nvSpPr>
        <p:spPr/>
        <p:txBody>
          <a:bodyPr/>
          <a:lstStyle/>
          <a:p>
            <a:r>
              <a:rPr lang="en-US" dirty="0"/>
              <a:t>Open the </a:t>
            </a:r>
            <a:r>
              <a:rPr lang="en-US" dirty="0" err="1"/>
              <a:t>mern_skeleton</a:t>
            </a:r>
            <a:r>
              <a:rPr lang="en-US" dirty="0"/>
              <a:t> application in </a:t>
            </a:r>
            <a:r>
              <a:rPr lang="en-US" dirty="0" err="1"/>
              <a:t>vscode</a:t>
            </a:r>
            <a:endParaRPr lang="en-US" dirty="0"/>
          </a:p>
          <a:p>
            <a:r>
              <a:rPr lang="en-US" dirty="0"/>
              <a:t>Go to the terminal run the application using node server since we have already bundle and deploy the application and it is now running on </a:t>
            </a:r>
            <a:r>
              <a:rPr lang="en-US" dirty="0">
                <a:hlinkClick r:id="rId2"/>
              </a:rPr>
              <a:t>http://localhost:3000/</a:t>
            </a: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0328F2AF-F241-4A1B-3184-9CE6F2CEE682}"/>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D403A9D5-33AA-0F79-136F-032ECE0D8E8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9FDBCA0-DC02-7016-29F8-756F44ABE318}"/>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pic>
        <p:nvPicPr>
          <p:cNvPr id="8" name="Picture 7">
            <a:extLst>
              <a:ext uri="{FF2B5EF4-FFF2-40B4-BE49-F238E27FC236}">
                <a16:creationId xmlns:a16="http://schemas.microsoft.com/office/drawing/2014/main" id="{9AC21B9A-BD36-71DF-9C6A-C5657E905E78}"/>
              </a:ext>
            </a:extLst>
          </p:cNvPr>
          <p:cNvPicPr>
            <a:picLocks noChangeAspect="1"/>
          </p:cNvPicPr>
          <p:nvPr/>
        </p:nvPicPr>
        <p:blipFill>
          <a:blip r:embed="rId3"/>
          <a:stretch>
            <a:fillRect/>
          </a:stretch>
        </p:blipFill>
        <p:spPr>
          <a:xfrm>
            <a:off x="1219200" y="2971800"/>
            <a:ext cx="7315200" cy="3124200"/>
          </a:xfrm>
          <a:prstGeom prst="rect">
            <a:avLst/>
          </a:prstGeom>
        </p:spPr>
      </p:pic>
    </p:spTree>
    <p:extLst>
      <p:ext uri="{BB962C8B-B14F-4D97-AF65-F5344CB8AC3E}">
        <p14:creationId xmlns:p14="http://schemas.microsoft.com/office/powerpoint/2010/main" val="233678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4778-0D31-AB15-6330-581A9821B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C2A888-2301-7A4F-1A03-FEE3BE2F3F11}"/>
              </a:ext>
            </a:extLst>
          </p:cNvPr>
          <p:cNvSpPr>
            <a:spLocks noGrp="1"/>
          </p:cNvSpPr>
          <p:nvPr>
            <p:ph idx="1"/>
          </p:nvPr>
        </p:nvSpPr>
        <p:spPr/>
        <p:txBody>
          <a:bodyPr/>
          <a:lstStyle/>
          <a:p>
            <a:pPr algn="l"/>
            <a:r>
              <a:rPr lang="en-US" b="0" i="0" dirty="0">
                <a:solidFill>
                  <a:srgbClr val="1C1E21"/>
                </a:solidFill>
                <a:effectLst/>
                <a:latin typeface="system-ui"/>
              </a:rPr>
              <a:t>Since we will be using "Lighthouse" to measure the performance of this app, we should ideally be opening it in Google Chrome.</a:t>
            </a:r>
          </a:p>
          <a:p>
            <a:pPr algn="l"/>
            <a:r>
              <a:rPr lang="en-US" b="0" i="0" dirty="0">
                <a:solidFill>
                  <a:srgbClr val="1C1E21"/>
                </a:solidFill>
                <a:effectLst/>
                <a:latin typeface="system-ui"/>
              </a:rPr>
              <a:t>Once it's running, you will notice that it shows your current app</a:t>
            </a:r>
          </a:p>
          <a:p>
            <a:pPr algn="l"/>
            <a:r>
              <a:rPr lang="en-US" b="0" i="0" dirty="0">
                <a:solidFill>
                  <a:srgbClr val="1C1E21"/>
                </a:solidFill>
                <a:effectLst/>
                <a:latin typeface="system-ui"/>
              </a:rPr>
              <a:t>Let's go ahead and see how well this app performs in Lighthouse:</a:t>
            </a:r>
          </a:p>
          <a:p>
            <a:pPr algn="l">
              <a:buFont typeface="+mj-lt"/>
              <a:buAutoNum type="arabicPeriod"/>
            </a:pPr>
            <a:r>
              <a:rPr lang="en-US" b="0" i="0" dirty="0">
                <a:solidFill>
                  <a:srgbClr val="1C1E21"/>
                </a:solidFill>
                <a:effectLst/>
                <a:latin typeface="system-ui"/>
              </a:rPr>
              <a:t>Open a new "incognito" window in Google Chrome (</a:t>
            </a:r>
            <a:r>
              <a:rPr lang="en-US" b="0" i="0" dirty="0" err="1">
                <a:solidFill>
                  <a:srgbClr val="1C1E21"/>
                </a:solidFill>
                <a:effectLst/>
                <a:latin typeface="system-ui"/>
              </a:rPr>
              <a:t>ctrl+shift+N</a:t>
            </a:r>
            <a:r>
              <a:rPr lang="en-US" b="0" i="0" dirty="0">
                <a:solidFill>
                  <a:srgbClr val="1C1E21"/>
                </a:solidFill>
                <a:effectLst/>
                <a:latin typeface="system-ui"/>
              </a:rPr>
              <a:t>) and navigate to the locally running app: </a:t>
            </a:r>
            <a:r>
              <a:rPr lang="en-US" b="0" i="0" dirty="0">
                <a:solidFill>
                  <a:srgbClr val="1C1E21"/>
                </a:solidFill>
                <a:effectLst/>
                <a:latin typeface="system-ui"/>
                <a:hlinkClick r:id="rId2"/>
              </a:rPr>
              <a:t>http://localhost:3000</a:t>
            </a:r>
            <a:endParaRPr lang="en-US" b="0" i="0" dirty="0">
              <a:solidFill>
                <a:srgbClr val="1C1E21"/>
              </a:solidFill>
              <a:effectLst/>
              <a:latin typeface="system-ui"/>
            </a:endParaRPr>
          </a:p>
          <a:p>
            <a:pPr algn="l">
              <a:buFont typeface="+mj-lt"/>
              <a:buAutoNum type="arabicPeriod"/>
            </a:pPr>
            <a:r>
              <a:rPr lang="en-US" b="0" i="0" dirty="0">
                <a:solidFill>
                  <a:srgbClr val="1C1E21"/>
                </a:solidFill>
                <a:effectLst/>
                <a:latin typeface="system-ui"/>
              </a:rPr>
              <a:t>Open the "Developer Tools" and Switch to the </a:t>
            </a:r>
            <a:r>
              <a:rPr lang="en-US" b="1" i="0" dirty="0">
                <a:solidFill>
                  <a:srgbClr val="1C1E21"/>
                </a:solidFill>
                <a:effectLst/>
                <a:latin typeface="system-ui"/>
              </a:rPr>
              <a:t>"Lighthouse"</a:t>
            </a:r>
            <a:r>
              <a:rPr lang="en-US" b="0" i="0" dirty="0">
                <a:solidFill>
                  <a:srgbClr val="1C1E21"/>
                </a:solidFill>
                <a:effectLst/>
                <a:latin typeface="system-ui"/>
              </a:rPr>
              <a:t> tab</a:t>
            </a:r>
          </a:p>
          <a:p>
            <a:pPr algn="l">
              <a:buFont typeface="+mj-lt"/>
              <a:buAutoNum type="arabicPeriod"/>
            </a:pPr>
            <a:r>
              <a:rPr lang="en-US" b="0" i="0" dirty="0">
                <a:solidFill>
                  <a:srgbClr val="1C1E21"/>
                </a:solidFill>
                <a:effectLst/>
                <a:latin typeface="system-ui"/>
              </a:rPr>
              <a:t>For this first run, check the "Performance", "</a:t>
            </a:r>
            <a:r>
              <a:rPr lang="en-US" b="0" i="0" dirty="0" err="1">
                <a:solidFill>
                  <a:srgbClr val="1C1E21"/>
                </a:solidFill>
                <a:effectLst/>
                <a:latin typeface="system-ui"/>
              </a:rPr>
              <a:t>Accessability</a:t>
            </a:r>
            <a:r>
              <a:rPr lang="en-US" b="0" i="0" dirty="0">
                <a:solidFill>
                  <a:srgbClr val="1C1E21"/>
                </a:solidFill>
                <a:effectLst/>
                <a:latin typeface="system-ui"/>
              </a:rPr>
              <a:t>", "Best Practices" and "SEO" Categories:</a:t>
            </a:r>
          </a:p>
          <a:p>
            <a:pPr algn="l"/>
            <a:endParaRPr lang="en-US" b="0" i="0" dirty="0">
              <a:solidFill>
                <a:srgbClr val="1C1E21"/>
              </a:solidFill>
              <a:effectLst/>
              <a:latin typeface="system-ui"/>
            </a:endParaRPr>
          </a:p>
          <a:p>
            <a:endParaRPr lang="en-US" dirty="0"/>
          </a:p>
        </p:txBody>
      </p:sp>
      <p:sp>
        <p:nvSpPr>
          <p:cNvPr id="4" name="Date Placeholder 3">
            <a:extLst>
              <a:ext uri="{FF2B5EF4-FFF2-40B4-BE49-F238E27FC236}">
                <a16:creationId xmlns:a16="http://schemas.microsoft.com/office/drawing/2014/main" id="{65A1409E-8B0F-81D0-8314-CBCCD53BBDD7}"/>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99503E6A-D6DA-9A94-D208-02701555D02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4442F84-E529-899F-3856-719E94FC41E0}"/>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2327500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7C16-3995-1665-59B4-D3DFCDFC8850}"/>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94D485CB-E811-828A-D758-9EF0B41F9397}"/>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94DACBEC-46C6-3675-D33F-CF3BE370DCB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5836C6D-2E3E-0920-B219-CA65C77259D7}"/>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pic>
        <p:nvPicPr>
          <p:cNvPr id="11" name="Content Placeholder 10">
            <a:extLst>
              <a:ext uri="{FF2B5EF4-FFF2-40B4-BE49-F238E27FC236}">
                <a16:creationId xmlns:a16="http://schemas.microsoft.com/office/drawing/2014/main" id="{7C154844-6EC9-9383-C605-94C7D6DDF999}"/>
              </a:ext>
            </a:extLst>
          </p:cNvPr>
          <p:cNvPicPr>
            <a:picLocks noGrp="1" noChangeAspect="1"/>
          </p:cNvPicPr>
          <p:nvPr>
            <p:ph idx="1"/>
          </p:nvPr>
        </p:nvPicPr>
        <p:blipFill>
          <a:blip r:embed="rId2"/>
          <a:stretch>
            <a:fillRect/>
          </a:stretch>
        </p:blipFill>
        <p:spPr>
          <a:xfrm>
            <a:off x="1066800" y="914400"/>
            <a:ext cx="7620000" cy="5181600"/>
          </a:xfrm>
        </p:spPr>
      </p:pic>
    </p:spTree>
    <p:extLst>
      <p:ext uri="{BB962C8B-B14F-4D97-AF65-F5344CB8AC3E}">
        <p14:creationId xmlns:p14="http://schemas.microsoft.com/office/powerpoint/2010/main" val="24988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F375-9C47-C3A6-1D98-013EC5F97DF1}"/>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43D2A706-F0CA-9B2E-92D5-087BDF2FEE88}"/>
              </a:ext>
            </a:extLst>
          </p:cNvPr>
          <p:cNvPicPr>
            <a:picLocks noGrp="1" noChangeAspect="1"/>
          </p:cNvPicPr>
          <p:nvPr>
            <p:ph idx="1"/>
          </p:nvPr>
        </p:nvPicPr>
        <p:blipFill>
          <a:blip r:embed="rId2"/>
          <a:stretch>
            <a:fillRect/>
          </a:stretch>
        </p:blipFill>
        <p:spPr>
          <a:xfrm>
            <a:off x="990600" y="914400"/>
            <a:ext cx="8077200" cy="5181600"/>
          </a:xfrm>
        </p:spPr>
      </p:pic>
      <p:sp>
        <p:nvSpPr>
          <p:cNvPr id="4" name="Date Placeholder 3">
            <a:extLst>
              <a:ext uri="{FF2B5EF4-FFF2-40B4-BE49-F238E27FC236}">
                <a16:creationId xmlns:a16="http://schemas.microsoft.com/office/drawing/2014/main" id="{C99DCB9F-D49C-E5C9-389F-BD29A85B663B}"/>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327F02D7-D68C-EB52-8357-6BC9E943BB0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293DD02-1B3D-93E9-86D0-756AFBD441D7}"/>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1838223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2E92-1CCE-CBDE-874D-2B0AAC0353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08B563-5C93-E8A9-8FF3-059CCDD21205}"/>
              </a:ext>
            </a:extLst>
          </p:cNvPr>
          <p:cNvSpPr>
            <a:spLocks noGrp="1"/>
          </p:cNvSpPr>
          <p:nvPr>
            <p:ph idx="1"/>
          </p:nvPr>
        </p:nvSpPr>
        <p:spPr/>
        <p:txBody>
          <a:bodyPr/>
          <a:lstStyle/>
          <a:p>
            <a:r>
              <a:rPr lang="en-US" dirty="0"/>
              <a:t>Press shift + ctrl + J to go to the developer Tools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Click on lighthouse</a:t>
            </a:r>
          </a:p>
          <a:p>
            <a:endParaRPr lang="en-US" dirty="0"/>
          </a:p>
        </p:txBody>
      </p:sp>
      <p:sp>
        <p:nvSpPr>
          <p:cNvPr id="4" name="Date Placeholder 3">
            <a:extLst>
              <a:ext uri="{FF2B5EF4-FFF2-40B4-BE49-F238E27FC236}">
                <a16:creationId xmlns:a16="http://schemas.microsoft.com/office/drawing/2014/main" id="{D3B2FAB2-F740-347E-E50E-1F9840D76F47}"/>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F5540337-C35F-4F52-5C9B-C8E2E79AA88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1D212E7-F95B-C390-3776-B95B4341FD17}"/>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pic>
        <p:nvPicPr>
          <p:cNvPr id="9" name="Picture 8">
            <a:extLst>
              <a:ext uri="{FF2B5EF4-FFF2-40B4-BE49-F238E27FC236}">
                <a16:creationId xmlns:a16="http://schemas.microsoft.com/office/drawing/2014/main" id="{806EF745-FDD3-FB07-D6A6-6875D6ABD170}"/>
              </a:ext>
            </a:extLst>
          </p:cNvPr>
          <p:cNvPicPr>
            <a:picLocks noChangeAspect="1"/>
          </p:cNvPicPr>
          <p:nvPr/>
        </p:nvPicPr>
        <p:blipFill>
          <a:blip r:embed="rId2"/>
          <a:stretch>
            <a:fillRect/>
          </a:stretch>
        </p:blipFill>
        <p:spPr>
          <a:xfrm>
            <a:off x="1447800" y="1524000"/>
            <a:ext cx="7162800" cy="3657600"/>
          </a:xfrm>
          <a:prstGeom prst="rect">
            <a:avLst/>
          </a:prstGeom>
        </p:spPr>
      </p:pic>
    </p:spTree>
    <p:extLst>
      <p:ext uri="{BB962C8B-B14F-4D97-AF65-F5344CB8AC3E}">
        <p14:creationId xmlns:p14="http://schemas.microsoft.com/office/powerpoint/2010/main" val="1102969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344A0-B58B-A605-5505-D335160CEB90}"/>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A87A62AD-3B41-2D75-976F-68BA877F7834}"/>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8BC03D8D-31D5-B781-6855-4BEF07B49D1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3ACC207-D352-019F-09C9-665FC15BF80C}"/>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pic>
        <p:nvPicPr>
          <p:cNvPr id="11" name="Content Placeholder 10">
            <a:extLst>
              <a:ext uri="{FF2B5EF4-FFF2-40B4-BE49-F238E27FC236}">
                <a16:creationId xmlns:a16="http://schemas.microsoft.com/office/drawing/2014/main" id="{003037A7-6AF5-DA74-C1F3-034FAD9B80AE}"/>
              </a:ext>
            </a:extLst>
          </p:cNvPr>
          <p:cNvPicPr>
            <a:picLocks noGrp="1" noChangeAspect="1"/>
          </p:cNvPicPr>
          <p:nvPr>
            <p:ph idx="1"/>
          </p:nvPr>
        </p:nvPicPr>
        <p:blipFill>
          <a:blip r:embed="rId2"/>
          <a:stretch>
            <a:fillRect/>
          </a:stretch>
        </p:blipFill>
        <p:spPr>
          <a:xfrm>
            <a:off x="990600" y="990600"/>
            <a:ext cx="8077200" cy="5105399"/>
          </a:xfrm>
        </p:spPr>
      </p:pic>
    </p:spTree>
    <p:extLst>
      <p:ext uri="{BB962C8B-B14F-4D97-AF65-F5344CB8AC3E}">
        <p14:creationId xmlns:p14="http://schemas.microsoft.com/office/powerpoint/2010/main" val="48253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47D7-153F-97E3-8D8B-2C30017852B0}"/>
              </a:ext>
            </a:extLst>
          </p:cNvPr>
          <p:cNvSpPr>
            <a:spLocks noGrp="1"/>
          </p:cNvSpPr>
          <p:nvPr>
            <p:ph type="title"/>
          </p:nvPr>
        </p:nvSpPr>
        <p:spPr>
          <a:xfrm>
            <a:off x="1219200" y="2819400"/>
            <a:ext cx="7772400" cy="762000"/>
          </a:xfrm>
        </p:spPr>
        <p:txBody>
          <a:bodyPr/>
          <a:lstStyle/>
          <a:p>
            <a:r>
              <a:rPr lang="en-US" b="0" dirty="0">
                <a:solidFill>
                  <a:srgbClr val="333333"/>
                </a:solidFill>
                <a:effectLst/>
                <a:latin typeface="source-sans-pro"/>
              </a:rPr>
              <a:t>Performance Optimization</a:t>
            </a:r>
            <a:endParaRPr lang="en-US" dirty="0"/>
          </a:p>
        </p:txBody>
      </p:sp>
      <p:sp>
        <p:nvSpPr>
          <p:cNvPr id="4" name="Date Placeholder 3">
            <a:extLst>
              <a:ext uri="{FF2B5EF4-FFF2-40B4-BE49-F238E27FC236}">
                <a16:creationId xmlns:a16="http://schemas.microsoft.com/office/drawing/2014/main" id="{640DE6E4-51EA-0721-2131-AF86C22D8774}"/>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6D1EEE32-30F2-B1C3-1181-F746C8C81E0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B21432-FCFF-A147-8D38-FE8E25860211}"/>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3509141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4AE2-A730-5E9D-A93D-E2986EB85C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E723CD-8B37-7E40-64B4-A06702DDCBF8}"/>
              </a:ext>
            </a:extLst>
          </p:cNvPr>
          <p:cNvSpPr>
            <a:spLocks noGrp="1"/>
          </p:cNvSpPr>
          <p:nvPr>
            <p:ph idx="1"/>
          </p:nvPr>
        </p:nvSpPr>
        <p:spPr/>
        <p:txBody>
          <a:bodyPr/>
          <a:lstStyle/>
          <a:p>
            <a:r>
              <a:rPr lang="en-US" dirty="0"/>
              <a:t>Mode</a:t>
            </a:r>
          </a:p>
          <a:p>
            <a:r>
              <a:rPr lang="en-US" dirty="0"/>
              <a:t>Check the </a:t>
            </a:r>
          </a:p>
          <a:p>
            <a:r>
              <a:rPr lang="en-US" dirty="0"/>
              <a:t>Navigation(Default)</a:t>
            </a:r>
          </a:p>
          <a:p>
            <a:r>
              <a:rPr lang="en-US" dirty="0"/>
              <a:t>Device</a:t>
            </a:r>
          </a:p>
          <a:p>
            <a:r>
              <a:rPr lang="en-US" dirty="0"/>
              <a:t>Choose Desktop</a:t>
            </a:r>
          </a:p>
          <a:p>
            <a:r>
              <a:rPr lang="en-US" dirty="0"/>
              <a:t>Categories</a:t>
            </a:r>
          </a:p>
          <a:p>
            <a:r>
              <a:rPr lang="en-US" dirty="0"/>
              <a:t>Check</a:t>
            </a:r>
          </a:p>
          <a:p>
            <a:r>
              <a:rPr lang="en-US" dirty="0"/>
              <a:t>Performance</a:t>
            </a:r>
          </a:p>
          <a:p>
            <a:r>
              <a:rPr lang="en-US" dirty="0" err="1"/>
              <a:t>Assecibility</a:t>
            </a:r>
            <a:endParaRPr lang="en-US" dirty="0"/>
          </a:p>
          <a:p>
            <a:r>
              <a:rPr lang="en-US" dirty="0"/>
              <a:t>Best </a:t>
            </a:r>
            <a:r>
              <a:rPr lang="en-US" dirty="0" err="1"/>
              <a:t>Practise</a:t>
            </a:r>
            <a:endParaRPr lang="en-US" dirty="0"/>
          </a:p>
          <a:p>
            <a:r>
              <a:rPr lang="en-US" dirty="0"/>
              <a:t>SEO</a:t>
            </a:r>
          </a:p>
          <a:p>
            <a:r>
              <a:rPr lang="en-US" dirty="0"/>
              <a:t>Then click on Analyze page load</a:t>
            </a:r>
          </a:p>
        </p:txBody>
      </p:sp>
      <p:sp>
        <p:nvSpPr>
          <p:cNvPr id="4" name="Date Placeholder 3">
            <a:extLst>
              <a:ext uri="{FF2B5EF4-FFF2-40B4-BE49-F238E27FC236}">
                <a16:creationId xmlns:a16="http://schemas.microsoft.com/office/drawing/2014/main" id="{39D33967-6B4D-2AF1-803D-3F47AE271AFE}"/>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0681175A-4F4C-ED4D-F967-203E4181416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EB0E38C-FFCC-583C-A016-515A54DE4225}"/>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927994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2241-5363-6059-A8B4-3BFBDAE6F224}"/>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CDB4DEC1-0C19-2F4A-27B0-6B745DAF8EAE}"/>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9E643211-871C-1E56-9899-EC6449CEBBA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8159FDA-EA53-3EBA-D323-F9D64272B2AE}"/>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
        <p:nvSpPr>
          <p:cNvPr id="3" name="Content Placeholder 2">
            <a:extLst>
              <a:ext uri="{FF2B5EF4-FFF2-40B4-BE49-F238E27FC236}">
                <a16:creationId xmlns:a16="http://schemas.microsoft.com/office/drawing/2014/main" id="{E84CDD42-B158-7180-2004-87AE92FF05CE}"/>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A8FB525D-714E-5CC8-4113-6E85A906FD66}"/>
              </a:ext>
            </a:extLst>
          </p:cNvPr>
          <p:cNvPicPr>
            <a:picLocks noChangeAspect="1"/>
          </p:cNvPicPr>
          <p:nvPr/>
        </p:nvPicPr>
        <p:blipFill>
          <a:blip r:embed="rId2"/>
          <a:stretch>
            <a:fillRect/>
          </a:stretch>
        </p:blipFill>
        <p:spPr>
          <a:xfrm>
            <a:off x="1066800" y="1049694"/>
            <a:ext cx="7620000" cy="5122506"/>
          </a:xfrm>
          <a:prstGeom prst="rect">
            <a:avLst/>
          </a:prstGeom>
        </p:spPr>
      </p:pic>
    </p:spTree>
    <p:extLst>
      <p:ext uri="{BB962C8B-B14F-4D97-AF65-F5344CB8AC3E}">
        <p14:creationId xmlns:p14="http://schemas.microsoft.com/office/powerpoint/2010/main" val="225052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8D04-4C8E-18D1-A20C-FD0FCBD6B016}"/>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5F705C93-F98D-EDE9-27E9-BBD385C775CD}"/>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9FCD78CD-0CCF-5FBD-8A54-EBA0B5FBD18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ADB66B0-9482-16B3-6AF5-4C62B2EE1A71}"/>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pic>
        <p:nvPicPr>
          <p:cNvPr id="9" name="Content Placeholder 8">
            <a:extLst>
              <a:ext uri="{FF2B5EF4-FFF2-40B4-BE49-F238E27FC236}">
                <a16:creationId xmlns:a16="http://schemas.microsoft.com/office/drawing/2014/main" id="{07444BB9-5E4D-019F-CF7E-399E4C44BB87}"/>
              </a:ext>
            </a:extLst>
          </p:cNvPr>
          <p:cNvPicPr>
            <a:picLocks noGrp="1" noChangeAspect="1"/>
          </p:cNvPicPr>
          <p:nvPr>
            <p:ph idx="1"/>
          </p:nvPr>
        </p:nvPicPr>
        <p:blipFill>
          <a:blip r:embed="rId2"/>
          <a:stretch>
            <a:fillRect/>
          </a:stretch>
        </p:blipFill>
        <p:spPr>
          <a:xfrm>
            <a:off x="990600" y="990600"/>
            <a:ext cx="7772400" cy="5105400"/>
          </a:xfrm>
        </p:spPr>
      </p:pic>
    </p:spTree>
    <p:extLst>
      <p:ext uri="{BB962C8B-B14F-4D97-AF65-F5344CB8AC3E}">
        <p14:creationId xmlns:p14="http://schemas.microsoft.com/office/powerpoint/2010/main" val="755210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681D-9185-26FA-851E-E800D45905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FCA7B6-1A32-38D7-D283-9EDE9750773A}"/>
              </a:ext>
            </a:extLst>
          </p:cNvPr>
          <p:cNvSpPr>
            <a:spLocks noGrp="1"/>
          </p:cNvSpPr>
          <p:nvPr>
            <p:ph idx="1"/>
          </p:nvPr>
        </p:nvSpPr>
        <p:spPr/>
        <p:txBody>
          <a:bodyPr/>
          <a:lstStyle/>
          <a:p>
            <a:r>
              <a:rPr lang="en-US" dirty="0"/>
              <a:t>The performance looks okay but in cases where we have a low performance scroll down to see the error indicators, click on each of it to pull down to read and learn about the errors and fix it.</a:t>
            </a:r>
          </a:p>
          <a:p>
            <a:endParaRPr lang="en-US" dirty="0"/>
          </a:p>
          <a:p>
            <a:r>
              <a:rPr lang="en-US" dirty="0"/>
              <a:t>For examples images must have alternate text, the best image format or extension is </a:t>
            </a:r>
            <a:r>
              <a:rPr lang="en-US" dirty="0" err="1"/>
              <a:t>webp</a:t>
            </a:r>
            <a:r>
              <a:rPr lang="en-US" dirty="0"/>
              <a:t> or AVIF, in this case you will need an image converter to resize the images and also change the extension.</a:t>
            </a:r>
          </a:p>
          <a:p>
            <a:r>
              <a:rPr lang="en-US" dirty="0"/>
              <a:t>Other solutions will also be given click on it to learn more and adjust your code run it again and check the performance.</a:t>
            </a:r>
          </a:p>
          <a:p>
            <a:r>
              <a:rPr lang="en-US" dirty="0"/>
              <a:t>The SEO can also be improved upon too</a:t>
            </a:r>
          </a:p>
        </p:txBody>
      </p:sp>
      <p:sp>
        <p:nvSpPr>
          <p:cNvPr id="4" name="Date Placeholder 3">
            <a:extLst>
              <a:ext uri="{FF2B5EF4-FFF2-40B4-BE49-F238E27FC236}">
                <a16:creationId xmlns:a16="http://schemas.microsoft.com/office/drawing/2014/main" id="{8D37CA4D-C1B0-2C1F-B48A-BD4D77B2312F}"/>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735E56AF-271F-6AE8-565B-913A3DB10C8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3F40D34-5200-5453-A753-A77F2A762913}"/>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1761333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42E0-02E4-9623-8C7D-5C1B57D5625B}"/>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F48E256E-B4C1-1DB8-C9A5-4C1E68764EF5}"/>
              </a:ext>
            </a:extLst>
          </p:cNvPr>
          <p:cNvPicPr>
            <a:picLocks noGrp="1" noChangeAspect="1"/>
          </p:cNvPicPr>
          <p:nvPr>
            <p:ph idx="1"/>
          </p:nvPr>
        </p:nvPicPr>
        <p:blipFill>
          <a:blip r:embed="rId2"/>
          <a:stretch>
            <a:fillRect/>
          </a:stretch>
        </p:blipFill>
        <p:spPr>
          <a:xfrm>
            <a:off x="990600" y="914400"/>
            <a:ext cx="7772400" cy="5330825"/>
          </a:xfrm>
        </p:spPr>
      </p:pic>
      <p:sp>
        <p:nvSpPr>
          <p:cNvPr id="4" name="Date Placeholder 3">
            <a:extLst>
              <a:ext uri="{FF2B5EF4-FFF2-40B4-BE49-F238E27FC236}">
                <a16:creationId xmlns:a16="http://schemas.microsoft.com/office/drawing/2014/main" id="{62D7FEBC-1AA8-C385-57E2-EDA90E775619}"/>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23821370-6FBF-9A71-FC5F-95ABC4BA422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50BF602-A2F8-9F28-7EE5-BBCD5647AEEB}"/>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3613226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957A-A5DE-24BA-527E-A95E7B05E3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7F22A1-CC5D-7602-A910-6D4858E27125}"/>
              </a:ext>
            </a:extLst>
          </p:cNvPr>
          <p:cNvSpPr>
            <a:spLocks noGrp="1"/>
          </p:cNvSpPr>
          <p:nvPr>
            <p:ph idx="1"/>
          </p:nvPr>
        </p:nvSpPr>
        <p:spPr/>
        <p:txBody>
          <a:bodyPr/>
          <a:lstStyle/>
          <a:p>
            <a:r>
              <a:rPr lang="en-US" dirty="0"/>
              <a:t>Click on the errors in the Diagnostics and fix as instructed.</a:t>
            </a:r>
          </a:p>
          <a:p>
            <a:endParaRPr lang="en-US" dirty="0"/>
          </a:p>
        </p:txBody>
      </p:sp>
      <p:sp>
        <p:nvSpPr>
          <p:cNvPr id="4" name="Date Placeholder 3">
            <a:extLst>
              <a:ext uri="{FF2B5EF4-FFF2-40B4-BE49-F238E27FC236}">
                <a16:creationId xmlns:a16="http://schemas.microsoft.com/office/drawing/2014/main" id="{D6405680-5822-2272-D1DD-3C4BEB1D1A60}"/>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AAD8B3BD-9B6F-A0A1-2EBA-23D4750F046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315E2C0-539B-A629-92FC-E5855288C62A}"/>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pic>
        <p:nvPicPr>
          <p:cNvPr id="8" name="Picture 7">
            <a:extLst>
              <a:ext uri="{FF2B5EF4-FFF2-40B4-BE49-F238E27FC236}">
                <a16:creationId xmlns:a16="http://schemas.microsoft.com/office/drawing/2014/main" id="{6482E4BC-448C-BF3D-ACAF-033194713893}"/>
              </a:ext>
            </a:extLst>
          </p:cNvPr>
          <p:cNvPicPr>
            <a:picLocks noChangeAspect="1"/>
          </p:cNvPicPr>
          <p:nvPr/>
        </p:nvPicPr>
        <p:blipFill>
          <a:blip r:embed="rId2"/>
          <a:stretch>
            <a:fillRect/>
          </a:stretch>
        </p:blipFill>
        <p:spPr>
          <a:xfrm>
            <a:off x="1104900" y="1752600"/>
            <a:ext cx="7848600" cy="4419600"/>
          </a:xfrm>
          <a:prstGeom prst="rect">
            <a:avLst/>
          </a:prstGeom>
        </p:spPr>
      </p:pic>
    </p:spTree>
    <p:extLst>
      <p:ext uri="{BB962C8B-B14F-4D97-AF65-F5344CB8AC3E}">
        <p14:creationId xmlns:p14="http://schemas.microsoft.com/office/powerpoint/2010/main" val="367765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5FFD-A7F1-CE9F-8B3D-122D4886B733}"/>
              </a:ext>
            </a:extLst>
          </p:cNvPr>
          <p:cNvSpPr>
            <a:spLocks noGrp="1"/>
          </p:cNvSpPr>
          <p:nvPr>
            <p:ph type="title"/>
          </p:nvPr>
        </p:nvSpPr>
        <p:spPr/>
        <p:txBody>
          <a:bodyPr/>
          <a:lstStyle/>
          <a:p>
            <a:r>
              <a:rPr lang="en-US" dirty="0"/>
              <a:t>Analyzing Performance</a:t>
            </a:r>
          </a:p>
        </p:txBody>
      </p:sp>
      <p:sp>
        <p:nvSpPr>
          <p:cNvPr id="3" name="Content Placeholder 2">
            <a:extLst>
              <a:ext uri="{FF2B5EF4-FFF2-40B4-BE49-F238E27FC236}">
                <a16:creationId xmlns:a16="http://schemas.microsoft.com/office/drawing/2014/main" id="{EF4781B2-7E63-4C37-2E33-457FD9024BFC}"/>
              </a:ext>
            </a:extLst>
          </p:cNvPr>
          <p:cNvSpPr>
            <a:spLocks noGrp="1"/>
          </p:cNvSpPr>
          <p:nvPr>
            <p:ph idx="1"/>
          </p:nvPr>
        </p:nvSpPr>
        <p:spPr/>
        <p:txBody>
          <a:bodyPr/>
          <a:lstStyle/>
          <a:p>
            <a:r>
              <a:rPr lang="en-US" b="0" i="0" dirty="0">
                <a:solidFill>
                  <a:srgbClr val="1C1E21"/>
                </a:solidFill>
                <a:effectLst/>
                <a:latin typeface="system-ui"/>
              </a:rPr>
              <a:t>As we have seen, React.js applications can be extremely fast out of the box, thanks to features like </a:t>
            </a:r>
            <a:r>
              <a:rPr lang="en-US" b="0" i="0" dirty="0">
                <a:effectLst/>
                <a:latin typeface="system-ui"/>
                <a:hlinkClick r:id="rId2"/>
              </a:rPr>
              <a:t>pre-rendering</a:t>
            </a:r>
            <a:r>
              <a:rPr lang="en-US" b="0" i="0" dirty="0">
                <a:solidFill>
                  <a:srgbClr val="1C1E21"/>
                </a:solidFill>
                <a:effectLst/>
                <a:latin typeface="system-ui"/>
              </a:rPr>
              <a:t>, </a:t>
            </a:r>
            <a:r>
              <a:rPr lang="en-US" b="0" i="0" dirty="0">
                <a:effectLst/>
                <a:latin typeface="system-ui"/>
                <a:hlinkClick r:id="rId3"/>
              </a:rPr>
              <a:t>route prefetching</a:t>
            </a:r>
            <a:r>
              <a:rPr lang="en-US" b="0" i="0" dirty="0">
                <a:solidFill>
                  <a:srgbClr val="1C1E21"/>
                </a:solidFill>
                <a:effectLst/>
                <a:latin typeface="system-ui"/>
              </a:rPr>
              <a:t> and </a:t>
            </a:r>
            <a:r>
              <a:rPr lang="en-US" b="0" i="0" dirty="0">
                <a:effectLst/>
                <a:latin typeface="system-ui"/>
                <a:hlinkClick r:id="rId4"/>
              </a:rPr>
              <a:t>caching</a:t>
            </a:r>
            <a:r>
              <a:rPr lang="en-US" b="0" i="0" dirty="0">
                <a:solidFill>
                  <a:srgbClr val="1C1E21"/>
                </a:solidFill>
                <a:effectLst/>
                <a:latin typeface="system-ui"/>
              </a:rPr>
              <a:t>. However, it is sill extremely important to ensure that your code is correctly using all of the resources available to achieve the best experience possible for your users.</a:t>
            </a:r>
            <a:endParaRPr lang="en-US" dirty="0"/>
          </a:p>
        </p:txBody>
      </p:sp>
      <p:sp>
        <p:nvSpPr>
          <p:cNvPr id="4" name="Date Placeholder 3">
            <a:extLst>
              <a:ext uri="{FF2B5EF4-FFF2-40B4-BE49-F238E27FC236}">
                <a16:creationId xmlns:a16="http://schemas.microsoft.com/office/drawing/2014/main" id="{1D25BA68-1FC0-BC94-CBA9-D916A842E530}"/>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264D9635-9188-2AE2-EFE7-3C2C39CF389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1368DAE-5D81-3CDA-04A8-E9A2D47D978F}"/>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3133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326D-782E-E654-7F76-767345FF906D}"/>
              </a:ext>
            </a:extLst>
          </p:cNvPr>
          <p:cNvSpPr>
            <a:spLocks noGrp="1"/>
          </p:cNvSpPr>
          <p:nvPr>
            <p:ph type="title"/>
          </p:nvPr>
        </p:nvSpPr>
        <p:spPr/>
        <p:txBody>
          <a:bodyPr/>
          <a:lstStyle/>
          <a:p>
            <a:br>
              <a:rPr lang="en-US" b="1" i="0" dirty="0">
                <a:solidFill>
                  <a:srgbClr val="1C1E21"/>
                </a:solidFill>
                <a:effectLst/>
                <a:latin typeface="system-ui"/>
              </a:rPr>
            </a:br>
            <a:r>
              <a:rPr lang="en-US" b="1" i="0" dirty="0">
                <a:solidFill>
                  <a:srgbClr val="1C1E21"/>
                </a:solidFill>
                <a:effectLst/>
                <a:latin typeface="system-ui"/>
              </a:rPr>
              <a:t>Core Web Vitals</a:t>
            </a:r>
            <a:br>
              <a:rPr lang="en-US" b="1" i="0" dirty="0">
                <a:solidFill>
                  <a:srgbClr val="1C1E21"/>
                </a:solidFill>
                <a:effectLst/>
                <a:latin typeface="system-ui"/>
              </a:rPr>
            </a:br>
            <a:endParaRPr lang="en-US" dirty="0"/>
          </a:p>
        </p:txBody>
      </p:sp>
      <p:sp>
        <p:nvSpPr>
          <p:cNvPr id="3" name="Content Placeholder 2">
            <a:extLst>
              <a:ext uri="{FF2B5EF4-FFF2-40B4-BE49-F238E27FC236}">
                <a16:creationId xmlns:a16="http://schemas.microsoft.com/office/drawing/2014/main" id="{F62268A5-18F4-FB52-03A3-94B29818E87E}"/>
              </a:ext>
            </a:extLst>
          </p:cNvPr>
          <p:cNvSpPr>
            <a:spLocks noGrp="1"/>
          </p:cNvSpPr>
          <p:nvPr>
            <p:ph idx="1"/>
          </p:nvPr>
        </p:nvSpPr>
        <p:spPr/>
        <p:txBody>
          <a:bodyPr/>
          <a:lstStyle/>
          <a:p>
            <a:pPr marL="0" marR="0"/>
            <a:r>
              <a:rPr lang="en-US" sz="1800" dirty="0">
                <a:solidFill>
                  <a:srgbClr val="1C1E21"/>
                </a:solidFill>
                <a:effectLst/>
                <a:latin typeface="system-ui"/>
                <a:ea typeface="Times New Roman" panose="02020603050405020304" pitchFamily="18" charset="0"/>
              </a:rPr>
              <a:t>In May of 2020, Google introduced "Core Web Vitals", a subset of their </a:t>
            </a:r>
            <a:r>
              <a:rPr lang="en-US" sz="1800" u="sng" dirty="0">
                <a:solidFill>
                  <a:srgbClr val="1C1E21"/>
                </a:solidFill>
                <a:effectLst/>
                <a:latin typeface="system-ui"/>
                <a:ea typeface="Times New Roman" panose="02020603050405020304" pitchFamily="18" charset="0"/>
                <a:hlinkClick r:id="rId2"/>
              </a:rPr>
              <a:t>"Web Vitals"</a:t>
            </a:r>
            <a:r>
              <a:rPr lang="en-US" sz="1800" dirty="0">
                <a:solidFill>
                  <a:srgbClr val="1C1E21"/>
                </a:solidFill>
                <a:effectLst/>
                <a:latin typeface="system-ui"/>
                <a:ea typeface="Times New Roman" panose="02020603050405020304" pitchFamily="18" charset="0"/>
              </a:rPr>
              <a:t> metrics, designed to focus on distinct facets of the user experience:</a:t>
            </a:r>
            <a:endParaRPr lang="en-US" sz="1800" dirty="0">
              <a:effectLst/>
              <a:latin typeface="Times New Roman" panose="02020603050405020304" pitchFamily="18" charset="0"/>
              <a:ea typeface="Times New Roman" panose="02020603050405020304" pitchFamily="18" charset="0"/>
            </a:endParaRPr>
          </a:p>
          <a:p>
            <a:pPr marL="0" marR="0">
              <a:spcBef>
                <a:spcPts val="0"/>
              </a:spcBef>
            </a:pPr>
            <a:r>
              <a:rPr lang="en-US" sz="1800" dirty="0">
                <a:effectLst/>
                <a:latin typeface="system-ui"/>
                <a:ea typeface="Times New Roman" panose="02020603050405020304" pitchFamily="18" charset="0"/>
              </a:rPr>
              <a:t>Core Web Vitals are the subset of Web Vitals that apply to all web pages, should be measured by all site owners, and will be surfaced across all Google tools. Each of the Core Web Vitals represents a distinct facet of the user experience, is measurable </a:t>
            </a:r>
            <a:r>
              <a:rPr lang="en-US" sz="1800" u="sng" dirty="0">
                <a:solidFill>
                  <a:srgbClr val="0000FF"/>
                </a:solidFill>
                <a:effectLst/>
                <a:latin typeface="system-ui"/>
                <a:ea typeface="Times New Roman" panose="02020603050405020304" pitchFamily="18" charset="0"/>
                <a:hlinkClick r:id="rId3"/>
              </a:rPr>
              <a:t>in the field</a:t>
            </a:r>
            <a:r>
              <a:rPr lang="en-US" sz="1800" dirty="0">
                <a:effectLst/>
                <a:latin typeface="system-ui"/>
                <a:ea typeface="Times New Roman" panose="02020603050405020304" pitchFamily="18" charset="0"/>
              </a:rPr>
              <a:t>, and reflects the real-world experience of a critical </a:t>
            </a:r>
            <a:r>
              <a:rPr lang="en-US" sz="1800" u="sng" dirty="0">
                <a:solidFill>
                  <a:srgbClr val="0000FF"/>
                </a:solidFill>
                <a:effectLst/>
                <a:latin typeface="system-ui"/>
                <a:ea typeface="Times New Roman" panose="02020603050405020304" pitchFamily="18" charset="0"/>
                <a:hlinkClick r:id="rId3"/>
              </a:rPr>
              <a:t>user-centric</a:t>
            </a:r>
            <a:r>
              <a:rPr lang="en-US" sz="1800" dirty="0">
                <a:effectLst/>
                <a:latin typeface="system-ui"/>
                <a:ea typeface="Times New Roman" panose="02020603050405020304" pitchFamily="18" charset="0"/>
              </a:rPr>
              <a:t> outcome.</a:t>
            </a:r>
            <a:endParaRPr lang="en-US" sz="1800" dirty="0">
              <a:effectLst/>
              <a:latin typeface="Times New Roman" panose="02020603050405020304" pitchFamily="18" charset="0"/>
              <a:ea typeface="Times New Roman" panose="02020603050405020304" pitchFamily="18" charset="0"/>
            </a:endParaRPr>
          </a:p>
          <a:p>
            <a:pPr marL="0" marR="0">
              <a:spcAft>
                <a:spcPts val="0"/>
              </a:spcAft>
            </a:pPr>
            <a:r>
              <a:rPr lang="en-US" sz="1800" dirty="0">
                <a:effectLst/>
                <a:latin typeface="system-ui"/>
                <a:ea typeface="Times New Roman" panose="02020603050405020304" pitchFamily="18" charset="0"/>
              </a:rPr>
              <a:t>The metrics that make up Core Web Vitals will </a:t>
            </a:r>
            <a:r>
              <a:rPr lang="en-US" sz="1800" u="sng" dirty="0">
                <a:solidFill>
                  <a:srgbClr val="0000FF"/>
                </a:solidFill>
                <a:effectLst/>
                <a:latin typeface="system-ui"/>
                <a:ea typeface="Times New Roman" panose="02020603050405020304" pitchFamily="18" charset="0"/>
                <a:hlinkClick r:id="rId4"/>
              </a:rPr>
              <a:t>evolve</a:t>
            </a:r>
            <a:r>
              <a:rPr lang="en-US" sz="1800" dirty="0">
                <a:effectLst/>
                <a:latin typeface="system-ui"/>
                <a:ea typeface="Times New Roman" panose="02020603050405020304" pitchFamily="18" charset="0"/>
              </a:rPr>
              <a:t> over time. The current set for 2020 focuses on three aspects of the user experience: </a:t>
            </a:r>
            <a:r>
              <a:rPr lang="en-US" sz="1800" i="1" dirty="0">
                <a:effectLst/>
                <a:latin typeface="system-ui"/>
                <a:ea typeface="Times New Roman" panose="02020603050405020304" pitchFamily="18" charset="0"/>
              </a:rPr>
              <a:t>loading</a:t>
            </a:r>
            <a:r>
              <a:rPr lang="en-US" sz="1800" dirty="0">
                <a:effectLst/>
                <a:latin typeface="system-ui"/>
                <a:ea typeface="Times New Roman" panose="02020603050405020304" pitchFamily="18" charset="0"/>
              </a:rPr>
              <a:t>, </a:t>
            </a:r>
            <a:r>
              <a:rPr lang="en-US" sz="1800" i="1" dirty="0">
                <a:effectLst/>
                <a:latin typeface="system-ui"/>
                <a:ea typeface="Times New Roman" panose="02020603050405020304" pitchFamily="18" charset="0"/>
              </a:rPr>
              <a:t>interactivity</a:t>
            </a:r>
            <a:r>
              <a:rPr lang="en-US" sz="1800" dirty="0">
                <a:effectLst/>
                <a:latin typeface="system-ui"/>
                <a:ea typeface="Times New Roman" panose="02020603050405020304" pitchFamily="18" charset="0"/>
              </a:rPr>
              <a:t>, and </a:t>
            </a:r>
            <a:r>
              <a:rPr lang="en-US" sz="1800" i="1" dirty="0">
                <a:effectLst/>
                <a:latin typeface="system-ui"/>
                <a:ea typeface="Times New Roman" panose="02020603050405020304" pitchFamily="18" charset="0"/>
              </a:rPr>
              <a:t>visual stability</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C7282C8-7E76-1EF6-B51D-B67B983D078B}"/>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4003F0B1-0D53-78FC-D92D-C379F648A2A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B5AD735-0CA1-E760-C1C1-F54B086FE613}"/>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379104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DC68-0706-4E8C-0FD0-F8FD697A9F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85FCB3-44D5-D350-B003-E93E3D1C4A82}"/>
              </a:ext>
            </a:extLst>
          </p:cNvPr>
          <p:cNvSpPr>
            <a:spLocks noGrp="1"/>
          </p:cNvSpPr>
          <p:nvPr>
            <p:ph idx="1"/>
          </p:nvPr>
        </p:nvSpPr>
        <p:spPr/>
        <p:txBody>
          <a:bodyPr/>
          <a:lstStyle/>
          <a:p>
            <a:pPr marL="0" marR="0" algn="l"/>
            <a:r>
              <a:rPr lang="en-US" sz="2400" dirty="0">
                <a:solidFill>
                  <a:srgbClr val="1C1E21"/>
                </a:solidFill>
                <a:effectLst/>
                <a:latin typeface="system-ui"/>
                <a:ea typeface="Times New Roman" panose="02020603050405020304" pitchFamily="18" charset="0"/>
              </a:rPr>
              <a:t>By providing a guideline and metrics for creating performant web sites, Google has made it easier for developers to identify and fix potential problems:</a:t>
            </a:r>
            <a:endParaRPr lang="en-US" sz="2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400" dirty="0">
                <a:effectLst/>
                <a:latin typeface="system-ui"/>
                <a:ea typeface="Times New Roman" panose="02020603050405020304" pitchFamily="18" charset="0"/>
              </a:rPr>
              <a:t>Site owners should not have to be performance gurus in order to understand the quality of experience they are delivering to their users. The Web Vitals initiative aims to simplify the landscape, and help sites focus on the metrics that matter most.</a:t>
            </a:r>
            <a:endParaRPr lang="en-US" sz="2400" dirty="0">
              <a:effectLst/>
              <a:latin typeface="Times New Roman" panose="02020603050405020304" pitchFamily="18" charset="0"/>
              <a:ea typeface="Times New Roman" panose="02020603050405020304" pitchFamily="18" charset="0"/>
            </a:endParaRPr>
          </a:p>
          <a:p>
            <a:pPr marL="0" marR="0" algn="l"/>
            <a:r>
              <a:rPr lang="en-US" sz="2400" dirty="0">
                <a:solidFill>
                  <a:srgbClr val="1C1E21"/>
                </a:solidFill>
                <a:effectLst/>
                <a:latin typeface="system-ui"/>
                <a:ea typeface="Times New Roman" panose="02020603050405020304" pitchFamily="18" charset="0"/>
              </a:rPr>
              <a:t>Additionally, "Core Web Vitals" have been added to Google's </a:t>
            </a:r>
            <a:r>
              <a:rPr lang="en-US" sz="2400" u="sng" dirty="0">
                <a:solidFill>
                  <a:srgbClr val="1C1E21"/>
                </a:solidFill>
                <a:effectLst/>
                <a:latin typeface="system-ui"/>
                <a:ea typeface="Times New Roman" panose="02020603050405020304" pitchFamily="18" charset="0"/>
                <a:hlinkClick r:id="rId2"/>
              </a:rPr>
              <a:t>"page experience signals"</a:t>
            </a:r>
            <a:r>
              <a:rPr lang="en-US" sz="2400" dirty="0">
                <a:solidFill>
                  <a:srgbClr val="1C1E21"/>
                </a:solidFill>
                <a:effectLst/>
                <a:latin typeface="system-ui"/>
                <a:ea typeface="Times New Roman" panose="02020603050405020304" pitchFamily="18" charset="0"/>
              </a:rPr>
              <a:t>, which have an impact on how your site is ranked in Google. Therefore it is imperative that we understand Core Web Vitals and how we can measure and improve them.</a:t>
            </a:r>
            <a:endParaRPr lang="en-US" sz="24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F487AC7E-6F9C-D41C-FBEA-0112BE486B7E}"/>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6A102B6A-3C27-783C-3B87-FA558296242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CCBDF82-29CD-76D5-2CB3-58474D2C6B25}"/>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43434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11EE-2053-426D-DE80-DEA0DC2560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E11CCA-53D4-E12C-2A01-C28F05BCEFC7}"/>
              </a:ext>
            </a:extLst>
          </p:cNvPr>
          <p:cNvSpPr>
            <a:spLocks noGrp="1"/>
          </p:cNvSpPr>
          <p:nvPr>
            <p:ph idx="1"/>
          </p:nvPr>
        </p:nvSpPr>
        <p:spPr/>
        <p:txBody>
          <a:bodyPr/>
          <a:lstStyle/>
          <a:p>
            <a:r>
              <a:rPr lang="en-US" dirty="0">
                <a:solidFill>
                  <a:srgbClr val="1C1E21"/>
                </a:solidFill>
                <a:latin typeface="system-ui"/>
              </a:rPr>
              <a:t>React</a:t>
            </a:r>
            <a:r>
              <a:rPr lang="en-US" b="0" i="0" dirty="0">
                <a:solidFill>
                  <a:srgbClr val="1C1E21"/>
                </a:solidFill>
                <a:effectLst/>
                <a:latin typeface="system-ui"/>
              </a:rPr>
              <a:t> has provided an excellent introduction for these metrics in their documentation:</a:t>
            </a:r>
          </a:p>
          <a:p>
            <a:r>
              <a:rPr lang="en-US" dirty="0">
                <a:hlinkClick r:id="rId2"/>
              </a:rPr>
              <a:t>https://create-react-app.dev/docs/measuring-performance/</a:t>
            </a:r>
            <a:endParaRPr lang="en-US" dirty="0"/>
          </a:p>
          <a:p>
            <a:r>
              <a:rPr lang="en-US" dirty="0">
                <a:hlinkClick r:id="rId3"/>
              </a:rPr>
              <a:t>https://medium.com/@larrydev/understanding-web-vitals-in-react-a-guide-to-improving-user-experience-and-performance-89f7c898b504</a:t>
            </a:r>
            <a:endParaRPr lang="en-US" dirty="0"/>
          </a:p>
          <a:p>
            <a:r>
              <a:rPr lang="en-US" dirty="0">
                <a:hlinkClick r:id="rId4"/>
              </a:rPr>
              <a:t>https://wanago.io/2022/02/07/measuring-performance-web-vitals-react/</a:t>
            </a:r>
            <a:endParaRPr lang="en-US" dirty="0"/>
          </a:p>
          <a:p>
            <a:endParaRPr lang="en-US" dirty="0"/>
          </a:p>
        </p:txBody>
      </p:sp>
      <p:sp>
        <p:nvSpPr>
          <p:cNvPr id="4" name="Date Placeholder 3">
            <a:extLst>
              <a:ext uri="{FF2B5EF4-FFF2-40B4-BE49-F238E27FC236}">
                <a16:creationId xmlns:a16="http://schemas.microsoft.com/office/drawing/2014/main" id="{62390E70-97FE-E11F-FA3A-F36EBE4044F3}"/>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8B97BD0D-305F-B87C-69A0-BD1CCB63219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F5DCE1A-BB12-274A-02F2-05BE2B27CC20}"/>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378335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CAD5-CBBE-E913-0CF6-325FAF20AD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5BD7BD-3C60-79AF-E8E1-BDC75FE41A02}"/>
              </a:ext>
            </a:extLst>
          </p:cNvPr>
          <p:cNvSpPr>
            <a:spLocks noGrp="1"/>
          </p:cNvSpPr>
          <p:nvPr>
            <p:ph idx="1"/>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Largest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Contentful</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Paint (LCP)</a:t>
            </a:r>
            <a:r>
              <a:rPr lang="en-US" sz="1800" b="1"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tooltip="Direct link to heading"/>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Largest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Contentful</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Paint (LCP)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metric looks at the loading performance of your page. LCP measures the time it takes to get the largest element on the page visible within the viewport. This could be a large text block, video, or image that takes up the primary real estate on the page.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the DOM is rendered, the largest element on the page may change. The Largest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Contentful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Paint doesn't stop counting until the largest image or element is seen on-screen.</a:t>
            </a:r>
          </a:p>
          <a:p>
            <a:pPr marL="0" marR="0">
              <a:lnSpc>
                <a:spcPct val="107000"/>
              </a:lnSpc>
              <a:spcBef>
                <a:spcPts val="0"/>
              </a:spcBef>
              <a:spcAft>
                <a:spcPts val="800"/>
              </a:spcAft>
            </a:pP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According to Google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sites should strive to have Largest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Contentful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Paint take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2.5 seconds or less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Date Placeholder 3">
            <a:extLst>
              <a:ext uri="{FF2B5EF4-FFF2-40B4-BE49-F238E27FC236}">
                <a16:creationId xmlns:a16="http://schemas.microsoft.com/office/drawing/2014/main" id="{594EEFC7-5B4C-564B-AAD2-156C27FA0F1D}"/>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0CEDC2CB-6164-5677-BAF9-3D0AD538C8A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573DA7-FEF6-6F12-15DE-BB49502440DB}"/>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pic>
        <p:nvPicPr>
          <p:cNvPr id="10" name="Picture 9" descr="lcp">
            <a:extLst>
              <a:ext uri="{FF2B5EF4-FFF2-40B4-BE49-F238E27FC236}">
                <a16:creationId xmlns:a16="http://schemas.microsoft.com/office/drawing/2014/main" id="{0355F7BD-9ABF-4681-1AD1-ACDA0886958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4709" y="4413308"/>
            <a:ext cx="5943600" cy="1497965"/>
          </a:xfrm>
          <a:prstGeom prst="rect">
            <a:avLst/>
          </a:prstGeom>
          <a:noFill/>
          <a:ln>
            <a:noFill/>
          </a:ln>
        </p:spPr>
      </p:pic>
    </p:spTree>
    <p:extLst>
      <p:ext uri="{BB962C8B-B14F-4D97-AF65-F5344CB8AC3E}">
        <p14:creationId xmlns:p14="http://schemas.microsoft.com/office/powerpoint/2010/main" val="202367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CC35-58BF-2F84-EFB5-57C4420FAC6D}"/>
              </a:ext>
            </a:extLst>
          </p:cNvPr>
          <p:cNvSpPr>
            <a:spLocks noGrp="1"/>
          </p:cNvSpPr>
          <p:nvPr>
            <p:ph type="title"/>
          </p:nvPr>
        </p:nvSpPr>
        <p:spPr/>
        <p:txBody>
          <a:bodyPr/>
          <a:lstStyle/>
          <a:p>
            <a:br>
              <a:rPr lang="en-US" b="1" i="0" dirty="0">
                <a:solidFill>
                  <a:srgbClr val="1C1E21"/>
                </a:solidFill>
                <a:effectLst/>
                <a:latin typeface="system-ui"/>
              </a:rPr>
            </a:br>
            <a:r>
              <a:rPr lang="en-US" b="1" i="0" dirty="0">
                <a:solidFill>
                  <a:srgbClr val="1C1E21"/>
                </a:solidFill>
                <a:effectLst/>
                <a:latin typeface="system-ui"/>
              </a:rPr>
              <a:t>First Input Delay (FID)</a:t>
            </a:r>
            <a:br>
              <a:rPr lang="en-US" b="1" i="0" dirty="0">
                <a:solidFill>
                  <a:srgbClr val="1C1E21"/>
                </a:solidFill>
                <a:effectLst/>
                <a:latin typeface="system-ui"/>
              </a:rPr>
            </a:br>
            <a:endParaRPr lang="en-US" dirty="0"/>
          </a:p>
        </p:txBody>
      </p:sp>
      <p:sp>
        <p:nvSpPr>
          <p:cNvPr id="3" name="Content Placeholder 2">
            <a:extLst>
              <a:ext uri="{FF2B5EF4-FFF2-40B4-BE49-F238E27FC236}">
                <a16:creationId xmlns:a16="http://schemas.microsoft.com/office/drawing/2014/main" id="{7483C3B9-0B3A-B7FF-0520-8C4793177661}"/>
              </a:ext>
            </a:extLst>
          </p:cNvPr>
          <p:cNvSpPr>
            <a:spLocks noGrp="1"/>
          </p:cNvSpPr>
          <p:nvPr>
            <p:ph idx="1"/>
          </p:nvPr>
        </p:nvSpPr>
        <p:spPr/>
        <p:txBody>
          <a:bodyPr/>
          <a:lstStyle/>
          <a:p>
            <a:pPr algn="l"/>
            <a:r>
              <a:rPr lang="en-US" b="0" i="0" dirty="0">
                <a:solidFill>
                  <a:srgbClr val="1C1E21"/>
                </a:solidFill>
                <a:effectLst/>
                <a:latin typeface="system-ui"/>
              </a:rPr>
              <a:t>The </a:t>
            </a:r>
            <a:r>
              <a:rPr lang="en-US" b="1" i="0" dirty="0">
                <a:solidFill>
                  <a:srgbClr val="1C1E21"/>
                </a:solidFill>
                <a:effectLst/>
                <a:latin typeface="system-ui"/>
              </a:rPr>
              <a:t>First Input Delay (FID)</a:t>
            </a:r>
            <a:r>
              <a:rPr lang="en-US" b="0" i="0" dirty="0">
                <a:solidFill>
                  <a:srgbClr val="1C1E21"/>
                </a:solidFill>
                <a:effectLst/>
                <a:latin typeface="system-ui"/>
              </a:rPr>
              <a:t> metric measures the time from when a user first interacts with a page (i.e. when they click a link, tap on a button, or use a custom, JavaScript-powered control) to the time when the browser is actually able to begin processing event handlers in response to that interaction.</a:t>
            </a:r>
          </a:p>
          <a:p>
            <a:pPr algn="l"/>
            <a:r>
              <a:rPr lang="en-US" b="0" i="0" dirty="0">
                <a:solidFill>
                  <a:srgbClr val="1C1E21"/>
                </a:solidFill>
                <a:effectLst/>
                <a:latin typeface="system-ui"/>
              </a:rPr>
              <a:t>The First Input Delay (FID) metric helps measure your user's first impression of your site's interactivity and responsiveness.</a:t>
            </a:r>
          </a:p>
          <a:p>
            <a:pPr algn="l"/>
            <a:r>
              <a:rPr lang="en-US" b="0" i="0" dirty="0">
                <a:solidFill>
                  <a:srgbClr val="1C1E21"/>
                </a:solidFill>
                <a:effectLst/>
                <a:latin typeface="system-ui"/>
                <a:hlinkClick r:id="rId2"/>
              </a:rPr>
              <a:t>According to Google</a:t>
            </a:r>
            <a:r>
              <a:rPr lang="en-US" b="0" i="0" dirty="0">
                <a:solidFill>
                  <a:srgbClr val="1C1E21"/>
                </a:solidFill>
                <a:effectLst/>
                <a:latin typeface="system-ui"/>
              </a:rPr>
              <a:t>, sites should strive to have a First Input Delay of </a:t>
            </a:r>
            <a:r>
              <a:rPr lang="en-US" b="1" i="0" dirty="0">
                <a:solidFill>
                  <a:srgbClr val="1C1E21"/>
                </a:solidFill>
                <a:effectLst/>
                <a:latin typeface="system-ui"/>
              </a:rPr>
              <a:t>100 milliseconds or less</a:t>
            </a:r>
            <a:r>
              <a:rPr lang="en-US" b="0" i="0" dirty="0">
                <a:solidFill>
                  <a:srgbClr val="1C1E21"/>
                </a:solidFill>
                <a:effectLst/>
                <a:latin typeface="system-ui"/>
              </a:rPr>
              <a:t>.</a:t>
            </a:r>
          </a:p>
          <a:p>
            <a:endParaRPr lang="en-US" dirty="0"/>
          </a:p>
        </p:txBody>
      </p:sp>
      <p:sp>
        <p:nvSpPr>
          <p:cNvPr id="4" name="Date Placeholder 3">
            <a:extLst>
              <a:ext uri="{FF2B5EF4-FFF2-40B4-BE49-F238E27FC236}">
                <a16:creationId xmlns:a16="http://schemas.microsoft.com/office/drawing/2014/main" id="{6B4D156A-C002-D577-2FED-DA763E041C41}"/>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0016A397-DA85-8571-1B16-B6232BEA5CB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DC29A9D-1373-CC0E-6043-28374C30DB14}"/>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pic>
        <p:nvPicPr>
          <p:cNvPr id="7" name="Content Placeholder 6" descr="fid">
            <a:extLst>
              <a:ext uri="{FF2B5EF4-FFF2-40B4-BE49-F238E27FC236}">
                <a16:creationId xmlns:a16="http://schemas.microsoft.com/office/drawing/2014/main" id="{CC4FA04E-1536-A908-27D8-B25756E933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8973" y="5181600"/>
            <a:ext cx="6588227" cy="1095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731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661C-34E3-7413-A2A6-0D7AF0E1A044}"/>
              </a:ext>
            </a:extLst>
          </p:cNvPr>
          <p:cNvSpPr>
            <a:spLocks noGrp="1"/>
          </p:cNvSpPr>
          <p:nvPr>
            <p:ph type="title"/>
          </p:nvPr>
        </p:nvSpPr>
        <p:spPr/>
        <p:txBody>
          <a:bodyPr/>
          <a:lstStyle/>
          <a:p>
            <a:br>
              <a:rPr lang="en-US" b="1" i="0" dirty="0">
                <a:solidFill>
                  <a:srgbClr val="1C1E21"/>
                </a:solidFill>
                <a:effectLst/>
                <a:latin typeface="system-ui"/>
              </a:rPr>
            </a:br>
            <a:r>
              <a:rPr lang="en-US" b="1" i="0" dirty="0">
                <a:solidFill>
                  <a:srgbClr val="1C1E21"/>
                </a:solidFill>
                <a:effectLst/>
                <a:latin typeface="system-ui"/>
              </a:rPr>
              <a:t>Cumulative Layout Shift (CLS)</a:t>
            </a:r>
            <a:br>
              <a:rPr lang="en-US" b="1" i="0" dirty="0">
                <a:solidFill>
                  <a:srgbClr val="1C1E21"/>
                </a:solidFill>
                <a:effectLst/>
                <a:latin typeface="system-ui"/>
              </a:rPr>
            </a:br>
            <a:endParaRPr lang="en-US" dirty="0"/>
          </a:p>
        </p:txBody>
      </p:sp>
      <p:sp>
        <p:nvSpPr>
          <p:cNvPr id="4" name="Date Placeholder 3">
            <a:extLst>
              <a:ext uri="{FF2B5EF4-FFF2-40B4-BE49-F238E27FC236}">
                <a16:creationId xmlns:a16="http://schemas.microsoft.com/office/drawing/2014/main" id="{FD0C2677-43B6-15A7-E1AC-0827C6134F36}"/>
              </a:ext>
            </a:extLst>
          </p:cNvPr>
          <p:cNvSpPr>
            <a:spLocks noGrp="1"/>
          </p:cNvSpPr>
          <p:nvPr>
            <p:ph type="dt" sz="half" idx="10"/>
          </p:nvPr>
        </p:nvSpPr>
        <p:spPr/>
        <p:txBody>
          <a:bodyPr/>
          <a:lstStyle/>
          <a:p>
            <a:pPr>
              <a:defRPr/>
            </a:pPr>
            <a:fld id="{C9C54A8A-EC83-4BC5-B48C-A23671E55882}" type="datetime1">
              <a:rPr lang="en-US" smtClean="0"/>
              <a:t>12/12/2024</a:t>
            </a:fld>
            <a:endParaRPr lang="en-US"/>
          </a:p>
        </p:txBody>
      </p:sp>
      <p:sp>
        <p:nvSpPr>
          <p:cNvPr id="5" name="Footer Placeholder 4">
            <a:extLst>
              <a:ext uri="{FF2B5EF4-FFF2-40B4-BE49-F238E27FC236}">
                <a16:creationId xmlns:a16="http://schemas.microsoft.com/office/drawing/2014/main" id="{4725F807-B6E5-0FBC-7E69-60C6FB57532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813A83A-33D4-0CFE-D4DA-E0881C0A0D72}"/>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
        <p:nvSpPr>
          <p:cNvPr id="8" name="Content Placeholder 7">
            <a:extLst>
              <a:ext uri="{FF2B5EF4-FFF2-40B4-BE49-F238E27FC236}">
                <a16:creationId xmlns:a16="http://schemas.microsoft.com/office/drawing/2014/main" id="{42FDF8F5-7442-AD8A-3E65-F7152A30A496}"/>
              </a:ext>
            </a:extLst>
          </p:cNvPr>
          <p:cNvSpPr>
            <a:spLocks noGrp="1"/>
          </p:cNvSpPr>
          <p:nvPr>
            <p:ph idx="1"/>
          </p:nvPr>
        </p:nvSpPr>
        <p:spPr/>
        <p:txBody>
          <a:bodyPr/>
          <a:lstStyle/>
          <a:p>
            <a:pPr algn="l"/>
            <a:r>
              <a:rPr lang="en-US" b="0" i="0" dirty="0">
                <a:solidFill>
                  <a:srgbClr val="1C1E21"/>
                </a:solidFill>
                <a:effectLst/>
                <a:latin typeface="system-ui"/>
              </a:rPr>
              <a:t>The </a:t>
            </a:r>
            <a:r>
              <a:rPr lang="en-US" b="1" i="0" dirty="0">
                <a:solidFill>
                  <a:srgbClr val="1C1E21"/>
                </a:solidFill>
                <a:effectLst/>
                <a:latin typeface="system-ui"/>
              </a:rPr>
              <a:t>Cumulative Layout Shift (CLS)</a:t>
            </a:r>
            <a:r>
              <a:rPr lang="en-US" b="0" i="0" dirty="0">
                <a:solidFill>
                  <a:srgbClr val="1C1E21"/>
                </a:solidFill>
                <a:effectLst/>
                <a:latin typeface="system-ui"/>
              </a:rPr>
              <a:t> metric is a measure of your site’s overall layout stability. A site that unexpectedly shifts layout as the page loads can lead to accidental user error and distraction.</a:t>
            </a:r>
          </a:p>
          <a:p>
            <a:pPr algn="l"/>
            <a:r>
              <a:rPr lang="en-US" b="0" i="0" dirty="0">
                <a:solidFill>
                  <a:srgbClr val="1C1E21"/>
                </a:solidFill>
                <a:effectLst/>
                <a:latin typeface="system-ui"/>
              </a:rPr>
              <a:t>Cumulative Layout Shift (CLS) occurs when elements have been shifted after initially being rendered by the DOM. For example, a button rendered to the screen after a text block, which then causes the block to shift downward would be considered a layout shift.</a:t>
            </a:r>
          </a:p>
          <a:p>
            <a:pPr algn="l"/>
            <a:r>
              <a:rPr lang="en-US" b="0" i="0" dirty="0">
                <a:solidFill>
                  <a:srgbClr val="1C1E21"/>
                </a:solidFill>
                <a:effectLst/>
                <a:latin typeface="system-ui"/>
              </a:rPr>
              <a:t>A combination of impact and distance is considered when calculating CLS.</a:t>
            </a:r>
          </a:p>
          <a:p>
            <a:pPr algn="l"/>
            <a:r>
              <a:rPr lang="en-US" b="0" i="0" dirty="0">
                <a:solidFill>
                  <a:srgbClr val="1C1E21"/>
                </a:solidFill>
                <a:effectLst/>
                <a:latin typeface="system-ui"/>
                <a:hlinkClick r:id="rId2"/>
              </a:rPr>
              <a:t>According to Google</a:t>
            </a:r>
            <a:r>
              <a:rPr lang="en-US" b="0" i="0" dirty="0">
                <a:solidFill>
                  <a:srgbClr val="1C1E21"/>
                </a:solidFill>
                <a:effectLst/>
                <a:latin typeface="system-ui"/>
              </a:rPr>
              <a:t>, sites should </a:t>
            </a:r>
            <a:r>
              <a:rPr lang="en-US" b="0" i="0" dirty="0" err="1">
                <a:solidFill>
                  <a:srgbClr val="1C1E21"/>
                </a:solidFill>
                <a:effectLst/>
                <a:latin typeface="system-ui"/>
              </a:rPr>
              <a:t>should</a:t>
            </a:r>
            <a:r>
              <a:rPr lang="en-US" b="0" i="0" dirty="0">
                <a:solidFill>
                  <a:srgbClr val="1C1E21"/>
                </a:solidFill>
                <a:effectLst/>
                <a:latin typeface="system-ui"/>
              </a:rPr>
              <a:t> strive to have a CLS score of </a:t>
            </a:r>
            <a:r>
              <a:rPr lang="en-US" b="1" i="0" dirty="0">
                <a:solidFill>
                  <a:srgbClr val="1C1E21"/>
                </a:solidFill>
                <a:effectLst/>
                <a:latin typeface="system-ui"/>
              </a:rPr>
              <a:t>0.1 or less</a:t>
            </a:r>
            <a:endParaRPr lang="en-US" b="0" i="0" dirty="0">
              <a:solidFill>
                <a:srgbClr val="1C1E21"/>
              </a:solidFill>
              <a:effectLst/>
              <a:latin typeface="system-ui"/>
            </a:endParaRPr>
          </a:p>
          <a:p>
            <a:endParaRPr lang="en-US" dirty="0"/>
          </a:p>
        </p:txBody>
      </p:sp>
    </p:spTree>
    <p:extLst>
      <p:ext uri="{BB962C8B-B14F-4D97-AF65-F5344CB8AC3E}">
        <p14:creationId xmlns:p14="http://schemas.microsoft.com/office/powerpoint/2010/main" val="212882213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12424</TotalTime>
  <Words>1581</Words>
  <Application>Microsoft Office PowerPoint</Application>
  <PresentationFormat>On-screen Show (4:3)</PresentationFormat>
  <Paragraphs>159</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source-sans-pro</vt:lpstr>
      <vt:lpstr>Symbol</vt:lpstr>
      <vt:lpstr>system-ui</vt:lpstr>
      <vt:lpstr>Times New Roman</vt:lpstr>
      <vt:lpstr>Wingdings</vt:lpstr>
      <vt:lpstr>Default Design</vt:lpstr>
      <vt:lpstr>Web Application Development</vt:lpstr>
      <vt:lpstr>Performance Optimization</vt:lpstr>
      <vt:lpstr>Analyzing Performance</vt:lpstr>
      <vt:lpstr> Core Web Vitals </vt:lpstr>
      <vt:lpstr>PowerPoint Presentation</vt:lpstr>
      <vt:lpstr>PowerPoint Presentation</vt:lpstr>
      <vt:lpstr>PowerPoint Presentation</vt:lpstr>
      <vt:lpstr> First Input Delay (FID) </vt:lpstr>
      <vt:lpstr> Cumulative Layout Shift (CLS) </vt:lpstr>
      <vt:lpstr>PowerPoint Presentation</vt:lpstr>
      <vt:lpstr> Introduction to Lighthouse </vt:lpstr>
      <vt:lpstr>PowerPoint Presentation</vt:lpstr>
      <vt:lpstr> Analyzing Page Load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1112</cp:revision>
  <dcterms:created xsi:type="dcterms:W3CDTF">2008-05-26T16:51:35Z</dcterms:created>
  <dcterms:modified xsi:type="dcterms:W3CDTF">2024-12-13T04:04:33Z</dcterms:modified>
</cp:coreProperties>
</file>