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72" r:id="rId8"/>
    <p:sldId id="262" r:id="rId9"/>
    <p:sldId id="268" r:id="rId10"/>
    <p:sldId id="263" r:id="rId11"/>
    <p:sldId id="264" r:id="rId12"/>
    <p:sldId id="265" r:id="rId13"/>
    <p:sldId id="266" r:id="rId14"/>
    <p:sldId id="267" r:id="rId15"/>
    <p:sldId id="269" r:id="rId16"/>
    <p:sldId id="270" r:id="rId17"/>
    <p:sldId id="271" r:id="rId18"/>
    <p:sldId id="273" r:id="rId19"/>
    <p:sldId id="274" r:id="rId20"/>
    <p:sldId id="275" r:id="rId21"/>
    <p:sldId id="276" r:id="rId22"/>
    <p:sldId id="277" r:id="rId23"/>
    <p:sldId id="278" r:id="rId24"/>
    <p:sldId id="280" r:id="rId25"/>
    <p:sldId id="281" r:id="rId26"/>
    <p:sldId id="283" r:id="rId27"/>
    <p:sldId id="284" r:id="rId28"/>
    <p:sldId id="285" r:id="rId29"/>
    <p:sldId id="282"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F0FFF0"/>
    <a:srgbClr val="3333FF"/>
    <a:srgbClr val="3333CC"/>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6" autoAdjust="0"/>
    <p:restoredTop sz="94660"/>
  </p:normalViewPr>
  <p:slideViewPr>
    <p:cSldViewPr>
      <p:cViewPr varScale="1">
        <p:scale>
          <a:sx n="80" d="100"/>
          <a:sy n="80" d="100"/>
        </p:scale>
        <p:origin x="605" y="5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12/18/2024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12/18/2024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12/18/2024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latform.openai.com/account/api-key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3000/quer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latform.openai.com/settings/organization/limits" TargetMode="External"/><Relationship Id="rId2" Type="http://schemas.openxmlformats.org/officeDocument/2006/relationships/hyperlink" Target="https://platform.openai.com/settings/organization/billing/overview"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edium.com/@sisongqolosi/creating-a-simple-llama-index-node-js-server-19295cfa6c2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F464-F0CA-12AE-6DA4-9BF592CD2EC6}"/>
              </a:ext>
            </a:extLst>
          </p:cNvPr>
          <p:cNvSpPr>
            <a:spLocks noGrp="1"/>
          </p:cNvSpPr>
          <p:nvPr>
            <p:ph type="title"/>
          </p:nvPr>
        </p:nvSpPr>
        <p:spPr/>
        <p:txBody>
          <a:bodyPr/>
          <a:lstStyle/>
          <a:p>
            <a:r>
              <a:rPr lang="en-US" dirty="0"/>
              <a:t>Server.js</a:t>
            </a:r>
          </a:p>
        </p:txBody>
      </p:sp>
      <p:sp>
        <p:nvSpPr>
          <p:cNvPr id="3" name="Content Placeholder 2">
            <a:extLst>
              <a:ext uri="{FF2B5EF4-FFF2-40B4-BE49-F238E27FC236}">
                <a16:creationId xmlns:a16="http://schemas.microsoft.com/office/drawing/2014/main" id="{BD8922BB-A06E-4C77-FCFD-5DB4040E60A2}"/>
              </a:ext>
            </a:extLst>
          </p:cNvPr>
          <p:cNvSpPr>
            <a:spLocks noGrp="1"/>
          </p:cNvSpPr>
          <p:nvPr>
            <p:ph idx="1"/>
          </p:nvPr>
        </p:nvSpPr>
        <p:spPr/>
        <p:txBody>
          <a:bodyPr/>
          <a:lstStyle/>
          <a:p>
            <a:pPr marL="0" marR="0" indent="0">
              <a:lnSpc>
                <a:spcPct val="115000"/>
              </a:lnSpc>
              <a:spcAft>
                <a:spcPts val="800"/>
              </a:spcAft>
              <a:buNone/>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dotenv</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/config";</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import express from "express";</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cors</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 from "</a:t>
            </a: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cors</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import { Document, </a:t>
            </a: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VectorStoreIndex</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SimpleDirectoryReader</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 } from "</a:t>
            </a: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llamaindex</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const app = express();</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const port = </a:t>
            </a: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process.env.PORT</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 || 3000;</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app.use</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2200" b="1" kern="100" dirty="0" err="1">
                <a:effectLst/>
                <a:latin typeface="Aptos" panose="020B0004020202020204" pitchFamily="34" charset="0"/>
                <a:ea typeface="Aptos" panose="020B0004020202020204" pitchFamily="34" charset="0"/>
                <a:cs typeface="Times New Roman" panose="02020603050405020304" pitchFamily="18" charset="0"/>
              </a:rPr>
              <a:t>cors</a:t>
            </a:r>
            <a:r>
              <a:rPr lang="en-US" sz="2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 Middleware to use JSON body parsing</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7CA7CF1-70A3-9661-8E83-5BEF97C1CBC4}"/>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B457071A-1CAA-7ADF-6ECE-D6972FEEFB3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16372E3-8922-3181-4836-9D8B18B4791D}"/>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295059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EC19-05E3-D64D-D064-CB72247D3F75}"/>
              </a:ext>
            </a:extLst>
          </p:cNvPr>
          <p:cNvSpPr>
            <a:spLocks noGrp="1"/>
          </p:cNvSpPr>
          <p:nvPr>
            <p:ph type="title"/>
          </p:nvPr>
        </p:nvSpPr>
        <p:spPr/>
        <p:txBody>
          <a:bodyPr/>
          <a:lstStyle/>
          <a:p>
            <a:r>
              <a:rPr lang="en-US" dirty="0"/>
              <a:t>Server.js contd.</a:t>
            </a:r>
          </a:p>
        </p:txBody>
      </p:sp>
      <p:sp>
        <p:nvSpPr>
          <p:cNvPr id="3" name="Content Placeholder 2">
            <a:extLst>
              <a:ext uri="{FF2B5EF4-FFF2-40B4-BE49-F238E27FC236}">
                <a16:creationId xmlns:a16="http://schemas.microsoft.com/office/drawing/2014/main" id="{26E7F73D-4064-2ED7-806D-A2738B226798}"/>
              </a:ext>
            </a:extLst>
          </p:cNvPr>
          <p:cNvSpPr>
            <a:spLocks noGrp="1"/>
          </p:cNvSpPr>
          <p:nvPr>
            <p:ph idx="1"/>
          </p:nvPr>
        </p:nvSpPr>
        <p:spPr/>
        <p:txBody>
          <a:bodyPr/>
          <a:lstStyle/>
          <a:p>
            <a:pPr marL="0" marR="0" indent="0">
              <a:lnSpc>
                <a:spcPct val="115000"/>
              </a:lnSpc>
              <a:spcAft>
                <a:spcPts val="800"/>
              </a:spcAft>
              <a:buNone/>
            </a:pP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app.use</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express.json</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const keys =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process.env.OPENAI_API_KEY</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if (!keys)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throw new Error("No OpenAI API key provided");</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async function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initializeIndex</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const documents = await new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SimpleDirectoryReader</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loadData</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directoryPath</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"./data",</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DF625C7-155D-3C2F-6359-F73E554F7EA0}"/>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D2BD024D-C0B3-4DF0-5900-9B2227F4E7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EFD8749-B42A-151E-DE3B-9058FDBF7E78}"/>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143140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8B7C-BA57-DB7D-0371-BD74618C38B8}"/>
              </a:ext>
            </a:extLst>
          </p:cNvPr>
          <p:cNvSpPr>
            <a:spLocks noGrp="1"/>
          </p:cNvSpPr>
          <p:nvPr>
            <p:ph type="title"/>
          </p:nvPr>
        </p:nvSpPr>
        <p:spPr/>
        <p:txBody>
          <a:bodyPr/>
          <a:lstStyle/>
          <a:p>
            <a:r>
              <a:rPr lang="en-US" dirty="0"/>
              <a:t>Server.js contd.</a:t>
            </a:r>
          </a:p>
        </p:txBody>
      </p:sp>
      <p:sp>
        <p:nvSpPr>
          <p:cNvPr id="3" name="Content Placeholder 2">
            <a:extLst>
              <a:ext uri="{FF2B5EF4-FFF2-40B4-BE49-F238E27FC236}">
                <a16:creationId xmlns:a16="http://schemas.microsoft.com/office/drawing/2014/main" id="{F602D9FC-3FCB-C0FE-0D76-44C2A93D2A11}"/>
              </a:ext>
            </a:extLst>
          </p:cNvPr>
          <p:cNvSpPr>
            <a:spLocks noGrp="1"/>
          </p:cNvSpPr>
          <p:nvPr>
            <p:ph idx="1"/>
          </p:nvPr>
        </p:nvSpPr>
        <p:spPr/>
        <p:txBody>
          <a:bodyPr/>
          <a:lstStyle/>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return await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VectorStoreIndex.fromDocuments</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(documents);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app.post</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("/query", async (req, res) =&gt;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try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const index = await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initializeIndex</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const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queryEngine</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index.asQueryEngine</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 Expecting a query in the JSON body</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66C6D869-793A-8593-510E-59A60A78CC82}"/>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EAAF03FF-5049-2474-14B1-6455600B436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866C429-82C5-57AE-7BCA-BC20CB5A2E12}"/>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419784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3516-C0E3-7D49-7351-8DFAA57A0EB6}"/>
              </a:ext>
            </a:extLst>
          </p:cNvPr>
          <p:cNvSpPr>
            <a:spLocks noGrp="1"/>
          </p:cNvSpPr>
          <p:nvPr>
            <p:ph type="title"/>
          </p:nvPr>
        </p:nvSpPr>
        <p:spPr/>
        <p:txBody>
          <a:bodyPr/>
          <a:lstStyle/>
          <a:p>
            <a:r>
              <a:rPr lang="en-US" dirty="0"/>
              <a:t>Server.js contd.</a:t>
            </a:r>
          </a:p>
        </p:txBody>
      </p:sp>
      <p:sp>
        <p:nvSpPr>
          <p:cNvPr id="3" name="Content Placeholder 2">
            <a:extLst>
              <a:ext uri="{FF2B5EF4-FFF2-40B4-BE49-F238E27FC236}">
                <a16:creationId xmlns:a16="http://schemas.microsoft.com/office/drawing/2014/main" id="{7C3B3AD4-9140-FAEA-C7A3-3CF040DA882B}"/>
              </a:ext>
            </a:extLst>
          </p:cNvPr>
          <p:cNvSpPr>
            <a:spLocks noGrp="1"/>
          </p:cNvSpPr>
          <p:nvPr>
            <p:ph idx="1"/>
          </p:nvPr>
        </p:nvSpPr>
        <p:spPr/>
        <p:txBody>
          <a:bodyPr/>
          <a:lstStyle/>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const query =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req.body.query</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if (!query)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return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res.status</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(400).send({ error: "Query not provided"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const response = await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queryEngine.query</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query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res.send</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response: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response.toString</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 catch (error)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console.error</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(error);</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res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35FFEB2-B60D-E3B5-0655-CD799AE9AB67}"/>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3A370A9E-56D6-2C10-2366-A27A09E058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42D7786-B50D-D130-1C37-0B4ECA663FC9}"/>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73107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C1F0-52BF-170C-7E5E-60FA2B5FD7DA}"/>
              </a:ext>
            </a:extLst>
          </p:cNvPr>
          <p:cNvSpPr>
            <a:spLocks noGrp="1"/>
          </p:cNvSpPr>
          <p:nvPr>
            <p:ph type="title"/>
          </p:nvPr>
        </p:nvSpPr>
        <p:spPr/>
        <p:txBody>
          <a:bodyPr/>
          <a:lstStyle/>
          <a:p>
            <a:r>
              <a:rPr lang="en-US" dirty="0"/>
              <a:t>Server.js contd.</a:t>
            </a:r>
          </a:p>
        </p:txBody>
      </p:sp>
      <p:sp>
        <p:nvSpPr>
          <p:cNvPr id="3" name="Content Placeholder 2">
            <a:extLst>
              <a:ext uri="{FF2B5EF4-FFF2-40B4-BE49-F238E27FC236}">
                <a16:creationId xmlns:a16="http://schemas.microsoft.com/office/drawing/2014/main" id="{E9892E44-67B0-7022-F5B7-9511C30ED8DE}"/>
              </a:ext>
            </a:extLst>
          </p:cNvPr>
          <p:cNvSpPr>
            <a:spLocks noGrp="1"/>
          </p:cNvSpPr>
          <p:nvPr>
            <p:ph idx="1"/>
          </p:nvPr>
        </p:nvSpPr>
        <p:spPr/>
        <p:txBody>
          <a:bodyPr/>
          <a:lstStyle/>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.status(500)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.send({ error: "An error occurred while processing the query."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err="1">
                <a:effectLst/>
                <a:latin typeface="Aptos" panose="020B0004020202020204" pitchFamily="34" charset="0"/>
                <a:ea typeface="Aptos" panose="020B0004020202020204" pitchFamily="34" charset="0"/>
                <a:cs typeface="Times New Roman" panose="02020603050405020304" pitchFamily="18" charset="0"/>
              </a:rPr>
              <a:t>app.listen</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(port, () =&gt;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console.log(`Server running on port ${port}`);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34DC69C-3625-C32B-10D5-150BD740CEBD}"/>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9FE63C07-FACE-0167-8195-C551CA9AA7B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07619CB-E123-A870-C3C4-7FFE1606F6A1}"/>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425860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62A7-1751-90D3-9665-38B64D0DF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7A064C-23CD-41DD-C2C9-741DD1D9CD3E}"/>
              </a:ext>
            </a:extLst>
          </p:cNvPr>
          <p:cNvSpPr>
            <a:spLocks noGrp="1"/>
          </p:cNvSpPr>
          <p:nvPr>
            <p:ph idx="1"/>
          </p:nvPr>
        </p:nvSpPr>
        <p:spPr/>
        <p:txBody>
          <a:bodyPr/>
          <a:lstStyle/>
          <a:p>
            <a:pPr marL="0" indent="0" algn="l">
              <a:lnSpc>
                <a:spcPts val="2400"/>
              </a:lnSpc>
              <a:buNone/>
            </a:pPr>
            <a:r>
              <a:rPr lang="en-US" sz="2800" b="0" i="0" dirty="0">
                <a:solidFill>
                  <a:srgbClr val="242424"/>
                </a:solidFill>
                <a:effectLst/>
                <a:latin typeface="source-serif-pro"/>
              </a:rPr>
              <a:t>Remember to create an </a:t>
            </a:r>
            <a:r>
              <a:rPr lang="en-US" sz="2800" b="0" i="0" dirty="0" err="1">
                <a:solidFill>
                  <a:srgbClr val="242424"/>
                </a:solidFill>
                <a:effectLst/>
                <a:latin typeface="source-serif-pro"/>
              </a:rPr>
              <a:t>openAI</a:t>
            </a:r>
            <a:r>
              <a:rPr lang="en-US" sz="2800" b="0" i="0" dirty="0">
                <a:solidFill>
                  <a:srgbClr val="242424"/>
                </a:solidFill>
                <a:effectLst/>
                <a:latin typeface="source-serif-pro"/>
              </a:rPr>
              <a:t> account.</a:t>
            </a:r>
          </a:p>
          <a:p>
            <a:pPr marL="0" indent="0" algn="l">
              <a:lnSpc>
                <a:spcPts val="2400"/>
              </a:lnSpc>
              <a:buNone/>
            </a:pPr>
            <a:r>
              <a:rPr lang="en-US" sz="2800" b="0" i="0" dirty="0">
                <a:solidFill>
                  <a:srgbClr val="242424"/>
                </a:solidFill>
                <a:effectLst/>
                <a:latin typeface="source-serif-pro"/>
              </a:rPr>
              <a:t>Log into OpenAI to get our keys.</a:t>
            </a:r>
          </a:p>
          <a:p>
            <a:pPr marL="0" indent="0" algn="l">
              <a:lnSpc>
                <a:spcPts val="2400"/>
              </a:lnSpc>
              <a:buNone/>
            </a:pPr>
            <a:r>
              <a:rPr lang="en-US" sz="2800" b="0" i="0" dirty="0">
                <a:solidFill>
                  <a:srgbClr val="242424"/>
                </a:solidFill>
                <a:effectLst/>
                <a:latin typeface="source-serif-pro"/>
              </a:rPr>
              <a:t>Enter or create your account, and then go to the </a:t>
            </a:r>
            <a:r>
              <a:rPr lang="en-US" sz="2800" b="0" i="0" u="sng" dirty="0">
                <a:solidFill>
                  <a:srgbClr val="242424"/>
                </a:solidFill>
                <a:effectLst/>
                <a:latin typeface="source-serif-pro"/>
                <a:hlinkClick r:id="rId2"/>
              </a:rPr>
              <a:t>OpenAI key creation page</a:t>
            </a:r>
            <a:r>
              <a:rPr lang="en-US" sz="2800" b="0" i="0" dirty="0">
                <a:solidFill>
                  <a:srgbClr val="242424"/>
                </a:solidFill>
                <a:effectLst/>
                <a:latin typeface="source-serif-pro"/>
              </a:rPr>
              <a:t> and create a key.</a:t>
            </a:r>
          </a:p>
          <a:p>
            <a:pPr marL="0" indent="0" algn="l">
              <a:lnSpc>
                <a:spcPts val="2400"/>
              </a:lnSpc>
              <a:buNone/>
            </a:pPr>
            <a:r>
              <a:rPr lang="en-US" sz="2800" b="0" i="0" dirty="0">
                <a:solidFill>
                  <a:srgbClr val="242424"/>
                </a:solidFill>
                <a:effectLst/>
                <a:latin typeface="source-serif-pro"/>
              </a:rPr>
              <a:t>Copy the key</a:t>
            </a:r>
          </a:p>
          <a:p>
            <a:pPr marL="0" indent="0">
              <a:buNone/>
            </a:pPr>
            <a:endParaRPr lang="en-US" sz="2800" dirty="0"/>
          </a:p>
          <a:p>
            <a:pPr marL="0" indent="0">
              <a:buNone/>
            </a:pPr>
            <a:r>
              <a:rPr lang="en-US" sz="2800" b="0" i="0" dirty="0">
                <a:solidFill>
                  <a:srgbClr val="836C28"/>
                </a:solidFill>
                <a:effectLst/>
                <a:latin typeface="source-code-pro"/>
              </a:rPr>
              <a:t>OPENAI_API_KEY</a:t>
            </a:r>
            <a:r>
              <a:rPr lang="en-US" sz="2800" b="0" i="0" dirty="0">
                <a:solidFill>
                  <a:srgbClr val="242424"/>
                </a:solidFill>
                <a:effectLst/>
                <a:latin typeface="source-code-pro"/>
              </a:rPr>
              <a:t>=</a:t>
            </a:r>
            <a:r>
              <a:rPr lang="en-US" sz="2800" b="0" i="0" dirty="0" err="1">
                <a:solidFill>
                  <a:srgbClr val="242424"/>
                </a:solidFill>
                <a:effectLst/>
                <a:latin typeface="source-code-pro"/>
              </a:rPr>
              <a:t>your_key</a:t>
            </a:r>
            <a:endParaRPr lang="en-US" sz="2800" b="0" i="0" dirty="0">
              <a:solidFill>
                <a:srgbClr val="242424"/>
              </a:solidFill>
              <a:effectLst/>
              <a:latin typeface="source-code-pro"/>
            </a:endParaRPr>
          </a:p>
          <a:p>
            <a:pPr marL="0" indent="0">
              <a:buNone/>
            </a:pPr>
            <a:r>
              <a:rPr lang="en-US" sz="2800" b="0" i="0" dirty="0">
                <a:solidFill>
                  <a:srgbClr val="242424"/>
                </a:solidFill>
                <a:effectLst/>
                <a:latin typeface="source-serif-pro"/>
              </a:rPr>
              <a:t>Instead of “</a:t>
            </a:r>
            <a:r>
              <a:rPr lang="en-US" sz="2800" b="0" i="0" dirty="0" err="1">
                <a:solidFill>
                  <a:srgbClr val="242424"/>
                </a:solidFill>
                <a:effectLst/>
                <a:latin typeface="source-serif-pro"/>
              </a:rPr>
              <a:t>your_key</a:t>
            </a:r>
            <a:r>
              <a:rPr lang="en-US" sz="2800" b="0" i="0" dirty="0">
                <a:solidFill>
                  <a:srgbClr val="242424"/>
                </a:solidFill>
                <a:effectLst/>
                <a:latin typeface="source-serif-pro"/>
              </a:rPr>
              <a:t>,” enter the key you copied from OpenAI and save the file. </a:t>
            </a:r>
            <a:endParaRPr lang="en-US" sz="2800" dirty="0"/>
          </a:p>
        </p:txBody>
      </p:sp>
      <p:sp>
        <p:nvSpPr>
          <p:cNvPr id="4" name="Date Placeholder 3">
            <a:extLst>
              <a:ext uri="{FF2B5EF4-FFF2-40B4-BE49-F238E27FC236}">
                <a16:creationId xmlns:a16="http://schemas.microsoft.com/office/drawing/2014/main" id="{9D26D221-1DC8-6A4E-2718-F2740080EDFB}"/>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172F742A-163A-6564-4F2E-226D2F943F7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7ADD0B6-C518-9729-C147-AF10401B0FD7}"/>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1355875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0234-ECDD-41C8-3DF4-A4ECEABA71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541AFA-F90F-A6E5-0F18-9F504A555154}"/>
              </a:ext>
            </a:extLst>
          </p:cNvPr>
          <p:cNvSpPr>
            <a:spLocks noGrp="1"/>
          </p:cNvSpPr>
          <p:nvPr>
            <p:ph idx="1"/>
          </p:nvPr>
        </p:nvSpPr>
        <p:spPr/>
        <p:txBody>
          <a:bodyPr/>
          <a:lstStyle/>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Step 7: Running Your Server</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In your terminal, run the server with the following command:</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Aft>
                <a:spcPts val="800"/>
              </a:spcAft>
              <a:buSzPts val="1000"/>
              <a:buNone/>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node server.js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Your server is now running on http://localhost:3000 (or another port if you’ve configured it differently).</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28E5B040-6890-7DB5-E6E3-AE3EB4FC3D2D}"/>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C0D89E79-E528-CD86-8B9A-E0192585D0B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155A07C-F6FF-87D0-252D-3DE0168587A1}"/>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22051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1337-7998-1B05-2B25-868F42FBFF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C38B1F-D42C-FD01-F6F3-D4B754F7BE57}"/>
              </a:ext>
            </a:extLst>
          </p:cNvPr>
          <p:cNvSpPr>
            <a:spLocks noGrp="1"/>
          </p:cNvSpPr>
          <p:nvPr>
            <p:ph idx="1"/>
          </p:nvPr>
        </p:nvSpPr>
        <p:spPr/>
        <p:txBody>
          <a:bodyPr/>
          <a:lstStyle/>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Step 8: Testing Your Server</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To test your server, you can use a tool like Postman or a simple curl command in the terminal:</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curl -X POST http://localhost:3000/query -H "Content-Type: application/</a:t>
            </a:r>
            <a:r>
              <a:rPr lang="en-US" b="1" kern="100" dirty="0" err="1">
                <a:effectLst/>
                <a:latin typeface="Aptos" panose="020B0004020202020204" pitchFamily="34" charset="0"/>
                <a:ea typeface="Aptos" panose="020B0004020202020204" pitchFamily="34" charset="0"/>
                <a:cs typeface="Times New Roman" panose="02020603050405020304" pitchFamily="18" charset="0"/>
              </a:rPr>
              <a:t>json</a:t>
            </a:r>
            <a:r>
              <a:rPr lang="en-US" b="1" kern="100" dirty="0">
                <a:effectLst/>
                <a:latin typeface="Aptos" panose="020B0004020202020204" pitchFamily="34" charset="0"/>
                <a:ea typeface="Aptos" panose="020B0004020202020204" pitchFamily="34" charset="0"/>
                <a:cs typeface="Times New Roman" panose="02020603050405020304" pitchFamily="18" charset="0"/>
              </a:rPr>
              <a:t>" -d "{\"query\":\"What did the author do in college?\"}"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Postman:</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URL POST: </a:t>
            </a:r>
            <a:r>
              <a:rPr lang="en-US"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http://localhost:3000/query</a:t>
            </a:r>
            <a:r>
              <a:rPr lang="en-US" b="1" kern="100" dirty="0">
                <a:effectLst/>
                <a:latin typeface="Aptos" panose="020B0004020202020204" pitchFamily="34" charset="0"/>
                <a:ea typeface="Aptos" panose="020B0004020202020204" pitchFamily="34" charset="0"/>
                <a:cs typeface="Times New Roman" panose="02020603050405020304" pitchFamily="18" charset="0"/>
              </a:rPr>
              <a:t>. Body: JSON { “query”: “What did the author do in college?”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FF85E1EB-8710-5F05-D338-8C46395B7A6A}"/>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95D3953F-9310-B639-E42C-8CC6044481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855076B-0A1A-5FE4-C12B-AB0112EE7398}"/>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277567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DD17-E956-9D80-ACB7-75E7866AAC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2A50A0-5241-BE92-C803-691502722E27}"/>
              </a:ext>
            </a:extLst>
          </p:cNvPr>
          <p:cNvSpPr>
            <a:spLocks noGrp="1"/>
          </p:cNvSpPr>
          <p:nvPr>
            <p:ph idx="1"/>
          </p:nvPr>
        </p:nvSpPr>
        <p:spPr/>
        <p:txBody>
          <a:bodyPr/>
          <a:lstStyle/>
          <a:p>
            <a:r>
              <a:rPr lang="en-US" b="0" i="0" dirty="0">
                <a:solidFill>
                  <a:srgbClr val="242424"/>
                </a:solidFill>
                <a:effectLst/>
                <a:latin typeface="source-serif-pro"/>
              </a:rPr>
              <a:t>You’ve now created a basic server capable of handling text queries against a set of documents, utilizing the Express framework and handling CORS requests. This setup is quite flexible and can be adapted to various applications, such as a search engine or a FAQ bot.</a:t>
            </a:r>
            <a:endParaRPr lang="en-US" dirty="0"/>
          </a:p>
        </p:txBody>
      </p:sp>
      <p:sp>
        <p:nvSpPr>
          <p:cNvPr id="4" name="Date Placeholder 3">
            <a:extLst>
              <a:ext uri="{FF2B5EF4-FFF2-40B4-BE49-F238E27FC236}">
                <a16:creationId xmlns:a16="http://schemas.microsoft.com/office/drawing/2014/main" id="{BB39E84C-1AF9-91AA-9FF6-935CCF53CBF4}"/>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F781D158-BB0B-6929-9B53-40C231735D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B03AFE-CE59-3631-5FC4-2BB790693A70}"/>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272328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3B5B-23B8-80BE-FB22-E4F42515B227}"/>
              </a:ext>
            </a:extLst>
          </p:cNvPr>
          <p:cNvSpPr>
            <a:spLocks noGrp="1"/>
          </p:cNvSpPr>
          <p:nvPr>
            <p:ph type="title"/>
          </p:nvPr>
        </p:nvSpPr>
        <p:spPr/>
        <p:txBody>
          <a:bodyPr/>
          <a:lstStyle/>
          <a:p>
            <a:r>
              <a:rPr lang="en-US" dirty="0"/>
              <a:t>Creating the React Web App – Frontend.</a:t>
            </a:r>
          </a:p>
        </p:txBody>
      </p:sp>
      <p:sp>
        <p:nvSpPr>
          <p:cNvPr id="3" name="Content Placeholder 2">
            <a:extLst>
              <a:ext uri="{FF2B5EF4-FFF2-40B4-BE49-F238E27FC236}">
                <a16:creationId xmlns:a16="http://schemas.microsoft.com/office/drawing/2014/main" id="{1188FCE5-0B05-804E-7A5C-25DA8A56E012}"/>
              </a:ext>
            </a:extLst>
          </p:cNvPr>
          <p:cNvSpPr>
            <a:spLocks noGrp="1"/>
          </p:cNvSpPr>
          <p:nvPr>
            <p:ph idx="1"/>
          </p:nvPr>
        </p:nvSpPr>
        <p:spPr/>
        <p:txBody>
          <a:bodyPr/>
          <a:lstStyle/>
          <a:p>
            <a:r>
              <a:rPr lang="en-US" b="0" i="0" dirty="0">
                <a:solidFill>
                  <a:srgbClr val="242424"/>
                </a:solidFill>
                <a:effectLst/>
                <a:latin typeface="source-serif-pro"/>
              </a:rPr>
              <a:t>Here is a simple react web app using this server to answer questions based on the doc in the server.</a:t>
            </a:r>
          </a:p>
          <a:p>
            <a:endParaRPr lang="en-US" dirty="0">
              <a:solidFill>
                <a:srgbClr val="242424"/>
              </a:solidFill>
              <a:latin typeface="source-serif-pro"/>
            </a:endParaRPr>
          </a:p>
          <a:p>
            <a:r>
              <a:rPr lang="en-US" dirty="0">
                <a:solidFill>
                  <a:srgbClr val="242424"/>
                </a:solidFill>
                <a:latin typeface="source-serif-pro"/>
              </a:rPr>
              <a:t>Spin up the React application using </a:t>
            </a:r>
            <a:r>
              <a:rPr lang="en-US" dirty="0" err="1">
                <a:solidFill>
                  <a:srgbClr val="242424"/>
                </a:solidFill>
                <a:latin typeface="source-serif-pro"/>
              </a:rPr>
              <a:t>vite</a:t>
            </a:r>
            <a:r>
              <a:rPr lang="en-US" dirty="0">
                <a:solidFill>
                  <a:srgbClr val="242424"/>
                </a:solidFill>
                <a:latin typeface="source-serif-pro"/>
              </a:rPr>
              <a:t> using the following command:</a:t>
            </a:r>
          </a:p>
          <a:p>
            <a:endParaRPr lang="en-US" dirty="0">
              <a:solidFill>
                <a:srgbClr val="242424"/>
              </a:solidFill>
              <a:latin typeface="source-serif-pro"/>
            </a:endParaRPr>
          </a:p>
          <a:p>
            <a:pPr marL="0" indent="0">
              <a:buNone/>
            </a:pPr>
            <a:r>
              <a:rPr lang="en-US" b="0" i="0" dirty="0">
                <a:solidFill>
                  <a:srgbClr val="292929"/>
                </a:solidFill>
                <a:effectLst/>
                <a:latin typeface="source-code-pro"/>
              </a:rPr>
              <a:t>yarn create </a:t>
            </a:r>
            <a:r>
              <a:rPr lang="en-US" b="0" i="0" dirty="0" err="1">
                <a:solidFill>
                  <a:srgbClr val="292929"/>
                </a:solidFill>
                <a:effectLst/>
                <a:latin typeface="source-code-pro"/>
              </a:rPr>
              <a:t>vite</a:t>
            </a:r>
            <a:r>
              <a:rPr lang="en-US" b="0" i="0" dirty="0">
                <a:solidFill>
                  <a:srgbClr val="292929"/>
                </a:solidFill>
                <a:effectLst/>
                <a:latin typeface="source-code-pro"/>
              </a:rPr>
              <a:t> client --template react # For yarn</a:t>
            </a:r>
          </a:p>
          <a:p>
            <a:pPr marL="0" indent="0">
              <a:buNone/>
            </a:pPr>
            <a:r>
              <a:rPr lang="en-US" dirty="0">
                <a:solidFill>
                  <a:srgbClr val="292929"/>
                </a:solidFill>
                <a:latin typeface="source-code-pro"/>
              </a:rPr>
              <a:t>OR</a:t>
            </a:r>
            <a:br>
              <a:rPr lang="en-US" dirty="0"/>
            </a:br>
            <a:r>
              <a:rPr lang="en-US" b="0" i="0" dirty="0" err="1">
                <a:solidFill>
                  <a:srgbClr val="292929"/>
                </a:solidFill>
                <a:effectLst/>
                <a:latin typeface="source-code-pro"/>
              </a:rPr>
              <a:t>npm</a:t>
            </a:r>
            <a:r>
              <a:rPr lang="en-US" b="0" i="0" dirty="0">
                <a:solidFill>
                  <a:srgbClr val="292929"/>
                </a:solidFill>
                <a:effectLst/>
                <a:latin typeface="source-code-pro"/>
              </a:rPr>
              <a:t> create </a:t>
            </a:r>
            <a:r>
              <a:rPr lang="en-US" b="0" i="0" dirty="0" err="1">
                <a:solidFill>
                  <a:srgbClr val="292929"/>
                </a:solidFill>
                <a:effectLst/>
                <a:latin typeface="source-code-pro"/>
              </a:rPr>
              <a:t>vite@latest</a:t>
            </a:r>
            <a:r>
              <a:rPr lang="en-US" b="0" i="0" dirty="0">
                <a:solidFill>
                  <a:srgbClr val="292929"/>
                </a:solidFill>
                <a:effectLst/>
                <a:latin typeface="source-code-pro"/>
              </a:rPr>
              <a:t> client --template react # For </a:t>
            </a:r>
            <a:r>
              <a:rPr lang="en-US" b="0" i="0" dirty="0" err="1">
                <a:solidFill>
                  <a:srgbClr val="292929"/>
                </a:solidFill>
                <a:effectLst/>
                <a:latin typeface="source-code-pro"/>
              </a:rPr>
              <a:t>npm</a:t>
            </a:r>
            <a:endParaRPr lang="en-US" b="0" i="0" dirty="0">
              <a:solidFill>
                <a:srgbClr val="292929"/>
              </a:solidFill>
              <a:effectLst/>
              <a:latin typeface="source-code-pro"/>
            </a:endParaRPr>
          </a:p>
          <a:p>
            <a:pPr marL="0" indent="0">
              <a:buNone/>
            </a:pPr>
            <a:r>
              <a:rPr lang="en-US" dirty="0">
                <a:solidFill>
                  <a:srgbClr val="292929"/>
                </a:solidFill>
                <a:latin typeface="source-code-pro"/>
              </a:rPr>
              <a:t>cd client</a:t>
            </a:r>
          </a:p>
          <a:p>
            <a:pPr marL="0" indent="0">
              <a:buNone/>
            </a:pPr>
            <a:r>
              <a:rPr lang="en-US" dirty="0" err="1">
                <a:solidFill>
                  <a:srgbClr val="292929"/>
                </a:solidFill>
                <a:latin typeface="source-code-pro"/>
              </a:rPr>
              <a:t>n</a:t>
            </a:r>
            <a:r>
              <a:rPr lang="en-US" b="0" i="0" dirty="0" err="1">
                <a:solidFill>
                  <a:srgbClr val="292929"/>
                </a:solidFill>
                <a:effectLst/>
                <a:latin typeface="source-code-pro"/>
              </a:rPr>
              <a:t>pm</a:t>
            </a:r>
            <a:r>
              <a:rPr lang="en-US" b="0" i="0" dirty="0">
                <a:solidFill>
                  <a:srgbClr val="292929"/>
                </a:solidFill>
                <a:effectLst/>
                <a:latin typeface="source-code-pro"/>
              </a:rPr>
              <a:t> install</a:t>
            </a:r>
          </a:p>
          <a:p>
            <a:pPr marL="0" indent="0">
              <a:buNone/>
            </a:pPr>
            <a:r>
              <a:rPr lang="en-US" dirty="0">
                <a:solidFill>
                  <a:srgbClr val="292929"/>
                </a:solidFill>
                <a:latin typeface="source-code-pro"/>
              </a:rPr>
              <a:t>yarn dev or </a:t>
            </a:r>
            <a:r>
              <a:rPr lang="en-US" dirty="0" err="1">
                <a:solidFill>
                  <a:srgbClr val="292929"/>
                </a:solidFill>
                <a:latin typeface="source-code-pro"/>
              </a:rPr>
              <a:t>npm</a:t>
            </a:r>
            <a:r>
              <a:rPr lang="en-US" dirty="0">
                <a:solidFill>
                  <a:srgbClr val="292929"/>
                </a:solidFill>
                <a:latin typeface="source-code-pro"/>
              </a:rPr>
              <a:t> run dev</a:t>
            </a:r>
            <a:endParaRPr lang="en-US" b="0" i="0" dirty="0">
              <a:solidFill>
                <a:srgbClr val="292929"/>
              </a:solidFill>
              <a:effectLst/>
              <a:latin typeface="source-code-pro"/>
            </a:endParaRPr>
          </a:p>
          <a:p>
            <a:endParaRPr lang="en-US" dirty="0">
              <a:solidFill>
                <a:srgbClr val="242424"/>
              </a:solidFill>
              <a:latin typeface="source-serif-pro"/>
            </a:endParaRPr>
          </a:p>
          <a:p>
            <a:endParaRPr lang="en-US" dirty="0"/>
          </a:p>
        </p:txBody>
      </p:sp>
      <p:sp>
        <p:nvSpPr>
          <p:cNvPr id="4" name="Date Placeholder 3">
            <a:extLst>
              <a:ext uri="{FF2B5EF4-FFF2-40B4-BE49-F238E27FC236}">
                <a16:creationId xmlns:a16="http://schemas.microsoft.com/office/drawing/2014/main" id="{EAB4BA45-F390-CDBF-60B4-CEF66FEE2B0F}"/>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281511FD-D2DC-0B17-D74F-BA4C2500C32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AF0BF7-8625-C9F3-D239-A7500029E7D0}"/>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163038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6309-8813-298A-859A-891DB3F42B59}"/>
              </a:ext>
            </a:extLst>
          </p:cNvPr>
          <p:cNvSpPr>
            <a:spLocks noGrp="1"/>
          </p:cNvSpPr>
          <p:nvPr>
            <p:ph type="title"/>
          </p:nvPr>
        </p:nvSpPr>
        <p:spPr/>
        <p:txBody>
          <a:bodyPr/>
          <a:lstStyle/>
          <a:p>
            <a:r>
              <a:rPr lang="en-US" b="1" dirty="0"/>
              <a:t>RAG Architecture with Llama Index</a:t>
            </a:r>
          </a:p>
        </p:txBody>
      </p:sp>
      <p:sp>
        <p:nvSpPr>
          <p:cNvPr id="3" name="Content Placeholder 2">
            <a:extLst>
              <a:ext uri="{FF2B5EF4-FFF2-40B4-BE49-F238E27FC236}">
                <a16:creationId xmlns:a16="http://schemas.microsoft.com/office/drawing/2014/main" id="{49C186C6-299B-B6DE-E0C5-91217AFB9123}"/>
              </a:ext>
            </a:extLst>
          </p:cNvPr>
          <p:cNvSpPr>
            <a:spLocks noGrp="1"/>
          </p:cNvSpPr>
          <p:nvPr>
            <p:ph idx="1"/>
          </p:nvPr>
        </p:nvSpPr>
        <p:spPr/>
        <p:txBody>
          <a:bodyPr/>
          <a:lstStyle/>
          <a:p>
            <a:r>
              <a:rPr lang="en-US" b="0" i="0" dirty="0">
                <a:solidFill>
                  <a:srgbClr val="242424"/>
                </a:solidFill>
                <a:effectLst/>
                <a:latin typeface="source-serif-pro"/>
              </a:rPr>
              <a:t>Retrieval-Augmented Generation (RAG) is a widely used application pattern for Large Language Models (LLMs). It uses information retrieval systems to give LLMs extra context, which aids in answering user queries not covered in the LLM's training data and helps to prevent hallucinations.</a:t>
            </a:r>
            <a:endParaRPr lang="en-US" dirty="0"/>
          </a:p>
        </p:txBody>
      </p:sp>
      <p:sp>
        <p:nvSpPr>
          <p:cNvPr id="4" name="Date Placeholder 3">
            <a:extLst>
              <a:ext uri="{FF2B5EF4-FFF2-40B4-BE49-F238E27FC236}">
                <a16:creationId xmlns:a16="http://schemas.microsoft.com/office/drawing/2014/main" id="{9B3201FB-1C9D-2421-8E17-05A67CB50A69}"/>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DDB9D664-F87E-E2F7-0E0A-452697F27B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07A333-634B-FDDA-8CD3-C522700DCD3E}"/>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2674054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D1BB-9F21-9B6A-6A4B-5ED9E4946795}"/>
              </a:ext>
            </a:extLst>
          </p:cNvPr>
          <p:cNvSpPr>
            <a:spLocks noGrp="1"/>
          </p:cNvSpPr>
          <p:nvPr>
            <p:ph type="title"/>
          </p:nvPr>
        </p:nvSpPr>
        <p:spPr/>
        <p:txBody>
          <a:bodyPr/>
          <a:lstStyle/>
          <a:p>
            <a:r>
              <a:rPr lang="en-US" dirty="0" err="1"/>
              <a:t>Src</a:t>
            </a:r>
            <a:r>
              <a:rPr lang="en-US" dirty="0"/>
              <a:t>/</a:t>
            </a:r>
            <a:r>
              <a:rPr lang="en-US" dirty="0" err="1"/>
              <a:t>App.jsx</a:t>
            </a:r>
            <a:endParaRPr lang="en-US" dirty="0"/>
          </a:p>
        </p:txBody>
      </p:sp>
      <p:sp>
        <p:nvSpPr>
          <p:cNvPr id="3" name="Content Placeholder 2">
            <a:extLst>
              <a:ext uri="{FF2B5EF4-FFF2-40B4-BE49-F238E27FC236}">
                <a16:creationId xmlns:a16="http://schemas.microsoft.com/office/drawing/2014/main" id="{79FC932B-8FCD-3871-9F02-BB0158598D02}"/>
              </a:ext>
            </a:extLst>
          </p:cNvPr>
          <p:cNvSpPr>
            <a:spLocks noGrp="1"/>
          </p:cNvSpPr>
          <p:nvPr>
            <p:ph idx="1"/>
          </p:nvPr>
        </p:nvSpPr>
        <p:spPr/>
        <p:txBody>
          <a:bodyPr/>
          <a:lstStyle/>
          <a:p>
            <a:r>
              <a:rPr lang="en-US" dirty="0"/>
              <a:t>Update the </a:t>
            </a:r>
            <a:r>
              <a:rPr lang="en-US" dirty="0" err="1"/>
              <a:t>app,jsx</a:t>
            </a:r>
            <a:r>
              <a:rPr lang="en-US" dirty="0"/>
              <a:t> with the following code:</a:t>
            </a:r>
          </a:p>
          <a:p>
            <a:pPr>
              <a:lnSpc>
                <a:spcPts val="1425"/>
              </a:lnSpc>
            </a:pPr>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React</a:t>
            </a:r>
            <a:r>
              <a:rPr lang="en-US" sz="1400" b="0" dirty="0">
                <a:solidFill>
                  <a:srgbClr val="CCCCCC"/>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useState</a:t>
            </a:r>
            <a:r>
              <a:rPr lang="en-US" sz="1400" b="0" dirty="0">
                <a:solidFill>
                  <a:srgbClr val="CCCCCC"/>
                </a:solidFill>
                <a:effectLst/>
                <a:latin typeface="Consolas" panose="020B0609020204030204" pitchFamily="49" charset="0"/>
              </a:rPr>
              <a:t> } </a:t>
            </a:r>
            <a:r>
              <a:rPr lang="en-US" sz="1400" b="0" dirty="0">
                <a:solidFill>
                  <a:srgbClr val="C586C0"/>
                </a:solidFill>
                <a:effectLst/>
                <a:latin typeface="Consolas" panose="020B0609020204030204" pitchFamily="49" charset="0"/>
              </a:rPr>
              <a:t>from</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"react"</a:t>
            </a:r>
            <a:r>
              <a:rPr lang="en-US" sz="1400" b="0" dirty="0">
                <a:solidFill>
                  <a:srgbClr val="CCCCCC"/>
                </a:solidFill>
                <a:effectLst/>
                <a:latin typeface="Consolas" panose="020B0609020204030204" pitchFamily="49" charset="0"/>
              </a:rPr>
              <a:t>;</a:t>
            </a:r>
          </a:p>
          <a:p>
            <a:pPr>
              <a:lnSpc>
                <a:spcPts val="1425"/>
              </a:lnSpc>
            </a:pPr>
            <a:br>
              <a:rPr lang="en-US" sz="1400" b="0" dirty="0">
                <a:solidFill>
                  <a:srgbClr val="CCCCCC"/>
                </a:solidFill>
                <a:effectLst/>
                <a:latin typeface="Consolas" panose="020B0609020204030204" pitchFamily="49" charset="0"/>
              </a:rPr>
            </a:br>
            <a:r>
              <a:rPr lang="en-US" sz="1400" b="0" dirty="0">
                <a:solidFill>
                  <a:srgbClr val="569CD6"/>
                </a:solidFill>
                <a:effectLst/>
                <a:latin typeface="Consolas" panose="020B0609020204030204" pitchFamily="49" charset="0"/>
              </a:rPr>
              <a:t>const</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App</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 </a:t>
            </a:r>
            <a:r>
              <a:rPr lang="en-US" sz="1400" b="0" dirty="0">
                <a:solidFill>
                  <a:srgbClr val="569CD6"/>
                </a:solidFill>
                <a:effectLst/>
                <a:latin typeface="Consolas" panose="020B0609020204030204" pitchFamily="49" charset="0"/>
              </a:rPr>
              <a:t>=&gt;</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CCCCCC"/>
                </a:solidFill>
                <a:effectLst/>
                <a:latin typeface="Consolas" panose="020B0609020204030204" pitchFamily="49" charset="0"/>
              </a:rPr>
              <a:t> [</a:t>
            </a:r>
            <a:r>
              <a:rPr lang="en-US" sz="1400" b="0" dirty="0">
                <a:solidFill>
                  <a:srgbClr val="4FC1FF"/>
                </a:solidFill>
                <a:effectLst/>
                <a:latin typeface="Consolas" panose="020B0609020204030204" pitchFamily="49" charset="0"/>
              </a:rPr>
              <a:t>query</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setQuery</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useState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CCCCCC"/>
                </a:solidFill>
                <a:effectLst/>
                <a:latin typeface="Consolas" panose="020B0609020204030204" pitchFamily="49" charset="0"/>
              </a:rPr>
              <a:t> [</a:t>
            </a:r>
            <a:r>
              <a:rPr lang="en-US" sz="1400" b="0" dirty="0">
                <a:solidFill>
                  <a:srgbClr val="4FC1FF"/>
                </a:solidFill>
                <a:effectLst/>
                <a:latin typeface="Consolas" panose="020B0609020204030204" pitchFamily="49" charset="0"/>
              </a:rPr>
              <a:t>answer</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setAnswer</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useState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p>
          <a:p>
            <a:pPr>
              <a:lnSpc>
                <a:spcPts val="1425"/>
              </a:lnSpc>
            </a:pPr>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handleSubmit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async</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e</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=&gt;</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preventDefault</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setAnswer</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"Thinking..."</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try</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CCCCCC"/>
                </a:solidFill>
                <a:effectLst/>
                <a:latin typeface="Consolas" panose="020B0609020204030204" pitchFamily="49" charset="0"/>
              </a:rPr>
              <a:t> </a:t>
            </a:r>
            <a:r>
              <a:rPr lang="en-US" sz="1400" b="0" dirty="0">
                <a:solidFill>
                  <a:srgbClr val="4FC1FF"/>
                </a:solidFill>
                <a:effectLst/>
                <a:latin typeface="Consolas" panose="020B0609020204030204" pitchFamily="49" charset="0"/>
              </a:rPr>
              <a:t>response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await</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fetch</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"http://localhost:3000/query"</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method:</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"POST"</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headers:</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Accept: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"Content-Type"</a:t>
            </a:r>
            <a:r>
              <a:rPr lang="en-US" sz="1400" b="0" dirty="0">
                <a:solidFill>
                  <a:srgbClr val="9CDCFE"/>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"application/</a:t>
            </a:r>
            <a:r>
              <a:rPr lang="en-US" sz="1400" b="0" dirty="0" err="1">
                <a:solidFill>
                  <a:srgbClr val="CE9178"/>
                </a:solidFill>
                <a:effectLst/>
                <a:latin typeface="Consolas" panose="020B0609020204030204" pitchFamily="49" charset="0"/>
              </a:rPr>
              <a:t>json</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body:</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JSON</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stringify</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query</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p>
        </p:txBody>
      </p:sp>
      <p:sp>
        <p:nvSpPr>
          <p:cNvPr id="4" name="Date Placeholder 3">
            <a:extLst>
              <a:ext uri="{FF2B5EF4-FFF2-40B4-BE49-F238E27FC236}">
                <a16:creationId xmlns:a16="http://schemas.microsoft.com/office/drawing/2014/main" id="{06FB1DE2-A71D-02D9-0B08-861CF20CD8FC}"/>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15982A0A-1E60-DC8C-D7D0-AF1321274CF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3EB6879-B8B9-94A0-BB5D-5B995B58D5D8}"/>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308301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4CBF-0150-01C1-A9C5-167C9E4A128D}"/>
              </a:ext>
            </a:extLst>
          </p:cNvPr>
          <p:cNvSpPr>
            <a:spLocks noGrp="1"/>
          </p:cNvSpPr>
          <p:nvPr>
            <p:ph type="title"/>
          </p:nvPr>
        </p:nvSpPr>
        <p:spPr/>
        <p:txBody>
          <a:bodyPr/>
          <a:lstStyle/>
          <a:p>
            <a:r>
              <a:rPr lang="en-US" dirty="0" err="1"/>
              <a:t>Src</a:t>
            </a:r>
            <a:r>
              <a:rPr lang="en-US" dirty="0"/>
              <a:t>/</a:t>
            </a:r>
            <a:r>
              <a:rPr lang="en-US" dirty="0" err="1"/>
              <a:t>App.jsx</a:t>
            </a:r>
            <a:r>
              <a:rPr lang="en-US" dirty="0"/>
              <a:t> contd.</a:t>
            </a:r>
          </a:p>
        </p:txBody>
      </p:sp>
      <p:sp>
        <p:nvSpPr>
          <p:cNvPr id="3" name="Content Placeholder 2">
            <a:extLst>
              <a:ext uri="{FF2B5EF4-FFF2-40B4-BE49-F238E27FC236}">
                <a16:creationId xmlns:a16="http://schemas.microsoft.com/office/drawing/2014/main" id="{E815B47A-7EE7-BD6B-D195-A5A206DF81F1}"/>
              </a:ext>
            </a:extLst>
          </p:cNvPr>
          <p:cNvSpPr>
            <a:spLocks noGrp="1"/>
          </p:cNvSpPr>
          <p:nvPr>
            <p:ph idx="1"/>
          </p:nvPr>
        </p:nvSpPr>
        <p:spPr/>
        <p:txBody>
          <a:bodyPr/>
          <a:lstStyle/>
          <a:p>
            <a:pPr>
              <a:lnSpc>
                <a:spcPts val="1425"/>
              </a:lnSpc>
            </a:pPr>
            <a:r>
              <a:rPr lang="en-US" sz="12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CCCCCC"/>
                </a:solidFill>
                <a:effectLst/>
                <a:latin typeface="Consolas" panose="020B0609020204030204" pitchFamily="49" charset="0"/>
              </a:rPr>
              <a:t> </a:t>
            </a:r>
            <a:r>
              <a:rPr lang="en-US" sz="1400" b="0" dirty="0">
                <a:solidFill>
                  <a:srgbClr val="4FC1FF"/>
                </a:solidFill>
                <a:effectLst/>
                <a:latin typeface="Consolas" panose="020B0609020204030204" pitchFamily="49" charset="0"/>
              </a:rPr>
              <a:t>data</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await</a:t>
            </a:r>
            <a:r>
              <a:rPr lang="en-US" sz="1400" b="0" dirty="0">
                <a:solidFill>
                  <a:srgbClr val="CCCCCC"/>
                </a:solidFill>
                <a:effectLst/>
                <a:latin typeface="Consolas" panose="020B0609020204030204" pitchFamily="49" charset="0"/>
              </a:rPr>
              <a:t> </a:t>
            </a:r>
            <a:r>
              <a:rPr lang="en-US" sz="1400" b="0" dirty="0" err="1">
                <a:solidFill>
                  <a:srgbClr val="4FC1FF"/>
                </a:solidFill>
                <a:effectLst/>
                <a:latin typeface="Consolas" panose="020B0609020204030204" pitchFamily="49" charset="0"/>
              </a:rPr>
              <a:t>response</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json</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console</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log</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"Response from the server:"</a:t>
            </a:r>
            <a:r>
              <a:rPr lang="en-US" sz="1400" b="0" dirty="0">
                <a:solidFill>
                  <a:srgbClr val="CCCCCC"/>
                </a:solidFill>
                <a:effectLst/>
                <a:latin typeface="Consolas" panose="020B0609020204030204" pitchFamily="49" charset="0"/>
              </a:rPr>
              <a:t>, </a:t>
            </a:r>
            <a:r>
              <a:rPr lang="en-US" sz="1400" b="0" dirty="0">
                <a:solidFill>
                  <a:srgbClr val="4FC1FF"/>
                </a:solidFill>
                <a:effectLst/>
                <a:latin typeface="Consolas" panose="020B0609020204030204" pitchFamily="49" charset="0"/>
              </a:rPr>
              <a:t>data</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setAnswer</a:t>
            </a:r>
            <a:r>
              <a:rPr lang="en-US" sz="1400" b="0" dirty="0">
                <a:solidFill>
                  <a:srgbClr val="CCCCCC"/>
                </a:solidFill>
                <a:effectLst/>
                <a:latin typeface="Consolas" panose="020B0609020204030204" pitchFamily="49" charset="0"/>
              </a:rPr>
              <a:t>(</a:t>
            </a:r>
            <a:r>
              <a:rPr lang="en-US" sz="1400" b="0" dirty="0" err="1">
                <a:solidFill>
                  <a:srgbClr val="4FC1FF"/>
                </a:solidFill>
                <a:effectLst/>
                <a:latin typeface="Consolas" panose="020B0609020204030204" pitchFamily="49" charset="0"/>
              </a:rPr>
              <a:t>data</a:t>
            </a:r>
            <a:r>
              <a:rPr lang="en-US" sz="1400" b="0" dirty="0" err="1">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response</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 </a:t>
            </a:r>
            <a:r>
              <a:rPr lang="en-US" sz="1400" b="0" dirty="0">
                <a:solidFill>
                  <a:srgbClr val="C586C0"/>
                </a:solidFill>
                <a:effectLst/>
                <a:latin typeface="Consolas" panose="020B0609020204030204" pitchFamily="49" charset="0"/>
              </a:rPr>
              <a:t>catch</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console</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error</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"Error:"</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setAnswer</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"Error: "</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error</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setQuery</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Function to update the state with the input value</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handleChange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e</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=&gt;</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setQuery</a:t>
            </a:r>
            <a:r>
              <a:rPr lang="en-US" sz="1400" b="0" dirty="0">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e</a:t>
            </a:r>
            <a:r>
              <a:rPr lang="en-US" sz="1400" b="0" dirty="0" err="1">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target</a:t>
            </a:r>
            <a:r>
              <a:rPr lang="en-US" sz="1400" b="0" dirty="0" err="1">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value</a:t>
            </a:r>
            <a:r>
              <a:rPr lang="en-US" sz="1400" b="0" dirty="0">
                <a:solidFill>
                  <a:srgbClr val="CCCCCC"/>
                </a:solidFill>
                <a:effectLst/>
                <a:latin typeface="Consolas" panose="020B0609020204030204" pitchFamily="49" charset="0"/>
              </a:rPr>
              <a:t>);</a:t>
            </a:r>
          </a:p>
          <a:p>
            <a:pPr>
              <a:lnSpc>
                <a:spcPts val="1425"/>
              </a:lnSpc>
            </a:pP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CCCCCC"/>
                </a:solidFill>
                <a:effectLst/>
                <a:latin typeface="Consolas" panose="020B0609020204030204" pitchFamily="49" charset="0"/>
              </a:rPr>
              <a:t> (</a:t>
            </a:r>
          </a:p>
          <a:p>
            <a:pPr>
              <a:lnSpc>
                <a:spcPts val="1425"/>
              </a:lnSpc>
            </a:pPr>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div</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style</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backgroundColor</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"#f5f5f5"</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height: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"100vh"</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flex:</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display:</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"flex"</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justifyContent</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"center"</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alignItems</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"center"</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padding:</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"20px"</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fontFamily</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"Arial, sans-serif"</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pPr>
              <a:lnSpc>
                <a:spcPts val="1425"/>
              </a:lnSpc>
            </a:pPr>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pPr>
              <a:lnSpc>
                <a:spcPts val="1425"/>
              </a:lnSpc>
            </a:pPr>
            <a:br>
              <a:rPr lang="en-US" sz="1400" b="0" dirty="0">
                <a:solidFill>
                  <a:srgbClr val="CCCCCC"/>
                </a:solidFill>
                <a:effectLst/>
                <a:latin typeface="Consolas" panose="020B0609020204030204" pitchFamily="49" charset="0"/>
              </a:rPr>
            </a:br>
            <a:endParaRPr lang="en-US" sz="1400" b="0" dirty="0">
              <a:solidFill>
                <a:srgbClr val="CCCCCC"/>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BDB3D55E-39AF-353B-6BE1-5578F17C054A}"/>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B0B99E30-E831-B6EF-E2F9-2DCDC496FD0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769CD5-02C6-EFA1-DDF1-6980A74027AD}"/>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416403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AA21-F99E-EF4A-D6BF-B85CBDC4043C}"/>
              </a:ext>
            </a:extLst>
          </p:cNvPr>
          <p:cNvSpPr>
            <a:spLocks noGrp="1"/>
          </p:cNvSpPr>
          <p:nvPr>
            <p:ph type="title"/>
          </p:nvPr>
        </p:nvSpPr>
        <p:spPr/>
        <p:txBody>
          <a:bodyPr/>
          <a:lstStyle/>
          <a:p>
            <a:r>
              <a:rPr lang="en-US" dirty="0" err="1"/>
              <a:t>Src</a:t>
            </a:r>
            <a:r>
              <a:rPr lang="en-US" dirty="0"/>
              <a:t>/</a:t>
            </a:r>
            <a:r>
              <a:rPr lang="en-US" dirty="0" err="1"/>
              <a:t>App.jsx</a:t>
            </a:r>
            <a:r>
              <a:rPr lang="en-US" dirty="0"/>
              <a:t> contd.</a:t>
            </a:r>
          </a:p>
        </p:txBody>
      </p:sp>
      <p:sp>
        <p:nvSpPr>
          <p:cNvPr id="3" name="Content Placeholder 2">
            <a:extLst>
              <a:ext uri="{FF2B5EF4-FFF2-40B4-BE49-F238E27FC236}">
                <a16:creationId xmlns:a16="http://schemas.microsoft.com/office/drawing/2014/main" id="{DFF35D41-F18E-F894-F40B-D82C74C533A6}"/>
              </a:ext>
            </a:extLst>
          </p:cNvPr>
          <p:cNvSpPr>
            <a:spLocks noGrp="1"/>
          </p:cNvSpPr>
          <p:nvPr>
            <p:ph idx="1"/>
          </p:nvPr>
        </p:nvSpPr>
        <p:spPr/>
        <p:txBody>
          <a:bodyPr/>
          <a:lstStyle/>
          <a:p>
            <a:pPr>
              <a:lnSpc>
                <a:spcPts val="1425"/>
              </a:lnSpc>
            </a:pPr>
            <a:r>
              <a:rPr lang="en-US" sz="1100" b="0" dirty="0">
                <a:solidFill>
                  <a:srgbClr val="CCCCCC"/>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div</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style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backgroundColor</a:t>
            </a:r>
            <a:r>
              <a:rPr lang="en-US" sz="1100" b="0" dirty="0">
                <a:solidFill>
                  <a:srgbClr val="9CDCFE"/>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fff</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padding:</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"20px"</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borderRadius</a:t>
            </a:r>
            <a:r>
              <a:rPr lang="en-US" sz="1100" b="0" dirty="0">
                <a:solidFill>
                  <a:srgbClr val="9CDCFE"/>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"8px"</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boxShadow</a:t>
            </a:r>
            <a:r>
              <a:rPr lang="en-US" sz="1100" b="0" dirty="0">
                <a:solidFill>
                  <a:srgbClr val="9CDCFE"/>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"0 2px 4px </a:t>
            </a:r>
            <a:r>
              <a:rPr lang="en-US" sz="1100" b="0" dirty="0" err="1">
                <a:solidFill>
                  <a:srgbClr val="CE9178"/>
                </a:solidFill>
                <a:effectLst/>
                <a:latin typeface="Consolas" panose="020B0609020204030204" pitchFamily="49" charset="0"/>
              </a:rPr>
              <a:t>rgba</a:t>
            </a:r>
            <a:r>
              <a:rPr lang="en-US" sz="1100" b="0" dirty="0">
                <a:solidFill>
                  <a:srgbClr val="CE9178"/>
                </a:solidFill>
                <a:effectLst/>
                <a:latin typeface="Consolas" panose="020B0609020204030204" pitchFamily="49" charset="0"/>
              </a:rPr>
              <a:t>(0, 0, 0, 0.1)"</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minWidth</a:t>
            </a:r>
            <a:r>
              <a:rPr lang="en-US" sz="1100" b="0" dirty="0">
                <a:solidFill>
                  <a:srgbClr val="9CDCFE"/>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"200px"</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maxWidth</a:t>
            </a:r>
            <a:r>
              <a:rPr lang="en-US" sz="1100" b="0" dirty="0">
                <a:solidFill>
                  <a:srgbClr val="9CDCFE"/>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"500px"</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width:</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"100%"</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808080"/>
                </a:solidFill>
                <a:effectLst/>
                <a:latin typeface="Consolas" panose="020B0609020204030204" pitchFamily="49" charset="0"/>
              </a:rPr>
              <a:t>&gt;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h1</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style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color:</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"#333"</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textAlign</a:t>
            </a:r>
            <a:r>
              <a:rPr lang="en-US" sz="1100" b="0" dirty="0">
                <a:solidFill>
                  <a:srgbClr val="9CDCFE"/>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"center"</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t>
            </a:r>
            <a:r>
              <a:rPr lang="en-US" sz="1100" b="0" dirty="0">
                <a:solidFill>
                  <a:srgbClr val="808080"/>
                </a:solidFill>
                <a:effectLst/>
                <a:latin typeface="Consolas" panose="020B0609020204030204" pitchFamily="49" charset="0"/>
              </a:rPr>
              <a:t>&gt;</a:t>
            </a:r>
            <a:r>
              <a:rPr lang="en-US" sz="1100" b="0" dirty="0">
                <a:solidFill>
                  <a:srgbClr val="CCCCCC"/>
                </a:solidFill>
                <a:effectLst/>
                <a:latin typeface="Consolas" panose="020B0609020204030204" pitchFamily="49" charset="0"/>
              </a:rPr>
              <a:t>Ask a question</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h1</a:t>
            </a:r>
            <a:r>
              <a:rPr lang="en-US" sz="1100" b="0" dirty="0">
                <a:solidFill>
                  <a:srgbClr val="808080"/>
                </a:solidFill>
                <a:effectLst/>
                <a:latin typeface="Consolas" panose="020B0609020204030204" pitchFamily="49" charset="0"/>
              </a:rPr>
              <a:t>&gt;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form</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onSubmit</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handleSubmit</a:t>
            </a:r>
            <a:r>
              <a:rPr lang="en-US" sz="1100" b="0" dirty="0">
                <a:solidFill>
                  <a:srgbClr val="569CD6"/>
                </a:solidFill>
                <a:effectLst/>
                <a:latin typeface="Consolas" panose="020B0609020204030204" pitchFamily="49" charset="0"/>
              </a:rPr>
              <a:t>}</a:t>
            </a:r>
            <a:r>
              <a:rPr lang="en-US" sz="1100" b="0" dirty="0">
                <a:solidFill>
                  <a:srgbClr val="808080"/>
                </a:solidFill>
                <a:effectLst/>
                <a:latin typeface="Consolas" panose="020B0609020204030204" pitchFamily="49" charset="0"/>
              </a:rPr>
              <a:t>&gt;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808080"/>
                </a:solidFill>
                <a:effectLst/>
                <a:latin typeface="Consolas" panose="020B0609020204030204" pitchFamily="49" charset="0"/>
              </a:rPr>
              <a:t>&lt;</a:t>
            </a:r>
            <a:r>
              <a:rPr lang="en-US" sz="1100" b="0" dirty="0">
                <a:solidFill>
                  <a:srgbClr val="569CD6"/>
                </a:solidFill>
                <a:effectLst/>
                <a:latin typeface="Consolas" panose="020B0609020204030204" pitchFamily="49" charset="0"/>
              </a:rPr>
              <a:t>input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id</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"query"</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type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"text"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placeholder</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"Enter your question"</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a:t>
            </a:r>
            <a:r>
              <a:rPr lang="en-US" sz="1100" b="0" dirty="0">
                <a:solidFill>
                  <a:srgbClr val="4FC1FF"/>
                </a:solidFill>
                <a:effectLst/>
                <a:latin typeface="Consolas" panose="020B0609020204030204" pitchFamily="49" charset="0"/>
              </a:rPr>
              <a:t>query</a:t>
            </a:r>
            <a:r>
              <a:rPr lang="en-US" sz="1100" b="0" dirty="0">
                <a:solidFill>
                  <a:srgbClr val="569CD6"/>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style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width:</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"100%"</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padding:</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"10px"</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margin:</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"10px 0"</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border:</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"1px solid #ddd"</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borderRadius</a:t>
            </a:r>
            <a:r>
              <a:rPr lang="en-US" sz="1100" b="0" dirty="0">
                <a:solidFill>
                  <a:srgbClr val="9CDCFE"/>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"4px"</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boxSizing</a:t>
            </a:r>
            <a:r>
              <a:rPr lang="en-US" sz="1100" b="0" dirty="0">
                <a:solidFill>
                  <a:srgbClr val="9CDCFE"/>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"border-box"</a:t>
            </a:r>
            <a:r>
              <a:rPr lang="en-US" sz="1100" b="0" dirty="0">
                <a:solidFill>
                  <a:srgbClr val="D4D4D4"/>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onChange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handleChange</a:t>
            </a:r>
            <a:r>
              <a:rPr lang="en-US" sz="1100" b="0" dirty="0">
                <a:solidFill>
                  <a:srgbClr val="569CD6"/>
                </a:solidFill>
                <a:effectLst/>
                <a:latin typeface="Consolas" panose="020B0609020204030204" pitchFamily="49" charset="0"/>
              </a:rPr>
              <a:t>}</a:t>
            </a:r>
            <a:endParaRPr lang="en-US" sz="1100" b="0" dirty="0">
              <a:solidFill>
                <a:srgbClr val="CCCCCC"/>
              </a:solidFill>
              <a:effectLst/>
              <a:latin typeface="Consolas" panose="020B0609020204030204" pitchFamily="49" charset="0"/>
            </a:endParaRPr>
          </a:p>
          <a:p>
            <a:pPr>
              <a:lnSpc>
                <a:spcPts val="1425"/>
              </a:lnSpc>
            </a:pPr>
            <a:r>
              <a:rPr lang="en-US" sz="1100" b="0" dirty="0">
                <a:solidFill>
                  <a:srgbClr val="CCCCCC"/>
                </a:solidFill>
                <a:effectLst/>
                <a:latin typeface="Consolas" panose="020B0609020204030204" pitchFamily="49" charset="0"/>
              </a:rPr>
              <a:t>          </a:t>
            </a:r>
            <a:r>
              <a:rPr lang="en-US" sz="1100" b="0" dirty="0">
                <a:solidFill>
                  <a:srgbClr val="808080"/>
                </a:solidFill>
                <a:effectLst/>
                <a:latin typeface="Consolas" panose="020B0609020204030204" pitchFamily="49" charset="0"/>
              </a:rPr>
              <a:t>/&gt;</a:t>
            </a:r>
            <a:endParaRPr lang="en-US" sz="1100" b="0" dirty="0">
              <a:solidFill>
                <a:srgbClr val="CCCCCC"/>
              </a:solidFill>
              <a:effectLst/>
              <a:latin typeface="Consolas" panose="020B0609020204030204" pitchFamily="49" charset="0"/>
            </a:endParaRPr>
          </a:p>
          <a:p>
            <a:pPr>
              <a:lnSpc>
                <a:spcPts val="1425"/>
              </a:lnSpc>
            </a:pPr>
            <a:endParaRPr lang="en-US" dirty="0"/>
          </a:p>
        </p:txBody>
      </p:sp>
      <p:sp>
        <p:nvSpPr>
          <p:cNvPr id="4" name="Date Placeholder 3">
            <a:extLst>
              <a:ext uri="{FF2B5EF4-FFF2-40B4-BE49-F238E27FC236}">
                <a16:creationId xmlns:a16="http://schemas.microsoft.com/office/drawing/2014/main" id="{C5BD31DA-2663-FFAB-39B9-928C52BF0F27}"/>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08BEA706-69D5-2BB7-441A-199931097C8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5CCC987-9B95-7236-BAA2-0FA3E20142DD}"/>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128732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62C7-F6E2-7E97-ECE9-313BE031A874}"/>
              </a:ext>
            </a:extLst>
          </p:cNvPr>
          <p:cNvSpPr>
            <a:spLocks noGrp="1"/>
          </p:cNvSpPr>
          <p:nvPr>
            <p:ph type="title"/>
          </p:nvPr>
        </p:nvSpPr>
        <p:spPr/>
        <p:txBody>
          <a:bodyPr/>
          <a:lstStyle/>
          <a:p>
            <a:r>
              <a:rPr lang="en-US" dirty="0" err="1"/>
              <a:t>Src</a:t>
            </a:r>
            <a:r>
              <a:rPr lang="en-US" dirty="0"/>
              <a:t>/</a:t>
            </a:r>
            <a:r>
              <a:rPr lang="en-US" dirty="0" err="1"/>
              <a:t>App.jsx</a:t>
            </a:r>
            <a:r>
              <a:rPr lang="en-US" dirty="0"/>
              <a:t> contd.</a:t>
            </a:r>
          </a:p>
        </p:txBody>
      </p:sp>
      <p:sp>
        <p:nvSpPr>
          <p:cNvPr id="3" name="Content Placeholder 2">
            <a:extLst>
              <a:ext uri="{FF2B5EF4-FFF2-40B4-BE49-F238E27FC236}">
                <a16:creationId xmlns:a16="http://schemas.microsoft.com/office/drawing/2014/main" id="{F250855B-3033-6017-F8AD-FC13F2C5135D}"/>
              </a:ext>
            </a:extLst>
          </p:cNvPr>
          <p:cNvSpPr>
            <a:spLocks noGrp="1"/>
          </p:cNvSpPr>
          <p:nvPr>
            <p:ph idx="1"/>
          </p:nvPr>
        </p:nvSpPr>
        <p:spPr/>
        <p:txBody>
          <a:bodyPr/>
          <a:lstStyle/>
          <a:p>
            <a:pPr>
              <a:lnSpc>
                <a:spcPts val="1425"/>
              </a:lnSpc>
            </a:pPr>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button</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type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"submit"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"#007bff"</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color:</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"white"</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padding:</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"10px 20px"</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border:</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"none"</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borderRadius</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"4px"</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cursor:</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"pointer"</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width:</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"100%"</a:t>
            </a:r>
            <a:r>
              <a:rPr lang="en-US" sz="1200" b="0" dirty="0">
                <a:solidFill>
                  <a:srgbClr val="D4D4D4"/>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Query</a:t>
            </a:r>
          </a:p>
          <a:p>
            <a:pPr>
              <a:lnSpc>
                <a:spcPts val="1425"/>
              </a:lnSpc>
            </a:pPr>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button</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form</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div</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"answer"</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marginTop</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"20px"</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4FC1FF"/>
                </a:solidFill>
                <a:effectLst/>
                <a:latin typeface="Consolas" panose="020B0609020204030204" pitchFamily="49" charset="0"/>
              </a:rPr>
              <a:t>answer</a:t>
            </a:r>
            <a:r>
              <a:rPr lang="en-US" sz="1200" b="0" dirty="0">
                <a:solidFill>
                  <a:srgbClr val="569CD6"/>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div</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div</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div</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pPr>
              <a:lnSpc>
                <a:spcPts val="1425"/>
              </a:lnSpc>
            </a:pPr>
            <a:r>
              <a:rPr lang="en-US" sz="1200" b="0" dirty="0">
                <a:solidFill>
                  <a:srgbClr val="CCCCCC"/>
                </a:solidFill>
                <a:effectLst/>
                <a:latin typeface="Consolas" panose="020B0609020204030204" pitchFamily="49" charset="0"/>
              </a:rPr>
              <a:t>  );</a:t>
            </a:r>
          </a:p>
          <a:p>
            <a:pPr>
              <a:lnSpc>
                <a:spcPts val="1425"/>
              </a:lnSpc>
            </a:pPr>
            <a:r>
              <a:rPr lang="en-US" sz="1200" b="0" dirty="0">
                <a:solidFill>
                  <a:srgbClr val="CCCCCC"/>
                </a:solidFill>
                <a:effectLst/>
                <a:latin typeface="Consolas" panose="020B0609020204030204" pitchFamily="49" charset="0"/>
              </a:rPr>
              <a:t>};</a:t>
            </a:r>
          </a:p>
          <a:p>
            <a:pPr>
              <a:lnSpc>
                <a:spcPts val="1425"/>
              </a:lnSpc>
            </a:pPr>
            <a:br>
              <a:rPr lang="en-US" sz="1200" b="0" dirty="0">
                <a:solidFill>
                  <a:srgbClr val="CCCCCC"/>
                </a:solidFill>
                <a:effectLst/>
                <a:latin typeface="Consolas" panose="020B0609020204030204" pitchFamily="49" charset="0"/>
              </a:rPr>
            </a:br>
            <a:r>
              <a:rPr lang="en-US" sz="1200" b="0" dirty="0">
                <a:solidFill>
                  <a:srgbClr val="C586C0"/>
                </a:solidFill>
                <a:effectLst/>
                <a:latin typeface="Consolas" panose="020B0609020204030204" pitchFamily="49" charset="0"/>
              </a:rPr>
              <a:t>export</a:t>
            </a: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default</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App</a:t>
            </a:r>
            <a:r>
              <a:rPr lang="en-US" sz="1200" b="0" dirty="0">
                <a:solidFill>
                  <a:srgbClr val="CCCCCC"/>
                </a:solidFill>
                <a:effectLst/>
                <a:latin typeface="Consolas" panose="020B0609020204030204" pitchFamily="49" charset="0"/>
              </a:rPr>
              <a:t>;</a:t>
            </a:r>
          </a:p>
          <a:p>
            <a:pPr>
              <a:lnSpc>
                <a:spcPts val="1425"/>
              </a:lnSpc>
            </a:pPr>
            <a:endParaRPr lang="en-US" dirty="0"/>
          </a:p>
        </p:txBody>
      </p:sp>
      <p:sp>
        <p:nvSpPr>
          <p:cNvPr id="4" name="Date Placeholder 3">
            <a:extLst>
              <a:ext uri="{FF2B5EF4-FFF2-40B4-BE49-F238E27FC236}">
                <a16:creationId xmlns:a16="http://schemas.microsoft.com/office/drawing/2014/main" id="{8106DE8F-7D52-503A-0CBC-6088C87C04CE}"/>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4920EB82-74C0-FE00-EE26-85A3D09BA39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076E38A-9F5C-F760-8D8D-3AAA4D022484}"/>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3444093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29AC-ED71-BA8D-0EC0-BE4B962167B0}"/>
              </a:ext>
            </a:extLst>
          </p:cNvPr>
          <p:cNvSpPr>
            <a:spLocks noGrp="1"/>
          </p:cNvSpPr>
          <p:nvPr>
            <p:ph type="title"/>
          </p:nvPr>
        </p:nvSpPr>
        <p:spPr/>
        <p:txBody>
          <a:bodyPr/>
          <a:lstStyle/>
          <a:p>
            <a:r>
              <a:rPr lang="en-US" dirty="0"/>
              <a:t>Updated </a:t>
            </a:r>
            <a:r>
              <a:rPr lang="en-US" dirty="0" err="1"/>
              <a:t>main.jsx</a:t>
            </a:r>
            <a:endParaRPr lang="en-US" dirty="0"/>
          </a:p>
        </p:txBody>
      </p:sp>
      <p:sp>
        <p:nvSpPr>
          <p:cNvPr id="3" name="Content Placeholder 2">
            <a:extLst>
              <a:ext uri="{FF2B5EF4-FFF2-40B4-BE49-F238E27FC236}">
                <a16:creationId xmlns:a16="http://schemas.microsoft.com/office/drawing/2014/main" id="{00BFBCC4-DD81-8535-8B4D-DFBFA4B3279D}"/>
              </a:ext>
            </a:extLst>
          </p:cNvPr>
          <p:cNvSpPr>
            <a:spLocks noGrp="1"/>
          </p:cNvSpPr>
          <p:nvPr>
            <p:ph idx="1"/>
          </p:nvPr>
        </p:nvSpPr>
        <p:spPr/>
        <p:txBody>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React from "react";</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ReactDOM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from "react-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/client";</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import App from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App.jsx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15000"/>
              </a:lnSpc>
              <a:spcAft>
                <a:spcPts val="800"/>
              </a:spcAft>
              <a:buNone/>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ReactDOM.createRoot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document.getElementById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("root")).render(</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&lt;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React.StrictMode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&gt;</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&lt;App /&gt;</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&lt;/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React.StrictMode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&gt;</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buNone/>
            </a:pPr>
            <a:endParaRPr lang="en-US" dirty="0"/>
          </a:p>
        </p:txBody>
      </p:sp>
      <p:sp>
        <p:nvSpPr>
          <p:cNvPr id="4" name="Date Placeholder 3">
            <a:extLst>
              <a:ext uri="{FF2B5EF4-FFF2-40B4-BE49-F238E27FC236}">
                <a16:creationId xmlns:a16="http://schemas.microsoft.com/office/drawing/2014/main" id="{36551641-3138-E763-BB05-83BDCBCFDF5B}"/>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FA018979-E163-7BE0-F9F7-2DF60DED1F2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CEA2A23-79C0-B1D2-9C1D-FD484AA45B25}"/>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93392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55CD-E583-4730-2BC6-0C4641C5F4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06A130-466B-0DA0-E899-D9F50D1CA53B}"/>
              </a:ext>
            </a:extLst>
          </p:cNvPr>
          <p:cNvSpPr>
            <a:spLocks noGrp="1"/>
          </p:cNvSpPr>
          <p:nvPr>
            <p:ph idx="1"/>
          </p:nvPr>
        </p:nvSpPr>
        <p:spPr/>
        <p:txBody>
          <a:bodyPr/>
          <a:lstStyle/>
          <a:p>
            <a:r>
              <a:rPr lang="en-US" dirty="0"/>
              <a:t>Output in the browser when you run the client</a:t>
            </a:r>
          </a:p>
          <a:p>
            <a:r>
              <a:rPr lang="en-US" dirty="0"/>
              <a:t>Cd client</a:t>
            </a:r>
          </a:p>
          <a:p>
            <a:r>
              <a:rPr lang="en-US" dirty="0"/>
              <a:t>Yarn dev or </a:t>
            </a:r>
            <a:r>
              <a:rPr lang="en-US" dirty="0" err="1"/>
              <a:t>npm</a:t>
            </a:r>
            <a:r>
              <a:rPr lang="en-US" dirty="0"/>
              <a:t> run dev</a:t>
            </a:r>
          </a:p>
          <a:p>
            <a:endParaRPr lang="en-US" dirty="0"/>
          </a:p>
        </p:txBody>
      </p:sp>
      <p:sp>
        <p:nvSpPr>
          <p:cNvPr id="4" name="Date Placeholder 3">
            <a:extLst>
              <a:ext uri="{FF2B5EF4-FFF2-40B4-BE49-F238E27FC236}">
                <a16:creationId xmlns:a16="http://schemas.microsoft.com/office/drawing/2014/main" id="{821C460F-0CAD-78F7-877F-6227E0345BAE}"/>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8AD9B1D9-981B-78BF-D796-A1BFBFC03F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8B86DE2-89F9-7211-F25D-EEB9949B8C85}"/>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pic>
        <p:nvPicPr>
          <p:cNvPr id="8" name="Picture 7">
            <a:extLst>
              <a:ext uri="{FF2B5EF4-FFF2-40B4-BE49-F238E27FC236}">
                <a16:creationId xmlns:a16="http://schemas.microsoft.com/office/drawing/2014/main" id="{07632543-A309-A241-695C-1ACE636BAADB}"/>
              </a:ext>
            </a:extLst>
          </p:cNvPr>
          <p:cNvPicPr>
            <a:picLocks noChangeAspect="1"/>
          </p:cNvPicPr>
          <p:nvPr/>
        </p:nvPicPr>
        <p:blipFill>
          <a:blip r:embed="rId2"/>
          <a:stretch>
            <a:fillRect/>
          </a:stretch>
        </p:blipFill>
        <p:spPr>
          <a:xfrm>
            <a:off x="1295400" y="2514600"/>
            <a:ext cx="7239000" cy="3429000"/>
          </a:xfrm>
          <a:prstGeom prst="rect">
            <a:avLst/>
          </a:prstGeom>
        </p:spPr>
      </p:pic>
    </p:spTree>
    <p:extLst>
      <p:ext uri="{BB962C8B-B14F-4D97-AF65-F5344CB8AC3E}">
        <p14:creationId xmlns:p14="http://schemas.microsoft.com/office/powerpoint/2010/main" val="413195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279F-0309-01AB-9A94-89CA02B210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29B538-7D00-5EDC-C41A-2611BEBFA47A}"/>
              </a:ext>
            </a:extLst>
          </p:cNvPr>
          <p:cNvSpPr>
            <a:spLocks noGrp="1"/>
          </p:cNvSpPr>
          <p:nvPr>
            <p:ph idx="1"/>
          </p:nvPr>
        </p:nvSpPr>
        <p:spPr/>
        <p:txBody>
          <a:bodyPr/>
          <a:lstStyle/>
          <a:p>
            <a:r>
              <a:rPr lang="en-US" dirty="0"/>
              <a:t>Sample question. How many people died in the accident.</a:t>
            </a:r>
          </a:p>
        </p:txBody>
      </p:sp>
      <p:sp>
        <p:nvSpPr>
          <p:cNvPr id="4" name="Date Placeholder 3">
            <a:extLst>
              <a:ext uri="{FF2B5EF4-FFF2-40B4-BE49-F238E27FC236}">
                <a16:creationId xmlns:a16="http://schemas.microsoft.com/office/drawing/2014/main" id="{C1239DB6-10FD-2649-26BE-056649A2B262}"/>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4F4127C1-AE3B-F5EE-B856-D21E0565C7B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137926-AEDB-864F-F300-459B3A3597E1}"/>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2735928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5E93-95E2-ED63-8FEC-6F80152A61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50AD88-F10C-A8FC-B2EA-E09D007901FC}"/>
              </a:ext>
            </a:extLst>
          </p:cNvPr>
          <p:cNvSpPr>
            <a:spLocks noGrp="1"/>
          </p:cNvSpPr>
          <p:nvPr>
            <p:ph idx="1"/>
          </p:nvPr>
        </p:nvSpPr>
        <p:spPr/>
        <p:txBody>
          <a:bodyPr/>
          <a:lstStyle/>
          <a:p>
            <a:r>
              <a:rPr lang="en-US" dirty="0"/>
              <a:t>Output</a:t>
            </a:r>
          </a:p>
          <a:p>
            <a:endParaRPr lang="en-US" dirty="0"/>
          </a:p>
        </p:txBody>
      </p:sp>
      <p:sp>
        <p:nvSpPr>
          <p:cNvPr id="4" name="Date Placeholder 3">
            <a:extLst>
              <a:ext uri="{FF2B5EF4-FFF2-40B4-BE49-F238E27FC236}">
                <a16:creationId xmlns:a16="http://schemas.microsoft.com/office/drawing/2014/main" id="{ED286A9A-4564-7948-FBA1-5D751472F81D}"/>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8B473661-6680-EE0B-E14C-F017DD3094E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CED477E-3953-4E3D-B38E-173F7C12A733}"/>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pic>
        <p:nvPicPr>
          <p:cNvPr id="8" name="Picture 7">
            <a:extLst>
              <a:ext uri="{FF2B5EF4-FFF2-40B4-BE49-F238E27FC236}">
                <a16:creationId xmlns:a16="http://schemas.microsoft.com/office/drawing/2014/main" id="{9A1C9BC9-3C87-6BAB-D4C2-17FFD3D641A5}"/>
              </a:ext>
            </a:extLst>
          </p:cNvPr>
          <p:cNvPicPr>
            <a:picLocks noChangeAspect="1"/>
          </p:cNvPicPr>
          <p:nvPr/>
        </p:nvPicPr>
        <p:blipFill>
          <a:blip r:embed="rId2"/>
          <a:stretch>
            <a:fillRect/>
          </a:stretch>
        </p:blipFill>
        <p:spPr>
          <a:xfrm>
            <a:off x="1143000" y="1524000"/>
            <a:ext cx="7162800" cy="4591050"/>
          </a:xfrm>
          <a:prstGeom prst="rect">
            <a:avLst/>
          </a:prstGeom>
        </p:spPr>
      </p:pic>
    </p:spTree>
    <p:extLst>
      <p:ext uri="{BB962C8B-B14F-4D97-AF65-F5344CB8AC3E}">
        <p14:creationId xmlns:p14="http://schemas.microsoft.com/office/powerpoint/2010/main" val="3586861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7439-1C24-8C7B-028F-B4C089EEE9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2DA191-1A52-3D4D-EA8E-064973BEBEE3}"/>
              </a:ext>
            </a:extLst>
          </p:cNvPr>
          <p:cNvSpPr>
            <a:spLocks noGrp="1"/>
          </p:cNvSpPr>
          <p:nvPr>
            <p:ph idx="1"/>
          </p:nvPr>
        </p:nvSpPr>
        <p:spPr/>
        <p:txBody>
          <a:bodyPr/>
          <a:lstStyle/>
          <a:p>
            <a:r>
              <a:rPr lang="en-US" dirty="0"/>
              <a:t>OpenAI – Billing plan link</a:t>
            </a:r>
          </a:p>
          <a:p>
            <a:r>
              <a:rPr lang="en-US" dirty="0">
                <a:hlinkClick r:id="rId2"/>
              </a:rPr>
              <a:t>https://platform.openai.com/settings/organization/billing/overview</a:t>
            </a:r>
            <a:endParaRPr lang="en-US" dirty="0"/>
          </a:p>
          <a:p>
            <a:endParaRPr lang="en-US" dirty="0"/>
          </a:p>
          <a:p>
            <a:r>
              <a:rPr lang="en-US" dirty="0"/>
              <a:t>OpenAI – checking your account - </a:t>
            </a:r>
            <a:r>
              <a:rPr lang="en-US" dirty="0">
                <a:hlinkClick r:id="rId3"/>
              </a:rPr>
              <a:t>https://platform.openai.com/settings/organization/limits</a:t>
            </a:r>
            <a:endParaRPr lang="en-US" dirty="0"/>
          </a:p>
          <a:p>
            <a:endParaRPr lang="en-US" dirty="0"/>
          </a:p>
        </p:txBody>
      </p:sp>
      <p:sp>
        <p:nvSpPr>
          <p:cNvPr id="4" name="Date Placeholder 3">
            <a:extLst>
              <a:ext uri="{FF2B5EF4-FFF2-40B4-BE49-F238E27FC236}">
                <a16:creationId xmlns:a16="http://schemas.microsoft.com/office/drawing/2014/main" id="{818F3E29-CDFF-A3F4-C671-427698C1F3E4}"/>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8ED75390-A282-1042-1D5A-D567A112B91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FCE923D-DEF0-1363-9BD2-797DC6BCC7FB}"/>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246934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77D6-9611-DE43-A065-294202EB33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0526CB-0176-C169-EDD2-74A125A775B9}"/>
              </a:ext>
            </a:extLst>
          </p:cNvPr>
          <p:cNvSpPr>
            <a:spLocks noGrp="1"/>
          </p:cNvSpPr>
          <p:nvPr>
            <p:ph idx="1"/>
          </p:nvPr>
        </p:nvSpPr>
        <p:spPr/>
        <p:txBody>
          <a:bodyPr/>
          <a:lstStyle/>
          <a:p>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https://medium.com/@sisongqolosi/creating-a-simple-llama-index-node-js-server-19295cfa6c2d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6AB52685-C550-3442-844F-CA045F0C1494}"/>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0FDB0922-B198-FFF1-370C-D62EF6CCC5F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0234AD6-A274-86E0-73A3-0B996EB0F9E9}"/>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292150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AD13-9B3F-856D-F59D-72B586A174E9}"/>
              </a:ext>
            </a:extLst>
          </p:cNvPr>
          <p:cNvSpPr>
            <a:spLocks noGrp="1"/>
          </p:cNvSpPr>
          <p:nvPr>
            <p:ph type="title"/>
          </p:nvPr>
        </p:nvSpPr>
        <p:spPr/>
        <p:txBody>
          <a:bodyPr/>
          <a:lstStyle/>
          <a:p>
            <a:br>
              <a:rPr lang="en-US" b="1" i="0" dirty="0">
                <a:solidFill>
                  <a:srgbClr val="19192C"/>
                </a:solidFill>
                <a:effectLst/>
                <a:latin typeface="var(--font-replica)"/>
              </a:rPr>
            </a:br>
            <a:r>
              <a:rPr lang="en-US" b="1" i="0" dirty="0">
                <a:solidFill>
                  <a:srgbClr val="19192C"/>
                </a:solidFill>
                <a:effectLst/>
                <a:latin typeface="var(--font-replica)"/>
              </a:rPr>
              <a:t>Simple RAG system</a:t>
            </a:r>
            <a:br>
              <a:rPr lang="en-US" b="1" i="0" dirty="0">
                <a:solidFill>
                  <a:srgbClr val="19192C"/>
                </a:solidFill>
                <a:effectLst/>
                <a:latin typeface="var(--font-replica)"/>
              </a:rPr>
            </a:br>
            <a:endParaRPr lang="en-US" dirty="0"/>
          </a:p>
        </p:txBody>
      </p:sp>
      <p:sp>
        <p:nvSpPr>
          <p:cNvPr id="3" name="Content Placeholder 2">
            <a:extLst>
              <a:ext uri="{FF2B5EF4-FFF2-40B4-BE49-F238E27FC236}">
                <a16:creationId xmlns:a16="http://schemas.microsoft.com/office/drawing/2014/main" id="{B7830676-5F4B-8638-53BA-9CE401DF3272}"/>
              </a:ext>
            </a:extLst>
          </p:cNvPr>
          <p:cNvSpPr>
            <a:spLocks noGrp="1"/>
          </p:cNvSpPr>
          <p:nvPr>
            <p:ph idx="1"/>
          </p:nvPr>
        </p:nvSpPr>
        <p:spPr/>
        <p:txBody>
          <a:bodyPr/>
          <a:lstStyle/>
          <a:p>
            <a:r>
              <a:rPr lang="en-US" b="0" i="0" dirty="0">
                <a:solidFill>
                  <a:srgbClr val="242424"/>
                </a:solidFill>
                <a:effectLst/>
                <a:latin typeface="source-serif-pro"/>
              </a:rPr>
              <a:t>A simple RAG system consists of 5 stages:</a:t>
            </a:r>
          </a:p>
          <a:p>
            <a:endParaRPr lang="en-US" dirty="0"/>
          </a:p>
        </p:txBody>
      </p:sp>
      <p:sp>
        <p:nvSpPr>
          <p:cNvPr id="4" name="Date Placeholder 3">
            <a:extLst>
              <a:ext uri="{FF2B5EF4-FFF2-40B4-BE49-F238E27FC236}">
                <a16:creationId xmlns:a16="http://schemas.microsoft.com/office/drawing/2014/main" id="{923B0A4E-21E7-F11A-1A66-EA8E27FB198F}"/>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F4EDD673-E205-0BEA-CF41-6C0F29136F2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AE061B1-053C-ACB8-5DE0-3EC7CD9E2769}"/>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pic>
        <p:nvPicPr>
          <p:cNvPr id="8" name="Picture 7">
            <a:extLst>
              <a:ext uri="{FF2B5EF4-FFF2-40B4-BE49-F238E27FC236}">
                <a16:creationId xmlns:a16="http://schemas.microsoft.com/office/drawing/2014/main" id="{D20E4D96-A165-8F57-2FBA-865F3C708B22}"/>
              </a:ext>
            </a:extLst>
          </p:cNvPr>
          <p:cNvPicPr>
            <a:picLocks noChangeAspect="1"/>
          </p:cNvPicPr>
          <p:nvPr/>
        </p:nvPicPr>
        <p:blipFill>
          <a:blip r:embed="rId2"/>
          <a:stretch>
            <a:fillRect/>
          </a:stretch>
        </p:blipFill>
        <p:spPr>
          <a:xfrm>
            <a:off x="1295399" y="1879057"/>
            <a:ext cx="7515225" cy="4064543"/>
          </a:xfrm>
          <a:prstGeom prst="rect">
            <a:avLst/>
          </a:prstGeom>
        </p:spPr>
      </p:pic>
    </p:spTree>
    <p:extLst>
      <p:ext uri="{BB962C8B-B14F-4D97-AF65-F5344CB8AC3E}">
        <p14:creationId xmlns:p14="http://schemas.microsoft.com/office/powerpoint/2010/main" val="96157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E9C2-DF58-9B1D-171C-D6030ED4F7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8B76F9-EACC-FACA-ED9E-27B76F69E382}"/>
              </a:ext>
            </a:extLst>
          </p:cNvPr>
          <p:cNvSpPr>
            <a:spLocks noGrp="1"/>
          </p:cNvSpPr>
          <p:nvPr>
            <p:ph idx="1"/>
          </p:nvPr>
        </p:nvSpPr>
        <p:spPr/>
        <p:txBody>
          <a:bodyPr/>
          <a:lstStyle/>
          <a:p>
            <a:pPr algn="l">
              <a:buFont typeface="Arial" panose="020B0604020202020204" pitchFamily="34" charset="0"/>
              <a:buChar char="•"/>
            </a:pPr>
            <a:r>
              <a:rPr lang="en-US" b="1" i="0" dirty="0">
                <a:solidFill>
                  <a:srgbClr val="242424"/>
                </a:solidFill>
                <a:effectLst/>
                <a:latin typeface="source-serif-pro"/>
              </a:rPr>
              <a:t>Chunking</a:t>
            </a:r>
            <a:r>
              <a:rPr lang="en-US" b="0" i="0" dirty="0">
                <a:solidFill>
                  <a:srgbClr val="242424"/>
                </a:solidFill>
                <a:effectLst/>
                <a:latin typeface="source-serif-pro"/>
              </a:rPr>
              <a:t>: RAG begins with turning your structured or unstructured dataset into text documents, and breaking down text into small pieces (chunks).</a:t>
            </a:r>
          </a:p>
          <a:p>
            <a:pPr algn="l">
              <a:buFont typeface="Arial" panose="020B0604020202020204" pitchFamily="34" charset="0"/>
              <a:buChar char="•"/>
            </a:pPr>
            <a:r>
              <a:rPr lang="en-US" b="1" i="0" dirty="0">
                <a:solidFill>
                  <a:srgbClr val="242424"/>
                </a:solidFill>
                <a:effectLst/>
                <a:latin typeface="source-serif-pro"/>
              </a:rPr>
              <a:t>Embed documents</a:t>
            </a:r>
            <a:r>
              <a:rPr lang="en-US" b="0" i="0" dirty="0">
                <a:solidFill>
                  <a:srgbClr val="242424"/>
                </a:solidFill>
                <a:effectLst/>
                <a:latin typeface="source-serif-pro"/>
              </a:rPr>
              <a:t>: A text embedding model steps in, turning each chunk into vectors representing their semantic meaning.</a:t>
            </a:r>
          </a:p>
          <a:p>
            <a:pPr algn="l">
              <a:buFont typeface="Arial" panose="020B0604020202020204" pitchFamily="34" charset="0"/>
              <a:buChar char="•"/>
            </a:pPr>
            <a:r>
              <a:rPr lang="en-US" b="1" i="0" dirty="0" err="1">
                <a:solidFill>
                  <a:srgbClr val="242424"/>
                </a:solidFill>
                <a:effectLst/>
                <a:latin typeface="source-serif-pro"/>
              </a:rPr>
              <a:t>VectorDB</a:t>
            </a:r>
            <a:r>
              <a:rPr lang="en-US" b="0" i="0" dirty="0">
                <a:solidFill>
                  <a:srgbClr val="242424"/>
                </a:solidFill>
                <a:effectLst/>
                <a:latin typeface="source-serif-pro"/>
              </a:rPr>
              <a:t>: These embeddings are then stored in a vector database, serving as the foundation for data retrieval.</a:t>
            </a:r>
          </a:p>
          <a:p>
            <a:pPr algn="l">
              <a:buFont typeface="Arial" panose="020B0604020202020204" pitchFamily="34" charset="0"/>
              <a:buChar char="•"/>
            </a:pPr>
            <a:r>
              <a:rPr lang="en-US" b="1" i="0" dirty="0">
                <a:solidFill>
                  <a:srgbClr val="242424"/>
                </a:solidFill>
                <a:effectLst/>
                <a:latin typeface="source-serif-pro"/>
              </a:rPr>
              <a:t>Retrieval</a:t>
            </a:r>
            <a:r>
              <a:rPr lang="en-US" b="0" i="0" dirty="0">
                <a:solidFill>
                  <a:srgbClr val="242424"/>
                </a:solidFill>
                <a:effectLst/>
                <a:latin typeface="source-serif-pro"/>
              </a:rPr>
              <a:t>: Upon receiving a user query, the vector database helps retrieve chunks relevant to the user's request.</a:t>
            </a:r>
          </a:p>
          <a:p>
            <a:pPr algn="l">
              <a:buFont typeface="Arial" panose="020B0604020202020204" pitchFamily="34" charset="0"/>
              <a:buChar char="•"/>
            </a:pPr>
            <a:r>
              <a:rPr lang="en-US" b="1" i="0" dirty="0">
                <a:solidFill>
                  <a:srgbClr val="242424"/>
                </a:solidFill>
                <a:effectLst/>
                <a:latin typeface="source-serif-pro"/>
              </a:rPr>
              <a:t>Response Generation</a:t>
            </a:r>
            <a:r>
              <a:rPr lang="en-US" b="0" i="0" dirty="0">
                <a:solidFill>
                  <a:srgbClr val="242424"/>
                </a:solidFill>
                <a:effectLst/>
                <a:latin typeface="source-serif-pro"/>
              </a:rPr>
              <a:t>: With context, an LLM synthesizes these pieces to generate a coherent and informative response.</a:t>
            </a:r>
          </a:p>
          <a:p>
            <a:endParaRPr lang="en-US" dirty="0"/>
          </a:p>
        </p:txBody>
      </p:sp>
      <p:sp>
        <p:nvSpPr>
          <p:cNvPr id="4" name="Date Placeholder 3">
            <a:extLst>
              <a:ext uri="{FF2B5EF4-FFF2-40B4-BE49-F238E27FC236}">
                <a16:creationId xmlns:a16="http://schemas.microsoft.com/office/drawing/2014/main" id="{20ADD3AD-DD9E-2F7A-CEBA-4497445154AD}"/>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E6AB63E4-1214-C616-71DF-D67F879F3F1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4425156-61A3-2C20-0372-7BCF8E3BAF5B}"/>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220971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0AF8-05C4-5D27-B00C-828CC7C63E41}"/>
              </a:ext>
            </a:extLst>
          </p:cNvPr>
          <p:cNvSpPr>
            <a:spLocks noGrp="1"/>
          </p:cNvSpPr>
          <p:nvPr>
            <p:ph type="title"/>
          </p:nvPr>
        </p:nvSpPr>
        <p:spPr/>
        <p:txBody>
          <a:bodyPr/>
          <a:lstStyle/>
          <a:p>
            <a:br>
              <a:rPr lang="es-ES" b="1" i="0" dirty="0">
                <a:solidFill>
                  <a:srgbClr val="242424"/>
                </a:solidFill>
                <a:effectLst/>
                <a:latin typeface="sohne"/>
              </a:rPr>
            </a:br>
            <a:r>
              <a:rPr lang="es-ES" b="1" i="0" dirty="0" err="1">
                <a:solidFill>
                  <a:srgbClr val="242424"/>
                </a:solidFill>
                <a:effectLst/>
                <a:latin typeface="sohne"/>
              </a:rPr>
              <a:t>Creating</a:t>
            </a:r>
            <a:r>
              <a:rPr lang="es-ES" b="1" i="0" dirty="0">
                <a:solidFill>
                  <a:srgbClr val="242424"/>
                </a:solidFill>
                <a:effectLst/>
                <a:latin typeface="sohne"/>
              </a:rPr>
              <a:t> a Simple Llama </a:t>
            </a:r>
            <a:r>
              <a:rPr lang="es-ES" b="1" i="0" dirty="0" err="1">
                <a:solidFill>
                  <a:srgbClr val="242424"/>
                </a:solidFill>
                <a:effectLst/>
                <a:latin typeface="sohne"/>
              </a:rPr>
              <a:t>Index</a:t>
            </a:r>
            <a:r>
              <a:rPr lang="es-ES" b="1" i="0" dirty="0">
                <a:solidFill>
                  <a:srgbClr val="242424"/>
                </a:solidFill>
                <a:effectLst/>
                <a:latin typeface="sohne"/>
              </a:rPr>
              <a:t> Node.js server</a:t>
            </a:r>
            <a:br>
              <a:rPr lang="es-E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A173C6EC-7901-0B24-CB38-CFEF1E1CEBB5}"/>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Creating a Node.js server to handle text queries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llamaindex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tslibrary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step-by-step tutorial will guide you through setting up an Express server that utilizes this library along with CORS (Cross-Origin Resource Sharing) support. The server will respond to POST requests with text queries and utilize a set of documents to return a relevant response.</a:t>
            </a:r>
          </a:p>
          <a:p>
            <a:endParaRPr lang="en-US" dirty="0"/>
          </a:p>
        </p:txBody>
      </p:sp>
      <p:sp>
        <p:nvSpPr>
          <p:cNvPr id="4" name="Date Placeholder 3">
            <a:extLst>
              <a:ext uri="{FF2B5EF4-FFF2-40B4-BE49-F238E27FC236}">
                <a16:creationId xmlns:a16="http://schemas.microsoft.com/office/drawing/2014/main" id="{84AC2808-BC5A-A2EA-794A-44548547AE2E}"/>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1D44B6F9-BEB4-CC21-F39A-1AE691E8C7D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B98C773-54DE-AFD0-B768-59B8BA90CAFE}"/>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78094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A640-78A4-EF42-1AEF-1B6FEEE0B1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7B4C63-1040-BC8E-2564-1AD7CED58A28}"/>
              </a:ext>
            </a:extLst>
          </p:cNvPr>
          <p:cNvSpPr>
            <a:spLocks noGrp="1"/>
          </p:cNvSpPr>
          <p:nvPr>
            <p:ph idx="1"/>
          </p:nvPr>
        </p:nvSpPr>
        <p:spPr/>
        <p:txBody>
          <a:bodyPr/>
          <a:lstStyle/>
          <a:p>
            <a:pPr marL="0" marR="0" indent="0">
              <a:lnSpc>
                <a:spcPct val="115000"/>
              </a:lnSpc>
              <a:spcAft>
                <a:spcPts val="800"/>
              </a:spcAft>
              <a:buNone/>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Step 1: Initialize Your Project</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Open your terminal or command prompt.</a:t>
            </a:r>
          </a:p>
          <a:p>
            <a:pPr marL="0" marR="0" indent="0">
              <a:lnSpc>
                <a:spcPct val="115000"/>
              </a:lnSpc>
              <a:spcAft>
                <a:spcPts val="80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Create a new directory for your project and navigate into it:</a:t>
            </a:r>
          </a:p>
          <a:p>
            <a:pPr marL="0" marR="0" lvl="0" indent="0">
              <a:lnSpc>
                <a:spcPct val="115000"/>
              </a:lnSpc>
              <a:spcAft>
                <a:spcPts val="800"/>
              </a:spcAft>
              <a:buSzPts val="1000"/>
              <a:buNone/>
              <a:tabLst>
                <a:tab pos="457200" algn="l"/>
              </a:tabLst>
            </a:pPr>
            <a:r>
              <a:rPr lang="en-US" sz="2200" kern="100" dirty="0" err="1">
                <a:effectLst/>
                <a:latin typeface="Aptos" panose="020B0004020202020204" pitchFamily="34" charset="0"/>
                <a:ea typeface="Aptos" panose="020B0004020202020204" pitchFamily="34" charset="0"/>
                <a:cs typeface="Times New Roman" panose="02020603050405020304" pitchFamily="18" charset="0"/>
              </a:rPr>
              <a:t>mkdir</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my-query-server cd my-query-server</a:t>
            </a:r>
          </a:p>
          <a:p>
            <a:pPr marL="0" marR="0" indent="0">
              <a:lnSpc>
                <a:spcPct val="115000"/>
              </a:lnSpc>
              <a:spcAft>
                <a:spcPts val="80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Initialize a new Node.js project:</a:t>
            </a:r>
          </a:p>
          <a:p>
            <a:pPr marL="0" marR="0" lvl="0" indent="0">
              <a:lnSpc>
                <a:spcPct val="115000"/>
              </a:lnSpc>
              <a:spcAft>
                <a:spcPts val="800"/>
              </a:spcAft>
              <a:buSzPts val="1000"/>
              <a:buNone/>
              <a:tabLst>
                <a:tab pos="457200" algn="l"/>
              </a:tabLst>
            </a:pPr>
            <a:r>
              <a:rPr lang="en-US" sz="2200" kern="100" dirty="0" err="1">
                <a:effectLst/>
                <a:latin typeface="Aptos" panose="020B0004020202020204" pitchFamily="34" charset="0"/>
                <a:ea typeface="Aptos" panose="020B0004020202020204" pitchFamily="34" charset="0"/>
                <a:cs typeface="Times New Roman" panose="02020603050405020304" pitchFamily="18" charset="0"/>
              </a:rPr>
              <a:t>npm</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200" kern="100" dirty="0" err="1">
                <a:effectLst/>
                <a:latin typeface="Aptos" panose="020B0004020202020204" pitchFamily="34" charset="0"/>
                <a:ea typeface="Aptos" panose="020B0004020202020204" pitchFamily="34" charset="0"/>
                <a:cs typeface="Times New Roman" panose="02020603050405020304" pitchFamily="18" charset="0"/>
              </a:rPr>
              <a:t>init</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-y</a:t>
            </a:r>
          </a:p>
          <a:p>
            <a:pPr marL="0" indent="0">
              <a:lnSpc>
                <a:spcPct val="115000"/>
              </a:lnSpc>
              <a:spcAft>
                <a:spcPts val="80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Add </a:t>
            </a:r>
            <a:r>
              <a:rPr lang="en-US" b="0" dirty="0">
                <a:solidFill>
                  <a:schemeClr val="tx1"/>
                </a:solidFill>
                <a:effectLst/>
                <a:latin typeface="Consolas" panose="020B0609020204030204" pitchFamily="49" charset="0"/>
              </a:rPr>
              <a:t> "type": "module",</a:t>
            </a:r>
          </a:p>
          <a:p>
            <a:pPr marL="0" marR="0" indent="0">
              <a:lnSpc>
                <a:spcPct val="115000"/>
              </a:lnSpc>
              <a:spcAft>
                <a:spcPts val="80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to the </a:t>
            </a:r>
            <a:r>
              <a:rPr lang="en-US" sz="2200" kern="100" dirty="0" err="1">
                <a:effectLst/>
                <a:latin typeface="Aptos" panose="020B0004020202020204" pitchFamily="34" charset="0"/>
                <a:ea typeface="Aptos" panose="020B0004020202020204" pitchFamily="34" charset="0"/>
                <a:cs typeface="Times New Roman" panose="02020603050405020304" pitchFamily="18" charset="0"/>
              </a:rPr>
              <a:t>package.json</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so we can use ES6 Import statements</a:t>
            </a:r>
          </a:p>
          <a:p>
            <a:pPr marL="0" marR="0" indent="0">
              <a:lnSpc>
                <a:spcPct val="115000"/>
              </a:lnSpc>
              <a:spcAft>
                <a:spcPts val="800"/>
              </a:spcAft>
              <a:buNone/>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Install the required dependencies:</a:t>
            </a:r>
          </a:p>
          <a:p>
            <a:pPr marL="0" marR="0" indent="0">
              <a:lnSpc>
                <a:spcPct val="115000"/>
              </a:lnSpc>
              <a:spcAft>
                <a:spcPts val="800"/>
              </a:spcAft>
              <a:buNone/>
            </a:pPr>
            <a:r>
              <a:rPr lang="en-US" sz="2200" kern="100" dirty="0" err="1">
                <a:effectLst/>
                <a:latin typeface="Aptos" panose="020B0004020202020204" pitchFamily="34" charset="0"/>
                <a:ea typeface="Aptos" panose="020B0004020202020204" pitchFamily="34" charset="0"/>
                <a:cs typeface="Times New Roman" panose="02020603050405020304" pitchFamily="18" charset="0"/>
              </a:rPr>
              <a:t>npm</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install express </a:t>
            </a:r>
            <a:r>
              <a:rPr lang="en-US" sz="2200" kern="100" dirty="0" err="1">
                <a:effectLst/>
                <a:latin typeface="Aptos" panose="020B0004020202020204" pitchFamily="34" charset="0"/>
                <a:ea typeface="Aptos" panose="020B0004020202020204" pitchFamily="34" charset="0"/>
                <a:cs typeface="Times New Roman" panose="02020603050405020304" pitchFamily="18" charset="0"/>
              </a:rPr>
              <a:t>cors</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200" kern="100" dirty="0" err="1">
                <a:effectLst/>
                <a:latin typeface="Aptos" panose="020B0004020202020204" pitchFamily="34" charset="0"/>
                <a:ea typeface="Aptos" panose="020B0004020202020204" pitchFamily="34" charset="0"/>
                <a:cs typeface="Times New Roman" panose="02020603050405020304" pitchFamily="18" charset="0"/>
              </a:rPr>
              <a:t>dotenv</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200" i="1" kern="100" dirty="0" err="1">
                <a:effectLst/>
                <a:latin typeface="Aptos" panose="020B0004020202020204" pitchFamily="34" charset="0"/>
                <a:ea typeface="Aptos" panose="020B0004020202020204" pitchFamily="34" charset="0"/>
                <a:cs typeface="Times New Roman" panose="02020603050405020304" pitchFamily="18" charset="0"/>
              </a:rPr>
              <a:t>llamaindex</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51AEC7D7-43B0-DF32-66F6-F2F77CCFC858}"/>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B7A94242-3FDD-6B6C-353E-3CC179B39D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C1DF79E-4F6E-9F8A-F044-79DE318070C1}"/>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333879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7E5D-9A25-7308-F8F0-6658C62BE1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CCDEF1-B4DF-5B7C-B177-97350712D47E}"/>
              </a:ext>
            </a:extLst>
          </p:cNvPr>
          <p:cNvSpPr>
            <a:spLocks noGrp="1"/>
          </p:cNvSpPr>
          <p:nvPr>
            <p:ph idx="1"/>
          </p:nvPr>
        </p:nvSpPr>
        <p:spPr/>
        <p:txBody>
          <a:bodyPr/>
          <a:lstStyle/>
          <a:p>
            <a:pPr marL="0" marR="0">
              <a:lnSpc>
                <a:spcPct val="115000"/>
              </a:lnSpc>
              <a:spcAft>
                <a:spcPts val="800"/>
              </a:spcAf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Step 2: Create a folder called data in the root  folder File</a:t>
            </a:r>
          </a:p>
          <a:p>
            <a:pPr marL="0" marR="0">
              <a:lnSpc>
                <a:spcPct val="115000"/>
              </a:lnSpc>
              <a:spcAft>
                <a:spcPts val="800"/>
              </a:spcAft>
            </a:pPr>
            <a:r>
              <a:rPr lang="en-US" b="1" kern="100" dirty="0">
                <a:latin typeface="Aptos" panose="020B0004020202020204" pitchFamily="34" charset="0"/>
                <a:ea typeface="Aptos" panose="020B0004020202020204" pitchFamily="34" charset="0"/>
                <a:cs typeface="Times New Roman" panose="02020603050405020304" pitchFamily="18" charset="0"/>
              </a:rPr>
              <a:t>Upload or move the </a:t>
            </a:r>
            <a:r>
              <a:rPr lang="en-US" b="1" kern="100" dirty="0" err="1">
                <a:latin typeface="Aptos" panose="020B0004020202020204" pitchFamily="34" charset="0"/>
                <a:ea typeface="Aptos" panose="020B0004020202020204" pitchFamily="34" charset="0"/>
                <a:cs typeface="Times New Roman" panose="02020603050405020304" pitchFamily="18" charset="0"/>
              </a:rPr>
              <a:t>mamatiakala</a:t>
            </a:r>
            <a:r>
              <a:rPr lang="en-US" b="1" kern="100" dirty="0">
                <a:latin typeface="Aptos" panose="020B0004020202020204" pitchFamily="34" charset="0"/>
                <a:ea typeface="Aptos" panose="020B0004020202020204" pitchFamily="34" charset="0"/>
                <a:cs typeface="Times New Roman" panose="02020603050405020304" pitchFamily="18" charset="0"/>
              </a:rPr>
              <a:t> highway accident file into it.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273D971-7D1C-D3C5-5A10-51E38D3B7B52}"/>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BC6F4BEE-C469-F5D1-2DE1-39E9083BEA7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166D4CF-B59E-2DBC-D65C-5E4912C45157}"/>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graphicFrame>
        <p:nvGraphicFramePr>
          <p:cNvPr id="7" name="Object 6">
            <a:extLst>
              <a:ext uri="{FF2B5EF4-FFF2-40B4-BE49-F238E27FC236}">
                <a16:creationId xmlns:a16="http://schemas.microsoft.com/office/drawing/2014/main" id="{5F31C02D-BDD4-3FAD-BC0B-A240E3C0626F}"/>
              </a:ext>
            </a:extLst>
          </p:cNvPr>
          <p:cNvGraphicFramePr>
            <a:graphicFrameLocks noChangeAspect="1"/>
          </p:cNvGraphicFramePr>
          <p:nvPr>
            <p:extLst>
              <p:ext uri="{D42A27DB-BD31-4B8C-83A1-F6EECF244321}">
                <p14:modId xmlns:p14="http://schemas.microsoft.com/office/powerpoint/2010/main" val="4107172584"/>
              </p:ext>
            </p:extLst>
          </p:nvPr>
        </p:nvGraphicFramePr>
        <p:xfrm>
          <a:off x="2057400" y="2743200"/>
          <a:ext cx="5105400" cy="3502025"/>
        </p:xfrm>
        <a:graphic>
          <a:graphicData uri="http://schemas.openxmlformats.org/presentationml/2006/ole">
            <mc:AlternateContent xmlns:mc="http://schemas.openxmlformats.org/markup-compatibility/2006">
              <mc:Choice xmlns:v="urn:schemas-microsoft-com:vml" Requires="v">
                <p:oleObj name="Acrobat Document" r:id="rId2" imgW="4533530" imgH="6415777" progId="Acrobat.Document.DC">
                  <p:embed/>
                </p:oleObj>
              </mc:Choice>
              <mc:Fallback>
                <p:oleObj name="Acrobat Document" r:id="rId2" imgW="4533530" imgH="6415777" progId="Acrobat.Document.DC">
                  <p:embed/>
                  <p:pic>
                    <p:nvPicPr>
                      <p:cNvPr id="0" name=""/>
                      <p:cNvPicPr/>
                      <p:nvPr/>
                    </p:nvPicPr>
                    <p:blipFill>
                      <a:blip r:embed="rId3"/>
                      <a:stretch>
                        <a:fillRect/>
                      </a:stretch>
                    </p:blipFill>
                    <p:spPr>
                      <a:xfrm>
                        <a:off x="2057400" y="2743200"/>
                        <a:ext cx="5105400" cy="3502025"/>
                      </a:xfrm>
                      <a:prstGeom prst="rect">
                        <a:avLst/>
                      </a:prstGeom>
                    </p:spPr>
                  </p:pic>
                </p:oleObj>
              </mc:Fallback>
            </mc:AlternateContent>
          </a:graphicData>
        </a:graphic>
      </p:graphicFrame>
    </p:spTree>
    <p:extLst>
      <p:ext uri="{BB962C8B-B14F-4D97-AF65-F5344CB8AC3E}">
        <p14:creationId xmlns:p14="http://schemas.microsoft.com/office/powerpoint/2010/main" val="352008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62ED-2B6F-2884-67B3-AD844FCEDC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217096-2225-DF9A-8091-853FA5312D2B}"/>
              </a:ext>
            </a:extLst>
          </p:cNvPr>
          <p:cNvSpPr>
            <a:spLocks noGrp="1"/>
          </p:cNvSpPr>
          <p:nvPr>
            <p:ph idx="1"/>
          </p:nvPr>
        </p:nvSpPr>
        <p:spPr/>
        <p:txBody>
          <a:bodyPr/>
          <a:lstStyle/>
          <a:p>
            <a:pPr marL="0" marR="0">
              <a:lnSpc>
                <a:spcPct val="115000"/>
              </a:lnSpc>
              <a:spcAft>
                <a:spcPts val="800"/>
              </a:spcAf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Step 3: Create Your Server File</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In your project directory, create a file named server.js.</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Open server.js in your IDE or text editor.</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FCF9915E-D999-B74C-CA0C-9C7C01F3AC08}"/>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361FD3EF-FEA3-1390-CF14-FA341FA27E6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3C35CE2-42C2-A255-418B-4E41203ABE06}"/>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172386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1DF4-5D06-E5C3-8DF9-1E64292E13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7CC167-0C00-CAF5-CB63-B38488B5E05B}"/>
              </a:ext>
            </a:extLst>
          </p:cNvPr>
          <p:cNvSpPr>
            <a:spLocks noGrp="1"/>
          </p:cNvSpPr>
          <p:nvPr>
            <p:ph idx="1"/>
          </p:nvPr>
        </p:nvSpPr>
        <p:spPr/>
        <p:txBody>
          <a:bodyPr/>
          <a:lstStyle/>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Step 3: Set Up Your Server</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Copy the following code into your server.js file. This is your starting point, including importing necessary modules and setting up a basic server structure.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7383F67-5C20-DC0C-4725-E2046504F686}"/>
              </a:ext>
            </a:extLst>
          </p:cNvPr>
          <p:cNvSpPr>
            <a:spLocks noGrp="1"/>
          </p:cNvSpPr>
          <p:nvPr>
            <p:ph type="dt" sz="half" idx="10"/>
          </p:nvPr>
        </p:nvSpPr>
        <p:spPr/>
        <p:txBody>
          <a:bodyPr/>
          <a:lstStyle/>
          <a:p>
            <a:pPr>
              <a:defRPr/>
            </a:pPr>
            <a:fld id="{C9C54A8A-EC83-4BC5-B48C-A23671E55882}" type="datetime1">
              <a:rPr lang="en-US" smtClean="0"/>
              <a:t>12/18/2024</a:t>
            </a:fld>
            <a:endParaRPr lang="en-US"/>
          </a:p>
        </p:txBody>
      </p:sp>
      <p:sp>
        <p:nvSpPr>
          <p:cNvPr id="5" name="Footer Placeholder 4">
            <a:extLst>
              <a:ext uri="{FF2B5EF4-FFF2-40B4-BE49-F238E27FC236}">
                <a16:creationId xmlns:a16="http://schemas.microsoft.com/office/drawing/2014/main" id="{EF09ADAE-CDA9-A11F-36B8-52257EAD8FA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9D53E60-3946-7590-44B7-42C46A767196}"/>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30742703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13339</TotalTime>
  <Words>1912</Words>
  <Application>Microsoft Office PowerPoint</Application>
  <PresentationFormat>On-screen Show (4:3)</PresentationFormat>
  <Paragraphs>315</Paragraphs>
  <Slides>29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Aptos</vt:lpstr>
      <vt:lpstr>Arial</vt:lpstr>
      <vt:lpstr>Consolas</vt:lpstr>
      <vt:lpstr>sohne</vt:lpstr>
      <vt:lpstr>source-code-pro</vt:lpstr>
      <vt:lpstr>source-serif-pro</vt:lpstr>
      <vt:lpstr>Times New Roman</vt:lpstr>
      <vt:lpstr>var(--font-replica)</vt:lpstr>
      <vt:lpstr>Wingdings</vt:lpstr>
      <vt:lpstr>Default Design</vt:lpstr>
      <vt:lpstr>Acrobat Document</vt:lpstr>
      <vt:lpstr>Web Application Development</vt:lpstr>
      <vt:lpstr>RAG Architecture with Llama Index</vt:lpstr>
      <vt:lpstr> Simple RAG system </vt:lpstr>
      <vt:lpstr>PowerPoint Presentation</vt:lpstr>
      <vt:lpstr> Creating a Simple Llama Index Node.js server </vt:lpstr>
      <vt:lpstr>PowerPoint Presentation</vt:lpstr>
      <vt:lpstr>PowerPoint Presentation</vt:lpstr>
      <vt:lpstr>PowerPoint Presentation</vt:lpstr>
      <vt:lpstr>PowerPoint Presentation</vt:lpstr>
      <vt:lpstr>Server.js</vt:lpstr>
      <vt:lpstr>Server.js contd.</vt:lpstr>
      <vt:lpstr>Server.js contd.</vt:lpstr>
      <vt:lpstr>Server.js contd.</vt:lpstr>
      <vt:lpstr>Server.js contd.</vt:lpstr>
      <vt:lpstr>PowerPoint Presentation</vt:lpstr>
      <vt:lpstr>PowerPoint Presentation</vt:lpstr>
      <vt:lpstr>PowerPoint Presentation</vt:lpstr>
      <vt:lpstr>PowerPoint Presentation</vt:lpstr>
      <vt:lpstr>Creating the React Web App – Frontend.</vt:lpstr>
      <vt:lpstr>Src/App.jsx</vt:lpstr>
      <vt:lpstr>Src/App.jsx contd.</vt:lpstr>
      <vt:lpstr>Src/App.jsx contd.</vt:lpstr>
      <vt:lpstr>Src/App.jsx contd.</vt:lpstr>
      <vt:lpstr>Updated main.jsx</vt:lpstr>
      <vt:lpstr>PowerPoint Presentation</vt:lpstr>
      <vt:lpstr>PowerPoint Presentation</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1133</cp:revision>
  <dcterms:created xsi:type="dcterms:W3CDTF">2008-05-26T16:51:35Z</dcterms:created>
  <dcterms:modified xsi:type="dcterms:W3CDTF">2024-12-19T04:35:11Z</dcterms:modified>
</cp:coreProperties>
</file>