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26074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66875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299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152997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49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37725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13670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3506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75031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47301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80342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44520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83089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3347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19986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8678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79399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essingNehohw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essingNehohwa/Coursera-IBM-Data-Science-Certificate/blob/main/IBM%20data%20Science%20Capstone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essingNehohwa/Coursera-IBM-Data-Science-Certificate/blob/main/IBM%20data%20Science%20Capstone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essingNehohwa/Coursera-IBM-Data-Science-Certificate/blob/main/IBM%20data%20Science%20Capstone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essingNehohwa/Coursera-IBM-Data-Science-Certificate/blob/main/IBM%20data%20Science%20Capstone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essingNehohwa/Coursera-IBM-Data-Science-Certificate/blob/main/IBM%20data%20Science%20Capstone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essingNehohwa/Coursera-IBM-Data-Science-Certificate/blob/main/IBM%20data%20Science%20Capstone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essingNehohwa/Coursera-IBM-Data-Science-Certificate/tree/main" TargetMode="External"/><Relationship Id="rId2" Type="http://schemas.openxmlformats.org/officeDocument/2006/relationships/hyperlink" Target="https://github.com/BlessingNehohwa/Coursera-IBM-Data-Science-Certificate/tree/main/IBM%20data%20Science%20Capst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professional-certificates/ibm-data-science?&amp;instructors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hyperlink" Target="https://github.com/BlessingNehohwa/Coursera-IBM-Data-Science-Certificate/blob/main/IBM%20data%20Science%20Capstone/Data%20Collection%20with%20Web%20Scraping-checkpoint.ipynb" TargetMode="External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81000"/>
                <a:lumOff val="19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CCB8E6A-276C-DA32-872A-4AE78DC73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7" y="16469"/>
            <a:ext cx="12188825" cy="631435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2565" y="6251707"/>
            <a:ext cx="5638800" cy="47897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chemeClr val="bg1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https://github.com/BlessingNehohwa</a:t>
            </a:r>
            <a:r>
              <a:rPr lang="en-IN" sz="2400" spc="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0DDFE-6E69-71B0-CCD8-D71E56CDFAAC}"/>
              </a:ext>
            </a:extLst>
          </p:cNvPr>
          <p:cNvSpPr txBox="1"/>
          <p:nvPr/>
        </p:nvSpPr>
        <p:spPr>
          <a:xfrm>
            <a:off x="1752600" y="14478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>
                <a:solidFill>
                  <a:schemeClr val="bg1"/>
                </a:solidFill>
                <a:latin typeface="Arial Black" panose="020B0A04020102020204" pitchFamily="34" charset="0"/>
              </a:rPr>
              <a:t>IBM DATA SCIENCE PROFESSIONAL CERTIFICATE CAPSTONE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614543"/>
            <a:ext cx="36887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sng" spc="-340" dirty="0"/>
              <a:t>Data</a:t>
            </a:r>
            <a:r>
              <a:rPr b="1" u="sng" spc="-530" dirty="0"/>
              <a:t> </a:t>
            </a:r>
            <a:r>
              <a:rPr b="1" u="sng"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1" y="1776644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 algn="just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 algn="just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 algn="just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 algn="just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907C3-B169-7153-F735-1F2BDF642E59}"/>
              </a:ext>
            </a:extLst>
          </p:cNvPr>
          <p:cNvSpPr txBox="1"/>
          <p:nvPr/>
        </p:nvSpPr>
        <p:spPr>
          <a:xfrm>
            <a:off x="3902064" y="4885676"/>
            <a:ext cx="4845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W" u="sng" dirty="0"/>
              <a:t>GITHUB URL:</a:t>
            </a:r>
          </a:p>
          <a:p>
            <a:r>
              <a:rPr lang="en-ZW" dirty="0">
                <a:hlinkClick r:id="rId2"/>
              </a:rPr>
              <a:t>https://github.com/BlessingNehohwa/Coursera-IBM-Data-Science-Certificate/blob/main/IBM%20data%20Science%20Capstone/Data%20wrangling%20.ipynb</a:t>
            </a:r>
            <a:r>
              <a:rPr lang="en-ZW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705317"/>
            <a:ext cx="92633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70" dirty="0"/>
              <a:t>E</a:t>
            </a:r>
            <a:r>
              <a:rPr lang="en-ZW" b="1" spc="-670" dirty="0"/>
              <a:t> x p lo r a t o r y  </a:t>
            </a:r>
            <a:r>
              <a:rPr b="1" spc="-670" dirty="0"/>
              <a:t>D</a:t>
            </a:r>
            <a:r>
              <a:rPr lang="en-ZW" b="1" spc="-670" dirty="0"/>
              <a:t> a t  a   </a:t>
            </a:r>
            <a:r>
              <a:rPr lang="en-ZW" b="1" spc="-670" dirty="0" err="1"/>
              <a:t>A</a:t>
            </a:r>
            <a:r>
              <a:rPr lang="en-ZW" b="1" spc="-670" dirty="0"/>
              <a:t> n a l y s  </a:t>
            </a:r>
            <a:r>
              <a:rPr lang="en-ZW" b="1" spc="-670" dirty="0" err="1"/>
              <a:t>i</a:t>
            </a:r>
            <a:r>
              <a:rPr lang="en-ZW" b="1" spc="-670" dirty="0"/>
              <a:t>  s   </a:t>
            </a:r>
            <a:r>
              <a:rPr b="1" spc="-45" dirty="0"/>
              <a:t>with </a:t>
            </a:r>
            <a:r>
              <a:rPr b="1" spc="-340" dirty="0"/>
              <a:t>Data</a:t>
            </a:r>
            <a:r>
              <a:rPr b="1" spc="-650" dirty="0"/>
              <a:t> </a:t>
            </a:r>
            <a:r>
              <a:rPr b="1"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 algn="just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 algn="just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25E47-DC1C-EA06-231F-906D36A450F7}"/>
              </a:ext>
            </a:extLst>
          </p:cNvPr>
          <p:cNvSpPr txBox="1"/>
          <p:nvPr/>
        </p:nvSpPr>
        <p:spPr>
          <a:xfrm>
            <a:off x="2743200" y="4675355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W" u="sng" dirty="0" err="1"/>
              <a:t>Github</a:t>
            </a:r>
            <a:r>
              <a:rPr lang="en-ZW" u="sng" dirty="0"/>
              <a:t> URL: </a:t>
            </a:r>
          </a:p>
          <a:p>
            <a:r>
              <a:rPr lang="en-ZW" dirty="0">
                <a:hlinkClick r:id="rId2"/>
              </a:rPr>
              <a:t>https://github.com/BlessingNehohwa/Coursera-IBM-Data-Science-Certificate/blob/main/IBM%20data%20Science%20Capstone/EDA%20with%20Visualization.ipynb</a:t>
            </a:r>
            <a:r>
              <a:rPr lang="en-ZW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760494"/>
            <a:ext cx="708497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670" dirty="0"/>
              <a:t>E x p lo r a t o r y  D a t  a   A n a l y s  i  s   </a:t>
            </a:r>
            <a:r>
              <a:rPr b="1" spc="-45" dirty="0"/>
              <a:t>with</a:t>
            </a:r>
            <a:r>
              <a:rPr b="1" spc="-280" dirty="0"/>
              <a:t> </a:t>
            </a:r>
            <a:r>
              <a:rPr b="1"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latin typeface="Carlito"/>
                <a:cs typeface="Carlito"/>
              </a:rPr>
              <a:t>Loaded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IBM DB2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Carlito"/>
                <a:cs typeface="Carlito"/>
              </a:rPr>
              <a:t>Queried using SQL </a:t>
            </a:r>
            <a:r>
              <a:rPr sz="2000" dirty="0">
                <a:latin typeface="Carlito"/>
                <a:cs typeface="Carlito"/>
              </a:rPr>
              <a:t>Python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latin typeface="Carlito"/>
                <a:cs typeface="Carlito"/>
              </a:rPr>
              <a:t>Queries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20" dirty="0">
                <a:latin typeface="Carlito"/>
                <a:cs typeface="Carlito"/>
              </a:rPr>
              <a:t>understanding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 algn="just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Queried </a:t>
            </a:r>
            <a:r>
              <a:rPr sz="2000" spc="-20" dirty="0">
                <a:latin typeface="Carlito"/>
                <a:cs typeface="Carlito"/>
              </a:rPr>
              <a:t>information </a:t>
            </a:r>
            <a:r>
              <a:rPr sz="2000" dirty="0">
                <a:latin typeface="Carlito"/>
                <a:cs typeface="Carlito"/>
              </a:rPr>
              <a:t>about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names, mission </a:t>
            </a:r>
            <a:r>
              <a:rPr sz="2000" spc="-20" dirty="0">
                <a:latin typeface="Carlito"/>
                <a:cs typeface="Carlito"/>
              </a:rPr>
              <a:t>outcomes, various </a:t>
            </a:r>
            <a:r>
              <a:rPr lang="en-ZW" sz="2000" spc="-20" dirty="0">
                <a:latin typeface="Carlito"/>
                <a:cs typeface="Carlito"/>
              </a:rPr>
              <a:t>payload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sizes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25" dirty="0">
                <a:latin typeface="Carlito"/>
                <a:cs typeface="Carlito"/>
              </a:rPr>
              <a:t>customers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versions, </a:t>
            </a:r>
            <a:r>
              <a:rPr sz="2000" dirty="0">
                <a:latin typeface="Carlito"/>
                <a:cs typeface="Carlito"/>
              </a:rPr>
              <a:t>and landing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92FA9-1651-D155-BF84-A5210090D43F}"/>
              </a:ext>
            </a:extLst>
          </p:cNvPr>
          <p:cNvSpPr txBox="1"/>
          <p:nvPr/>
        </p:nvSpPr>
        <p:spPr>
          <a:xfrm>
            <a:off x="2743200" y="4343180"/>
            <a:ext cx="6094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W" u="sng" dirty="0"/>
              <a:t>GitHub URL: </a:t>
            </a:r>
          </a:p>
          <a:p>
            <a:endParaRPr lang="en-ZW" dirty="0"/>
          </a:p>
          <a:p>
            <a:pPr algn="just"/>
            <a:r>
              <a:rPr lang="en-ZW" dirty="0">
                <a:hlinkClick r:id="rId2"/>
              </a:rPr>
              <a:t>https://github.com/BlessingNehohwa/Coursera-IBM-Data-Science-Certificate/blob/main/IBM%20data%20Science%20Capstone/EDA%20with%20SQL.ipynb</a:t>
            </a:r>
            <a:r>
              <a:rPr lang="en-ZW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4035" y="653711"/>
            <a:ext cx="8733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45" dirty="0"/>
              <a:t>Build </a:t>
            </a:r>
            <a:r>
              <a:rPr b="1" spc="-315" dirty="0"/>
              <a:t>an </a:t>
            </a:r>
            <a:r>
              <a:rPr b="1" spc="-190" dirty="0"/>
              <a:t>interactive </a:t>
            </a:r>
            <a:r>
              <a:rPr b="1" spc="-295" dirty="0"/>
              <a:t>map </a:t>
            </a:r>
            <a:r>
              <a:rPr b="1" spc="-45" dirty="0"/>
              <a:t>with</a:t>
            </a:r>
            <a:r>
              <a:rPr b="1" spc="-780" dirty="0"/>
              <a:t> </a:t>
            </a:r>
            <a:r>
              <a:rPr b="1"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just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</a:t>
            </a:r>
            <a:r>
              <a:rPr lang="en-ZW"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 algn="just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</a:t>
            </a:r>
            <a:r>
              <a:rPr lang="en-ZW"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ZW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ZW" sz="2000" dirty="0">
                <a:latin typeface="Carlito"/>
                <a:cs typeface="Carlito"/>
                <a:hlinkClick r:id="rId2"/>
              </a:rPr>
              <a:t>https://github.com/BlessingNehohwa/Coursera-IBM-Data-Science-Certificate/blob/main/IBM%20data%20Science%20Capstone/Interactive%20Visual%20Analytics%20with%20Folium.ipynb</a:t>
            </a:r>
            <a:r>
              <a:rPr lang="en-ZW" sz="2000" dirty="0"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657657"/>
            <a:ext cx="8329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45" dirty="0"/>
              <a:t>Build </a:t>
            </a:r>
            <a:r>
              <a:rPr b="1" spc="-415" dirty="0"/>
              <a:t>a </a:t>
            </a:r>
            <a:r>
              <a:rPr b="1" spc="-340" dirty="0"/>
              <a:t>Dashboard </a:t>
            </a:r>
            <a:r>
              <a:rPr b="1" spc="-45" dirty="0"/>
              <a:t>with </a:t>
            </a:r>
            <a:r>
              <a:rPr b="1" spc="-210" dirty="0"/>
              <a:t>Plotly</a:t>
            </a:r>
            <a:r>
              <a:rPr b="1" spc="-800" dirty="0"/>
              <a:t> </a:t>
            </a:r>
            <a:r>
              <a:rPr b="1"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2000" y="1713041"/>
            <a:ext cx="11430000" cy="403956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 algn="just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 algn="just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 algn="ctr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ZW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algn="ctr">
              <a:lnSpc>
                <a:spcPct val="100000"/>
              </a:lnSpc>
              <a:spcBef>
                <a:spcPts val="925"/>
              </a:spcBef>
            </a:pPr>
            <a:r>
              <a:rPr lang="en-ZW" sz="2000" dirty="0">
                <a:latin typeface="Carlito"/>
                <a:cs typeface="Carlito"/>
                <a:hlinkClick r:id="rId2"/>
              </a:rPr>
              <a:t>https://github.com/BlessingNehohwa/Coursera-IBM-Data-Science-Certificate/blob/main/IBM%20data%20Science%20Capstone/spacex_dash_app.py</a:t>
            </a:r>
            <a:r>
              <a:rPr lang="en-ZW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49606" y="2678588"/>
            <a:ext cx="3061208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ZW" sz="2000" dirty="0">
                <a:latin typeface="Carlito"/>
                <a:cs typeface="Carlito"/>
                <a:hlinkClick r:id="rId2"/>
              </a:rPr>
              <a:t>https://github.com/BlessingNehohwa/Coursera-IBM-Data-Science-Certificate/blob/main/IBM%20data%20Science%20Capstone/Machine%20Learning%20Prediction.ipynb</a:t>
            </a:r>
            <a:r>
              <a:rPr lang="en-IN" sz="2000" dirty="0"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917" y="-152399"/>
            <a:ext cx="2260283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b="1" u="heavy" spc="-375" dirty="0" err="1">
                <a:uFill>
                  <a:solidFill>
                    <a:srgbClr val="7D7D7D"/>
                  </a:solidFill>
                </a:uFill>
              </a:rPr>
              <a:t>Resul</a:t>
            </a:r>
            <a:r>
              <a:rPr lang="en-ZW" b="1" u="heavy" spc="-37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b="1" u="heavy" spc="-375" dirty="0" err="1">
                <a:uFill>
                  <a:solidFill>
                    <a:srgbClr val="7D7D7D"/>
                  </a:solidFill>
                </a:uFill>
              </a:rPr>
              <a:t>ts</a:t>
            </a:r>
            <a:endParaRPr b="1"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209800" y="5791200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preview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Plotly dashboard.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following </a:t>
            </a:r>
            <a:r>
              <a:rPr sz="1800" spc="-5" dirty="0">
                <a:latin typeface="Carlito"/>
                <a:cs typeface="Carlito"/>
              </a:rPr>
              <a:t>sides will show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EDA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spc="-20" dirty="0">
                <a:latin typeface="Carlito"/>
                <a:cs typeface="Carlito"/>
              </a:rPr>
              <a:t>visualization, EDA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SQL, </a:t>
            </a:r>
            <a:r>
              <a:rPr sz="1800" spc="-25" dirty="0">
                <a:latin typeface="Carlito"/>
                <a:cs typeface="Carlito"/>
              </a:rPr>
              <a:t>Interactive </a:t>
            </a:r>
            <a:r>
              <a:rPr sz="1800" dirty="0">
                <a:latin typeface="Carlito"/>
                <a:cs typeface="Carlito"/>
              </a:rPr>
              <a:t>Map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Folium,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finally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our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about 83%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accuracy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3738"/>
            <a:ext cx="8686800" cy="45434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b="1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b="1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b="1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b="1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b="1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b="1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6400" y="531496"/>
            <a:ext cx="620349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4" dirty="0">
                <a:solidFill>
                  <a:srgbClr val="BB562C"/>
                </a:solidFill>
              </a:rPr>
              <a:t>Flight </a:t>
            </a:r>
            <a:r>
              <a:rPr sz="3600" b="1" spc="-229" dirty="0">
                <a:solidFill>
                  <a:srgbClr val="BB562C"/>
                </a:solidFill>
              </a:rPr>
              <a:t>Number </a:t>
            </a:r>
            <a:r>
              <a:rPr sz="3600" b="1" spc="-300" dirty="0">
                <a:solidFill>
                  <a:srgbClr val="BB562C"/>
                </a:solidFill>
              </a:rPr>
              <a:t>vs. </a:t>
            </a:r>
            <a:r>
              <a:rPr sz="3600" b="1" spc="-310" dirty="0">
                <a:solidFill>
                  <a:srgbClr val="BB562C"/>
                </a:solidFill>
              </a:rPr>
              <a:t>Launch</a:t>
            </a:r>
            <a:r>
              <a:rPr sz="3600" b="1" spc="-765" dirty="0">
                <a:solidFill>
                  <a:srgbClr val="BB562C"/>
                </a:solidFill>
              </a:rPr>
              <a:t> </a:t>
            </a:r>
            <a:r>
              <a:rPr sz="3600" b="1" spc="-265" dirty="0">
                <a:solidFill>
                  <a:srgbClr val="BB562C"/>
                </a:solidFill>
              </a:rPr>
              <a:t>Site</a:t>
            </a:r>
            <a:endParaRPr sz="3600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3600" y="578867"/>
            <a:ext cx="48885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35" dirty="0">
                <a:solidFill>
                  <a:srgbClr val="BB562C"/>
                </a:solidFill>
              </a:rPr>
              <a:t>Payload </a:t>
            </a:r>
            <a:r>
              <a:rPr sz="3600" b="1" spc="-300" dirty="0">
                <a:solidFill>
                  <a:srgbClr val="BB562C"/>
                </a:solidFill>
              </a:rPr>
              <a:t>vs. </a:t>
            </a:r>
            <a:r>
              <a:rPr sz="3600" b="1" spc="-310" dirty="0">
                <a:solidFill>
                  <a:srgbClr val="BB562C"/>
                </a:solidFill>
              </a:rPr>
              <a:t>Launch</a:t>
            </a:r>
            <a:r>
              <a:rPr sz="3600" b="1" spc="-495" dirty="0">
                <a:solidFill>
                  <a:srgbClr val="BB562C"/>
                </a:solidFill>
              </a:rPr>
              <a:t> </a:t>
            </a:r>
            <a:r>
              <a:rPr sz="3600" b="1" spc="-260" dirty="0">
                <a:solidFill>
                  <a:srgbClr val="BB562C"/>
                </a:solidFill>
              </a:rPr>
              <a:t>Site</a:t>
            </a:r>
            <a:endParaRPr sz="3600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304800"/>
            <a:ext cx="586740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b="1" u="heavy" spc="-190" dirty="0">
                <a:uFill>
                  <a:solidFill>
                    <a:srgbClr val="7D7D7D"/>
                  </a:solidFill>
                </a:uFill>
              </a:rPr>
              <a:t>Outline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15400" y="2556870"/>
            <a:ext cx="2968752" cy="2304288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15000" y="229131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19D51-F702-E72F-8162-C7477A83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423991"/>
            <a:ext cx="2969009" cy="23044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65207" y="278361"/>
            <a:ext cx="60584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25" dirty="0">
                <a:solidFill>
                  <a:srgbClr val="BB562C"/>
                </a:solidFill>
              </a:rPr>
              <a:t>Success </a:t>
            </a:r>
            <a:r>
              <a:rPr sz="3600" b="1" spc="-165" dirty="0">
                <a:solidFill>
                  <a:srgbClr val="BB562C"/>
                </a:solidFill>
              </a:rPr>
              <a:t>rate </a:t>
            </a:r>
            <a:r>
              <a:rPr sz="3600" b="1" spc="-300" dirty="0">
                <a:solidFill>
                  <a:srgbClr val="BB562C"/>
                </a:solidFill>
              </a:rPr>
              <a:t>vs. </a:t>
            </a:r>
            <a:r>
              <a:rPr sz="3600" b="1" spc="-135" dirty="0">
                <a:solidFill>
                  <a:srgbClr val="BB562C"/>
                </a:solidFill>
              </a:rPr>
              <a:t>Orbit</a:t>
            </a:r>
            <a:r>
              <a:rPr sz="3600" b="1" spc="-670" dirty="0">
                <a:solidFill>
                  <a:srgbClr val="BB562C"/>
                </a:solidFill>
              </a:rPr>
              <a:t> </a:t>
            </a:r>
            <a:r>
              <a:rPr sz="3600" b="1" spc="-145" dirty="0">
                <a:solidFill>
                  <a:srgbClr val="BB562C"/>
                </a:solidFill>
              </a:rPr>
              <a:t>type</a:t>
            </a:r>
            <a:endParaRPr sz="3600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612937"/>
            <a:ext cx="56505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4" dirty="0">
                <a:solidFill>
                  <a:srgbClr val="BB562C"/>
                </a:solidFill>
              </a:rPr>
              <a:t>Flight </a:t>
            </a:r>
            <a:r>
              <a:rPr sz="3600" b="1" spc="-229" dirty="0">
                <a:solidFill>
                  <a:srgbClr val="BB562C"/>
                </a:solidFill>
              </a:rPr>
              <a:t>Number </a:t>
            </a:r>
            <a:r>
              <a:rPr sz="3600" b="1" spc="-300" dirty="0">
                <a:solidFill>
                  <a:srgbClr val="BB562C"/>
                </a:solidFill>
              </a:rPr>
              <a:t>vs. </a:t>
            </a:r>
            <a:r>
              <a:rPr sz="3600" b="1" spc="-135" dirty="0">
                <a:solidFill>
                  <a:srgbClr val="BB562C"/>
                </a:solidFill>
              </a:rPr>
              <a:t>Orbit</a:t>
            </a:r>
            <a:r>
              <a:rPr sz="3600" b="1" spc="-760" dirty="0">
                <a:solidFill>
                  <a:srgbClr val="BB562C"/>
                </a:solidFill>
              </a:rPr>
              <a:t> </a:t>
            </a:r>
            <a:r>
              <a:rPr sz="3600" b="1" spc="-145" dirty="0">
                <a:solidFill>
                  <a:srgbClr val="BB562C"/>
                </a:solidFill>
              </a:rPr>
              <a:t>type</a:t>
            </a:r>
            <a:endParaRPr sz="3600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80" y="190652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424689"/>
            <a:ext cx="541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35" dirty="0">
                <a:solidFill>
                  <a:srgbClr val="BB562C"/>
                </a:solidFill>
              </a:rPr>
              <a:t>Payload </a:t>
            </a:r>
            <a:r>
              <a:rPr sz="3600" b="1" spc="-300" dirty="0">
                <a:solidFill>
                  <a:srgbClr val="BB562C"/>
                </a:solidFill>
              </a:rPr>
              <a:t>vs. </a:t>
            </a:r>
            <a:r>
              <a:rPr sz="3600" b="1" spc="-135" dirty="0">
                <a:solidFill>
                  <a:srgbClr val="BB562C"/>
                </a:solidFill>
              </a:rPr>
              <a:t>Orbit</a:t>
            </a:r>
            <a:r>
              <a:rPr sz="3600" b="1" spc="-465" dirty="0">
                <a:solidFill>
                  <a:srgbClr val="BB562C"/>
                </a:solidFill>
              </a:rPr>
              <a:t> </a:t>
            </a:r>
            <a:r>
              <a:rPr sz="3600" b="1" spc="-145" dirty="0">
                <a:solidFill>
                  <a:srgbClr val="BB562C"/>
                </a:solidFill>
              </a:rPr>
              <a:t>type</a:t>
            </a:r>
            <a:endParaRPr sz="3600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0908" y="562130"/>
            <a:ext cx="595477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0" dirty="0">
                <a:solidFill>
                  <a:srgbClr val="BB562C"/>
                </a:solidFill>
              </a:rPr>
              <a:t>Launch </a:t>
            </a:r>
            <a:r>
              <a:rPr sz="3600" b="1" spc="-425" dirty="0">
                <a:solidFill>
                  <a:srgbClr val="BB562C"/>
                </a:solidFill>
              </a:rPr>
              <a:t>Success </a:t>
            </a:r>
            <a:r>
              <a:rPr sz="3600" b="1" spc="-335" dirty="0">
                <a:solidFill>
                  <a:srgbClr val="BB562C"/>
                </a:solidFill>
              </a:rPr>
              <a:t>Yearly</a:t>
            </a:r>
            <a:r>
              <a:rPr sz="3600" b="1" spc="-470" dirty="0">
                <a:solidFill>
                  <a:srgbClr val="BB562C"/>
                </a:solidFill>
              </a:rPr>
              <a:t> </a:t>
            </a:r>
            <a:r>
              <a:rPr sz="3600" b="1" spc="-305" dirty="0">
                <a:solidFill>
                  <a:srgbClr val="BB562C"/>
                </a:solidFill>
              </a:rPr>
              <a:t>Trend</a:t>
            </a:r>
            <a:endParaRPr sz="3600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37463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90" dirty="0">
                <a:latin typeface="Arial"/>
                <a:cs typeface="Arial"/>
              </a:rPr>
              <a:t>SQL	</a:t>
            </a:r>
            <a:r>
              <a:rPr sz="2400" spc="-155" dirty="0"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latin typeface="Arial"/>
                <a:cs typeface="Arial"/>
              </a:rPr>
              <a:t>INTEGRATED	</a:t>
            </a:r>
            <a:r>
              <a:rPr sz="2400" spc="-95" dirty="0">
                <a:latin typeface="Arial"/>
                <a:cs typeface="Arial"/>
              </a:rPr>
              <a:t>IN	</a:t>
            </a:r>
            <a:r>
              <a:rPr sz="2400" spc="-185" dirty="0">
                <a:latin typeface="Arial"/>
                <a:cs typeface="Arial"/>
              </a:rPr>
              <a:t>PYTHON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175" dirty="0"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625323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 algn="just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2875" y="787782"/>
            <a:ext cx="8070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00" dirty="0"/>
              <a:t>Launch </a:t>
            </a:r>
            <a:r>
              <a:rPr b="1" spc="-345" dirty="0"/>
              <a:t>Site </a:t>
            </a:r>
            <a:r>
              <a:rPr b="1" spc="-455" dirty="0"/>
              <a:t>Names </a:t>
            </a:r>
            <a:r>
              <a:rPr b="1" spc="-340" dirty="0"/>
              <a:t>Beginning </a:t>
            </a:r>
            <a:r>
              <a:rPr b="1" spc="-80" dirty="0"/>
              <a:t>with</a:t>
            </a:r>
            <a:r>
              <a:rPr b="1" spc="-590" dirty="0"/>
              <a:t> </a:t>
            </a:r>
            <a:r>
              <a:rPr b="1"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739141"/>
            <a:ext cx="71380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65" dirty="0"/>
              <a:t>Total </a:t>
            </a:r>
            <a:r>
              <a:rPr b="1" spc="-425" dirty="0"/>
              <a:t>Payload </a:t>
            </a:r>
            <a:r>
              <a:rPr b="1" spc="-434" dirty="0"/>
              <a:t>Mass </a:t>
            </a:r>
            <a:r>
              <a:rPr b="1" spc="-135" dirty="0"/>
              <a:t>from</a:t>
            </a:r>
            <a:r>
              <a:rPr b="1" spc="-580" dirty="0"/>
              <a:t> </a:t>
            </a:r>
            <a:r>
              <a:rPr b="1"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4883" y="591884"/>
            <a:ext cx="77222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25" dirty="0"/>
              <a:t>Average Payload </a:t>
            </a:r>
            <a:r>
              <a:rPr b="1" spc="-434" dirty="0"/>
              <a:t>Mass </a:t>
            </a:r>
            <a:r>
              <a:rPr b="1" spc="-285" dirty="0"/>
              <a:t>by </a:t>
            </a:r>
            <a:r>
              <a:rPr b="1" spc="-520" dirty="0"/>
              <a:t>F9</a:t>
            </a:r>
            <a:r>
              <a:rPr b="1" spc="-645" dirty="0"/>
              <a:t> </a:t>
            </a:r>
            <a:r>
              <a:rPr b="1"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48324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 algn="just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lang="en-ZW" sz="2000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 dirty="0">
              <a:latin typeface="Carlito"/>
              <a:cs typeface="Carlito"/>
            </a:endParaRPr>
          </a:p>
          <a:p>
            <a:pPr marL="12700" marR="5080" algn="just">
              <a:lnSpc>
                <a:spcPct val="91800"/>
              </a:lnSpc>
              <a:spcBef>
                <a:spcPts val="1400"/>
              </a:spcBef>
            </a:pPr>
            <a:r>
              <a:rPr lang="en-ZW" sz="2000" spc="-40" dirty="0">
                <a:solidFill>
                  <a:srgbClr val="404040"/>
                </a:solidFill>
                <a:latin typeface="Carlito"/>
                <a:cs typeface="Carlito"/>
              </a:rPr>
              <a:t>The average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591884"/>
            <a:ext cx="96551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90" dirty="0"/>
              <a:t>First </a:t>
            </a:r>
            <a:r>
              <a:rPr b="1" spc="-425" dirty="0"/>
              <a:t>Successful </a:t>
            </a:r>
            <a:r>
              <a:rPr b="1" spc="-320" dirty="0"/>
              <a:t>Ground </a:t>
            </a:r>
            <a:r>
              <a:rPr b="1" spc="-545" dirty="0"/>
              <a:t>Pad </a:t>
            </a:r>
            <a:r>
              <a:rPr b="1" spc="-370" dirty="0"/>
              <a:t>Landing</a:t>
            </a:r>
            <a:r>
              <a:rPr b="1" spc="-570" dirty="0"/>
              <a:t> </a:t>
            </a:r>
            <a:r>
              <a:rPr b="1"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 algn="just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678906"/>
            <a:ext cx="1005840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b="1"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b="1"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b="1" u="heavy" spc="-370" dirty="0" err="1">
                <a:uFill>
                  <a:solidFill>
                    <a:srgbClr val="7D7D7D"/>
                  </a:solidFill>
                </a:uFill>
              </a:rPr>
              <a:t>Summar</a:t>
            </a:r>
            <a:r>
              <a:rPr lang="en-ZW" b="1" u="heavy" spc="-370" dirty="0">
                <a:uFill>
                  <a:solidFill>
                    <a:srgbClr val="7D7D7D"/>
                  </a:solidFill>
                </a:uFill>
              </a:rPr>
              <a:t>y</a:t>
            </a:r>
            <a:endParaRPr b="1"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2220511"/>
            <a:ext cx="10164445" cy="395858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 algn="just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</a:t>
            </a:r>
            <a:r>
              <a:rPr lang="en-ZW" sz="22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</a:t>
            </a:r>
            <a:r>
              <a:rPr lang="en-ZW" sz="22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lang="en-ZW" sz="2200" spc="-1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</a:t>
            </a:r>
            <a:r>
              <a:rPr lang="en-ZW" sz="22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lang="en-ZW" sz="2200" spc="-2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lang="en-ZW" sz="2200" spc="-2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lang="en-ZW" sz="2200" spc="-5" dirty="0">
                <a:solidFill>
                  <a:srgbClr val="BB562C"/>
                </a:solidFill>
                <a:latin typeface="Carlito"/>
                <a:cs typeface="Carlito"/>
              </a:rPr>
              <a:t>an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</a:t>
            </a:r>
            <a:r>
              <a:rPr lang="en-ZW" sz="2200" spc="-2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lang="en-ZW" sz="2200" spc="-3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lang="en-ZW" sz="2200" spc="-50" dirty="0">
                <a:solidFill>
                  <a:srgbClr val="BB562C"/>
                </a:solidFill>
                <a:latin typeface="Carlito"/>
                <a:cs typeface="Carlito"/>
              </a:rPr>
              <a:t>hyperparameter tuning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lang="en-ZW" sz="2200" spc="-20" dirty="0">
                <a:solidFill>
                  <a:srgbClr val="BB562C"/>
                </a:solidFill>
                <a:latin typeface="Carlito"/>
                <a:cs typeface="Carlito"/>
              </a:rPr>
              <a:t>performance, evaluation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533147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b="1" spc="-390" dirty="0"/>
              <a:t>Successful </a:t>
            </a:r>
            <a:r>
              <a:rPr sz="4300" b="1" spc="-300" dirty="0"/>
              <a:t>Drone </a:t>
            </a:r>
            <a:r>
              <a:rPr sz="4300" b="1" spc="-375" dirty="0"/>
              <a:t>Ship </a:t>
            </a:r>
            <a:r>
              <a:rPr sz="4300" b="1" spc="-340" dirty="0"/>
              <a:t>Landing </a:t>
            </a:r>
            <a:r>
              <a:rPr sz="4300" b="1" spc="-75" dirty="0"/>
              <a:t>with</a:t>
            </a:r>
            <a:r>
              <a:rPr sz="4300" b="1" spc="-600" dirty="0"/>
              <a:t> </a:t>
            </a:r>
            <a:r>
              <a:rPr sz="4300" b="1" spc="-385" dirty="0"/>
              <a:t>Payload  </a:t>
            </a:r>
            <a:r>
              <a:rPr sz="4300" b="1" spc="-290" dirty="0"/>
              <a:t>Between </a:t>
            </a:r>
            <a:r>
              <a:rPr sz="4300" b="1" spc="-285" dirty="0"/>
              <a:t>4000 and</a:t>
            </a:r>
            <a:r>
              <a:rPr sz="4300" b="1" spc="-705" dirty="0"/>
              <a:t> </a:t>
            </a:r>
            <a:r>
              <a:rPr sz="4300" b="1" spc="-285" dirty="0"/>
              <a:t>6000</a:t>
            </a:r>
            <a:endParaRPr sz="4300" b="1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</a:t>
            </a:r>
            <a:r>
              <a:rPr lang="en-ZW"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</a:t>
            </a:r>
            <a:r>
              <a:rPr lang="en-ZW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</a:t>
            </a:r>
            <a:r>
              <a:rPr lang="en-ZW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ZW" sz="2000" spc="-25" dirty="0" err="1">
                <a:solidFill>
                  <a:srgbClr val="404040"/>
                </a:solidFill>
                <a:latin typeface="Carlito"/>
                <a:cs typeface="Carlito"/>
              </a:rPr>
              <a:t>noninclusive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591884"/>
            <a:ext cx="93103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65" dirty="0"/>
              <a:t>Total </a:t>
            </a:r>
            <a:r>
              <a:rPr b="1" spc="-285" dirty="0"/>
              <a:t>Number </a:t>
            </a:r>
            <a:r>
              <a:rPr b="1" spc="-75" dirty="0"/>
              <a:t>of </a:t>
            </a:r>
            <a:r>
              <a:rPr b="1" spc="-540" dirty="0"/>
              <a:t>Each </a:t>
            </a:r>
            <a:r>
              <a:rPr b="1" spc="-275" dirty="0"/>
              <a:t>Mission</a:t>
            </a:r>
            <a:r>
              <a:rPr b="1" spc="-894" dirty="0"/>
              <a:t> </a:t>
            </a:r>
            <a:r>
              <a:rPr b="1"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9891" y="611125"/>
            <a:ext cx="9438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60" dirty="0"/>
              <a:t>Boosters </a:t>
            </a:r>
            <a:r>
              <a:rPr b="1" spc="-105" dirty="0"/>
              <a:t>that </a:t>
            </a:r>
            <a:r>
              <a:rPr b="1" spc="-315" dirty="0"/>
              <a:t>Carried </a:t>
            </a:r>
            <a:r>
              <a:rPr b="1" spc="-285" dirty="0"/>
              <a:t>Maximum</a:t>
            </a:r>
            <a:r>
              <a:rPr b="1" spc="-919" dirty="0"/>
              <a:t> </a:t>
            </a:r>
            <a:r>
              <a:rPr b="1"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0540" y="668622"/>
            <a:ext cx="7419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05" dirty="0"/>
              <a:t>2015 </a:t>
            </a:r>
            <a:r>
              <a:rPr b="1" spc="-370" dirty="0"/>
              <a:t>Failed </a:t>
            </a:r>
            <a:r>
              <a:rPr b="1" spc="-320" dirty="0"/>
              <a:t>Drone </a:t>
            </a:r>
            <a:r>
              <a:rPr b="1" spc="-409" dirty="0"/>
              <a:t>Ship </a:t>
            </a:r>
            <a:r>
              <a:rPr b="1" spc="-370" dirty="0"/>
              <a:t>Landing</a:t>
            </a:r>
            <a:r>
              <a:rPr b="1" spc="-695" dirty="0"/>
              <a:t> </a:t>
            </a:r>
            <a:r>
              <a:rPr b="1"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001000" y="2315453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7740" y="2219822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163068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905000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650" y="106453"/>
            <a:ext cx="4566699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ZW" b="1"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lang="en-ZW" b="1" u="heavy" spc="-325" dirty="0">
                <a:uFill>
                  <a:solidFill>
                    <a:srgbClr val="7D7D7D"/>
                  </a:solidFill>
                </a:uFill>
              </a:rPr>
              <a:t>Site </a:t>
            </a:r>
            <a:r>
              <a:rPr lang="en-ZW" b="1" u="heavy" spc="-305" dirty="0">
                <a:uFill>
                  <a:solidFill>
                    <a:srgbClr val="7D7D7D"/>
                  </a:solidFill>
                </a:uFill>
              </a:rPr>
              <a:t>Locations</a:t>
            </a:r>
            <a:endParaRPr b="1"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9" y="1293188"/>
            <a:ext cx="10820401" cy="4118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54167"/>
            <a:ext cx="10058400" cy="137140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1295400"/>
            <a:ext cx="7391400" cy="4017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-400713"/>
            <a:ext cx="1005840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b="1"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b="1"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b="1"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b="1" u="heavy" spc="-260" dirty="0">
                <a:uFill>
                  <a:solidFill>
                    <a:srgbClr val="7D7D7D"/>
                  </a:solidFill>
                </a:uFill>
              </a:rPr>
              <a:t>Proximities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sng"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 algn="just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765" y="-279546"/>
            <a:ext cx="1005840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b="1"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b="1"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b="1"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b="1"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b="1" u="heavy" spc="-380" dirty="0">
                <a:uFill>
                  <a:solidFill>
                    <a:srgbClr val="7D7D7D"/>
                  </a:solidFill>
                </a:uFill>
              </a:rPr>
              <a:t>Sites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45281"/>
            <a:ext cx="10058400" cy="1371401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781" y="70425"/>
            <a:ext cx="10058400" cy="1386532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 algn="ctr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u="sng" spc="-385" dirty="0"/>
              <a:t>Payload </a:t>
            </a:r>
            <a:r>
              <a:rPr u="sng" spc="-390" dirty="0"/>
              <a:t>Mass </a:t>
            </a:r>
            <a:r>
              <a:rPr u="sng" spc="-365" dirty="0"/>
              <a:t>vs. </a:t>
            </a:r>
            <a:r>
              <a:rPr u="sng" spc="-520" dirty="0"/>
              <a:t>Success </a:t>
            </a:r>
            <a:r>
              <a:rPr u="sng" spc="-365" dirty="0"/>
              <a:t>vs. </a:t>
            </a:r>
            <a:r>
              <a:rPr u="sng" spc="-270" dirty="0"/>
              <a:t>Booster  </a:t>
            </a:r>
            <a:r>
              <a:rPr u="sng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sng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sng" spc="-330" dirty="0">
                <a:uFill>
                  <a:solidFill>
                    <a:srgbClr val="7D7D7D"/>
                  </a:solidFill>
                </a:uFill>
              </a:rPr>
              <a:t>Category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7200" y="98654"/>
            <a:ext cx="40087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229" dirty="0">
                <a:solidFill>
                  <a:schemeClr val="tx1"/>
                </a:solidFill>
              </a:rPr>
              <a:t>Classification</a:t>
            </a:r>
            <a:r>
              <a:rPr sz="3600" b="1" spc="-340" dirty="0">
                <a:solidFill>
                  <a:schemeClr val="tx1"/>
                </a:solidFill>
              </a:rPr>
              <a:t> </a:t>
            </a:r>
            <a:r>
              <a:rPr sz="3600" b="1" spc="-280" dirty="0">
                <a:solidFill>
                  <a:schemeClr val="tx1"/>
                </a:solidFill>
              </a:rPr>
              <a:t>Accuracy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14800" y="256856"/>
            <a:ext cx="438658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sng" spc="-235" dirty="0">
                <a:solidFill>
                  <a:schemeClr val="tx1"/>
                </a:solidFill>
              </a:rPr>
              <a:t>Confusion</a:t>
            </a:r>
            <a:r>
              <a:rPr sz="3600" b="1" u="sng" spc="-330" dirty="0">
                <a:solidFill>
                  <a:schemeClr val="tx1"/>
                </a:solidFill>
              </a:rPr>
              <a:t> </a:t>
            </a:r>
            <a:r>
              <a:rPr sz="3600" b="1" u="sng" spc="-114" dirty="0">
                <a:solidFill>
                  <a:schemeClr val="tx1"/>
                </a:solidFill>
              </a:rPr>
              <a:t>Matrix</a:t>
            </a:r>
            <a:endParaRPr sz="3600" b="1" u="sng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4346" y="568120"/>
            <a:ext cx="3244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sng"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5800" y="228600"/>
            <a:ext cx="24542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sng"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06261" y="1737360"/>
            <a:ext cx="8394939" cy="441082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ZW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US" sz="2000" dirty="0">
                <a:hlinkClick r:id="rId2"/>
              </a:rPr>
              <a:t>Coursera-IBM-Data-Science-Certificate/IBM data Science Capstone at main · </a:t>
            </a:r>
            <a:r>
              <a:rPr lang="en-US" sz="2000" dirty="0" err="1">
                <a:hlinkClick r:id="rId2"/>
              </a:rPr>
              <a:t>BlessingNehohwa</a:t>
            </a:r>
            <a:r>
              <a:rPr lang="en-US" sz="2000" dirty="0">
                <a:hlinkClick r:id="rId2"/>
              </a:rPr>
              <a:t>/Coursera-IBM-Data-Science-Certificate · GitHub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ZW" sz="1750" dirty="0">
              <a:latin typeface="Carlito"/>
              <a:cs typeface="Carlito"/>
              <a:hlinkClick r:id="rId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B225DF-AB7D-3AF2-D9A8-3C901E36E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2" y="1"/>
            <a:ext cx="11935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2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0" y="152400"/>
            <a:ext cx="3655475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b="1" u="heavy" spc="-190" dirty="0">
                <a:uFill>
                  <a:solidFill>
                    <a:srgbClr val="7D7D7D"/>
                  </a:solidFill>
                </a:uFill>
              </a:rPr>
              <a:t>Methodology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44004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ZW" sz="1800" spc="-5" dirty="0">
                <a:solidFill>
                  <a:srgbClr val="BB562C"/>
                </a:solidFill>
                <a:latin typeface="Carlito"/>
                <a:cs typeface="Carlito"/>
              </a:rPr>
              <a:t>Web scrapped data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lang="en-ZW" spc="-20" dirty="0">
                <a:solidFill>
                  <a:srgbClr val="BB562C"/>
                </a:solidFill>
                <a:latin typeface="Carlito"/>
                <a:cs typeface="Carlito"/>
              </a:rPr>
              <a:t>it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 algn="just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 algn="just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 algn="just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2971800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4572000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OVERVIEW </a:t>
            </a:r>
            <a:r>
              <a:rPr sz="2400" spc="-285" dirty="0">
                <a:latin typeface="Arial"/>
                <a:cs typeface="Arial"/>
              </a:rPr>
              <a:t>OF 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140" dirty="0">
                <a:latin typeface="Arial"/>
                <a:cs typeface="Arial"/>
              </a:rPr>
              <a:t>COLLECTION, </a:t>
            </a:r>
            <a:r>
              <a:rPr sz="2400" spc="-95" dirty="0">
                <a:latin typeface="Arial"/>
                <a:cs typeface="Arial"/>
              </a:rPr>
              <a:t>WRANGLING,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VISUALIZATION,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latin typeface="Arial"/>
                <a:cs typeface="Arial"/>
              </a:rPr>
              <a:t>DASHBOARD,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40" dirty="0">
                <a:latin typeface="Arial"/>
                <a:cs typeface="Arial"/>
              </a:rPr>
              <a:t>MODEL	</a:t>
            </a:r>
            <a:r>
              <a:rPr sz="2400" spc="-150" dirty="0"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1067688"/>
            <a:ext cx="6031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40" dirty="0"/>
              <a:t>Data </a:t>
            </a:r>
            <a:r>
              <a:rPr b="1" spc="-235" dirty="0"/>
              <a:t>Collection</a:t>
            </a:r>
            <a:r>
              <a:rPr b="1" spc="-505" dirty="0"/>
              <a:t> </a:t>
            </a:r>
            <a:r>
              <a:rPr b="1"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 algn="just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 algn="just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 algn="just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https://github.com/BlessingNehohwa/Coursera-IBM-Data-Science-Certificate/blob/main/IBM%20data%20Science%20Capstone/Lab%201%20(%20Data%20Collection%20Api%20)-checkpoint.ipynb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https://github.com/BlessingNehohwa/Coursera-IBM-Data-Science-Certificate/blob/main/IBM%20data%20Science%20Capstone/Data%20Collection%20with%20Web%20Scraping-checkpoint.ipynb</a:t>
            </a: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1537</TotalTime>
  <Words>2928</Words>
  <Application>Microsoft Office PowerPoint</Application>
  <PresentationFormat>Widescreen</PresentationFormat>
  <Paragraphs>287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-apple-system</vt:lpstr>
      <vt:lpstr>Arial</vt:lpstr>
      <vt:lpstr>Arial Black</vt:lpstr>
      <vt:lpstr>Bahnschrift Condensed</vt:lpstr>
      <vt:lpstr>Carlito</vt:lpstr>
      <vt:lpstr>Century Gothic</vt:lpstr>
      <vt:lpstr>Wingdings 3</vt:lpstr>
      <vt:lpstr>Wisp</vt:lpstr>
      <vt:lpstr>PowerPoint Presentation</vt:lpstr>
      <vt:lpstr>Outline</vt:lpstr>
      <vt:lpstr>Executive Summary</vt:lpstr>
      <vt:lpstr>Introduction</vt:lpstr>
      <vt:lpstr>Methodology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 x p lo r a t o r y  D a t  a   A n a l y s  i  s   with Data Visualization</vt:lpstr>
      <vt:lpstr>E x p lo r a t o r y  D a t  a   A n a l y s  i  s   with SQL</vt:lpstr>
      <vt:lpstr>Build an interactive map with Folium</vt:lpstr>
      <vt:lpstr>Build a Dashboard with Plotly Dash</vt:lpstr>
      <vt:lpstr>Predictive analysis (Classification)</vt:lpstr>
      <vt:lpstr>Resul ts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</vt:lpstr>
      <vt:lpstr>Color-Coded Launch Markers</vt:lpstr>
      <vt:lpstr>Key Location Proximities</vt:lpstr>
      <vt:lpstr>Build a Dashboard with  Plotly Dash</vt:lpstr>
      <vt:lpstr>Successful Launches Across Launch Sites</vt:lpstr>
      <vt:lpstr>Highest Success Rate Launch Site</vt:lpstr>
      <vt:lpstr>Payload Mass vs. Success vs. Booster  Version Category</vt:lpstr>
      <vt:lpstr>PowerPoint Presentation</vt:lpstr>
      <vt:lpstr>Classification Accuracy</vt:lpstr>
      <vt:lpstr>Confusion Matrix</vt:lpstr>
      <vt:lpstr>CONCLUSION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blessing nehohwa</cp:lastModifiedBy>
  <cp:revision>6</cp:revision>
  <dcterms:created xsi:type="dcterms:W3CDTF">2021-08-26T16:53:12Z</dcterms:created>
  <dcterms:modified xsi:type="dcterms:W3CDTF">2023-07-06T04:55:24Z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