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7" d="100"/>
          <a:sy n="67" d="100"/>
        </p:scale>
        <p:origin x="858" y="66"/>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4/25/2024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EDE6-F971-D01C-EAD1-7ED6ED7F8D60}"/>
              </a:ext>
            </a:extLst>
          </p:cNvPr>
          <p:cNvSpPr>
            <a:spLocks noGrp="1"/>
          </p:cNvSpPr>
          <p:nvPr>
            <p:ph type="ctrTitle"/>
          </p:nvPr>
        </p:nvSpPr>
        <p:spPr/>
        <p:txBody>
          <a:bodyPr/>
          <a:lstStyle/>
          <a:p>
            <a:r>
              <a:rPr lang="en-US" dirty="0"/>
              <a:t>SUPERMARKET ANALYSIS PRESENTATION</a:t>
            </a:r>
          </a:p>
        </p:txBody>
      </p:sp>
      <p:sp>
        <p:nvSpPr>
          <p:cNvPr id="3" name="Subtitle 2">
            <a:extLst>
              <a:ext uri="{FF2B5EF4-FFF2-40B4-BE49-F238E27FC236}">
                <a16:creationId xmlns:a16="http://schemas.microsoft.com/office/drawing/2014/main" id="{B3F8C151-E0A2-B34E-7B85-45B7235921BD}"/>
              </a:ext>
            </a:extLst>
          </p:cNvPr>
          <p:cNvSpPr>
            <a:spLocks noGrp="1"/>
          </p:cNvSpPr>
          <p:nvPr>
            <p:ph type="subTitle" idx="1"/>
          </p:nvPr>
        </p:nvSpPr>
        <p:spPr>
          <a:xfrm>
            <a:off x="810001" y="5280846"/>
            <a:ext cx="10572000" cy="1134242"/>
          </a:xfrm>
        </p:spPr>
        <p:txBody>
          <a:bodyPr>
            <a:noAutofit/>
          </a:bodyPr>
          <a:lstStyle/>
          <a:p>
            <a:r>
              <a:rPr lang="en-US" sz="1600" dirty="0">
                <a:latin typeface="Söhne"/>
              </a:rPr>
              <a:t>BY: BLESSING OMOSEBI </a:t>
            </a:r>
          </a:p>
          <a:p>
            <a:r>
              <a:rPr lang="en-US" sz="1600" dirty="0">
                <a:latin typeface="Söhne"/>
              </a:rPr>
              <a:t>COMMUNITY 29</a:t>
            </a:r>
          </a:p>
          <a:p>
            <a:r>
              <a:rPr lang="en-US" sz="1600" dirty="0">
                <a:latin typeface="Söhne"/>
              </a:rPr>
              <a:t>1</a:t>
            </a:r>
            <a:r>
              <a:rPr lang="en-US" sz="1600" baseline="30000" dirty="0">
                <a:latin typeface="Söhne"/>
              </a:rPr>
              <a:t>st</a:t>
            </a:r>
            <a:r>
              <a:rPr lang="en-US" sz="1600" dirty="0">
                <a:latin typeface="Söhne"/>
              </a:rPr>
              <a:t> </a:t>
            </a:r>
            <a:r>
              <a:rPr lang="en-US" sz="1600">
                <a:latin typeface="Söhne"/>
              </a:rPr>
              <a:t>of March </a:t>
            </a:r>
            <a:r>
              <a:rPr lang="en-US" sz="1600" dirty="0">
                <a:latin typeface="Söhne"/>
              </a:rPr>
              <a:t>2024</a:t>
            </a:r>
          </a:p>
        </p:txBody>
      </p:sp>
      <p:pic>
        <p:nvPicPr>
          <p:cNvPr id="4" name="Picture 3">
            <a:extLst>
              <a:ext uri="{FF2B5EF4-FFF2-40B4-BE49-F238E27FC236}">
                <a16:creationId xmlns:a16="http://schemas.microsoft.com/office/drawing/2014/main" id="{32AE205F-0FE1-14C3-5BD8-6BE4FB0CA105}"/>
              </a:ext>
            </a:extLst>
          </p:cNvPr>
          <p:cNvPicPr>
            <a:picLocks noChangeAspect="1"/>
          </p:cNvPicPr>
          <p:nvPr/>
        </p:nvPicPr>
        <p:blipFill>
          <a:blip r:embed="rId2">
            <a:duotone>
              <a:schemeClr val="accent1">
                <a:shade val="45000"/>
                <a:satMod val="135000"/>
              </a:schemeClr>
              <a:prstClr val="white"/>
            </a:duotone>
          </a:blip>
          <a:stretch>
            <a:fillRect/>
          </a:stretch>
        </p:blipFill>
        <p:spPr>
          <a:xfrm>
            <a:off x="9253537" y="2412122"/>
            <a:ext cx="2438400" cy="2438400"/>
          </a:xfrm>
          <a:prstGeom prst="rect">
            <a:avLst/>
          </a:prstGeom>
        </p:spPr>
      </p:pic>
    </p:spTree>
    <p:extLst>
      <p:ext uri="{BB962C8B-B14F-4D97-AF65-F5344CB8AC3E}">
        <p14:creationId xmlns:p14="http://schemas.microsoft.com/office/powerpoint/2010/main" val="265769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B6CD3-B1B9-EBDC-FEB0-1FDA8CA85817}"/>
            </a:ext>
          </a:extLst>
        </p:cNvPr>
        <p:cNvGrpSpPr/>
        <p:nvPr/>
      </p:nvGrpSpPr>
      <p:grpSpPr>
        <a:xfrm>
          <a:off x="0" y="0"/>
          <a:ext cx="0" cy="0"/>
          <a:chOff x="0" y="0"/>
          <a:chExt cx="0" cy="0"/>
        </a:xfrm>
      </p:grpSpPr>
      <p:sp>
        <p:nvSpPr>
          <p:cNvPr id="2" name="Teardrop 1">
            <a:extLst>
              <a:ext uri="{FF2B5EF4-FFF2-40B4-BE49-F238E27FC236}">
                <a16:creationId xmlns:a16="http://schemas.microsoft.com/office/drawing/2014/main" id="{99C4DFEB-DEF7-65F0-907F-F47E875EE34C}"/>
              </a:ext>
            </a:extLst>
          </p:cNvPr>
          <p:cNvSpPr/>
          <p:nvPr/>
        </p:nvSpPr>
        <p:spPr>
          <a:xfrm rot="15925480">
            <a:off x="637045" y="-150882"/>
            <a:ext cx="3655097" cy="3821123"/>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EE2F8FA-D2F4-7E94-B1A8-9FBE6815883B}"/>
              </a:ext>
            </a:extLst>
          </p:cNvPr>
          <p:cNvSpPr txBox="1"/>
          <p:nvPr/>
        </p:nvSpPr>
        <p:spPr>
          <a:xfrm>
            <a:off x="414338" y="1414463"/>
            <a:ext cx="3657600" cy="707886"/>
          </a:xfrm>
          <a:prstGeom prst="rect">
            <a:avLst/>
          </a:prstGeom>
          <a:noFill/>
        </p:spPr>
        <p:txBody>
          <a:bodyPr wrap="square" rtlCol="0">
            <a:spAutoFit/>
          </a:bodyPr>
          <a:lstStyle/>
          <a:p>
            <a:r>
              <a:rPr lang="en-US" sz="4000" b="1" dirty="0"/>
              <a:t>KEY FINDINGS</a:t>
            </a:r>
          </a:p>
        </p:txBody>
      </p:sp>
      <p:sp>
        <p:nvSpPr>
          <p:cNvPr id="7" name="TextBox 6">
            <a:extLst>
              <a:ext uri="{FF2B5EF4-FFF2-40B4-BE49-F238E27FC236}">
                <a16:creationId xmlns:a16="http://schemas.microsoft.com/office/drawing/2014/main" id="{56391CE4-EBB5-1A99-76BB-3ADF25A6271E}"/>
              </a:ext>
            </a:extLst>
          </p:cNvPr>
          <p:cNvSpPr txBox="1"/>
          <p:nvPr/>
        </p:nvSpPr>
        <p:spPr>
          <a:xfrm>
            <a:off x="0" y="3629466"/>
            <a:ext cx="6093618" cy="1477328"/>
          </a:xfrm>
          <a:prstGeom prst="rect">
            <a:avLst/>
          </a:prstGeom>
          <a:noFill/>
        </p:spPr>
        <p:txBody>
          <a:bodyPr wrap="square">
            <a:spAutoFit/>
          </a:bodyPr>
          <a:lstStyle/>
          <a:p>
            <a:r>
              <a:rPr lang="en-US" b="1" i="0" dirty="0">
                <a:effectLst/>
                <a:latin typeface="Söhne"/>
              </a:rPr>
              <a:t>Top Selling Product Categories:</a:t>
            </a:r>
            <a:r>
              <a:rPr lang="en-US" b="0" i="0" dirty="0">
                <a:effectLst/>
                <a:latin typeface="Söhne"/>
              </a:rPr>
              <a:t> The data highlighted food &amp; beverages as the top-selling product category, generating over $56k in revenue. This indicates a strong demand for these items and suggests opportunities for targeted marketing campaigns and product promotions.</a:t>
            </a:r>
            <a:endParaRPr lang="en-US" dirty="0"/>
          </a:p>
        </p:txBody>
      </p:sp>
      <p:pic>
        <p:nvPicPr>
          <p:cNvPr id="8" name="Picture 7">
            <a:extLst>
              <a:ext uri="{FF2B5EF4-FFF2-40B4-BE49-F238E27FC236}">
                <a16:creationId xmlns:a16="http://schemas.microsoft.com/office/drawing/2014/main" id="{7DD27CA2-E95F-42B1-64D8-ED72ADAA5FF5}"/>
              </a:ext>
            </a:extLst>
          </p:cNvPr>
          <p:cNvPicPr>
            <a:picLocks noChangeAspect="1"/>
          </p:cNvPicPr>
          <p:nvPr/>
        </p:nvPicPr>
        <p:blipFill>
          <a:blip r:embed="rId2"/>
          <a:stretch>
            <a:fillRect/>
          </a:stretch>
        </p:blipFill>
        <p:spPr>
          <a:xfrm>
            <a:off x="6096000" y="1528763"/>
            <a:ext cx="5876925" cy="4785683"/>
          </a:xfrm>
          <a:prstGeom prst="rect">
            <a:avLst/>
          </a:prstGeom>
        </p:spPr>
      </p:pic>
    </p:spTree>
    <p:extLst>
      <p:ext uri="{BB962C8B-B14F-4D97-AF65-F5344CB8AC3E}">
        <p14:creationId xmlns:p14="http://schemas.microsoft.com/office/powerpoint/2010/main" val="316628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A62CD-9D9A-8259-9985-D9A4B91B1123}"/>
            </a:ext>
          </a:extLst>
        </p:cNvPr>
        <p:cNvGrpSpPr/>
        <p:nvPr/>
      </p:nvGrpSpPr>
      <p:grpSpPr>
        <a:xfrm>
          <a:off x="0" y="0"/>
          <a:ext cx="0" cy="0"/>
          <a:chOff x="0" y="0"/>
          <a:chExt cx="0" cy="0"/>
        </a:xfrm>
      </p:grpSpPr>
      <p:sp>
        <p:nvSpPr>
          <p:cNvPr id="2" name="Teardrop 1">
            <a:extLst>
              <a:ext uri="{FF2B5EF4-FFF2-40B4-BE49-F238E27FC236}">
                <a16:creationId xmlns:a16="http://schemas.microsoft.com/office/drawing/2014/main" id="{FE6C23E9-45D8-6800-4565-330ECDAF2D17}"/>
              </a:ext>
            </a:extLst>
          </p:cNvPr>
          <p:cNvSpPr/>
          <p:nvPr/>
        </p:nvSpPr>
        <p:spPr>
          <a:xfrm rot="15925480">
            <a:off x="658399" y="-174013"/>
            <a:ext cx="3426654" cy="3653074"/>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CB8615B-7817-99E6-6D14-7FFCFED6B4C8}"/>
              </a:ext>
            </a:extLst>
          </p:cNvPr>
          <p:cNvSpPr txBox="1"/>
          <p:nvPr/>
        </p:nvSpPr>
        <p:spPr>
          <a:xfrm>
            <a:off x="414338" y="1414463"/>
            <a:ext cx="3657600" cy="707886"/>
          </a:xfrm>
          <a:prstGeom prst="rect">
            <a:avLst/>
          </a:prstGeom>
          <a:noFill/>
        </p:spPr>
        <p:txBody>
          <a:bodyPr wrap="square" rtlCol="0">
            <a:spAutoFit/>
          </a:bodyPr>
          <a:lstStyle/>
          <a:p>
            <a:r>
              <a:rPr lang="en-US" sz="4000" b="1" dirty="0"/>
              <a:t>KEY FINDINGS</a:t>
            </a:r>
          </a:p>
        </p:txBody>
      </p:sp>
      <p:sp>
        <p:nvSpPr>
          <p:cNvPr id="7" name="TextBox 6">
            <a:extLst>
              <a:ext uri="{FF2B5EF4-FFF2-40B4-BE49-F238E27FC236}">
                <a16:creationId xmlns:a16="http://schemas.microsoft.com/office/drawing/2014/main" id="{2B0EA19E-D592-9DB6-EA8A-17258DB7A3D5}"/>
              </a:ext>
            </a:extLst>
          </p:cNvPr>
          <p:cNvSpPr txBox="1"/>
          <p:nvPr/>
        </p:nvSpPr>
        <p:spPr>
          <a:xfrm>
            <a:off x="6098382" y="800541"/>
            <a:ext cx="6093618" cy="1477328"/>
          </a:xfrm>
          <a:prstGeom prst="rect">
            <a:avLst/>
          </a:prstGeom>
          <a:noFill/>
        </p:spPr>
        <p:txBody>
          <a:bodyPr wrap="square">
            <a:spAutoFit/>
          </a:bodyPr>
          <a:lstStyle/>
          <a:p>
            <a:r>
              <a:rPr lang="en-US" b="1" i="0" dirty="0">
                <a:effectLst/>
                <a:latin typeface="Söhne"/>
              </a:rPr>
              <a:t>Branch Location Performance:</a:t>
            </a:r>
            <a:r>
              <a:rPr lang="en-US" b="0" i="0" dirty="0">
                <a:effectLst/>
                <a:latin typeface="Söhne"/>
              </a:rPr>
              <a:t> Geographically, the </a:t>
            </a:r>
            <a:r>
              <a:rPr lang="en-US" b="0" i="0" dirty="0" err="1">
                <a:effectLst/>
                <a:latin typeface="Söhne"/>
              </a:rPr>
              <a:t>Naypyita</a:t>
            </a:r>
            <a:r>
              <a:rPr lang="en-US" b="0" i="0" dirty="0">
                <a:effectLst/>
                <a:latin typeface="Söhne"/>
              </a:rPr>
              <a:t> city and Branch C outlet showed the highest sales activity, generating over $110k and accounting for 34% of total sales, respectively. This insight can guide decisions related to store expansion, resource allocation, and market targeting</a:t>
            </a:r>
            <a:r>
              <a:rPr lang="en-US" b="0" i="0" dirty="0">
                <a:solidFill>
                  <a:srgbClr val="0D0D0D"/>
                </a:solidFill>
                <a:effectLst/>
                <a:latin typeface="Söhne"/>
              </a:rPr>
              <a:t>.</a:t>
            </a:r>
            <a:r>
              <a:rPr lang="en-US" b="0" i="0" dirty="0">
                <a:effectLst/>
                <a:latin typeface="Söhne"/>
              </a:rPr>
              <a:t>.</a:t>
            </a:r>
            <a:endParaRPr lang="en-US" dirty="0"/>
          </a:p>
        </p:txBody>
      </p:sp>
      <p:pic>
        <p:nvPicPr>
          <p:cNvPr id="5" name="Picture 4">
            <a:extLst>
              <a:ext uri="{FF2B5EF4-FFF2-40B4-BE49-F238E27FC236}">
                <a16:creationId xmlns:a16="http://schemas.microsoft.com/office/drawing/2014/main" id="{A6B289A4-5C55-73B9-D0CC-63FFBAE49075}"/>
              </a:ext>
            </a:extLst>
          </p:cNvPr>
          <p:cNvPicPr>
            <a:picLocks noChangeAspect="1"/>
          </p:cNvPicPr>
          <p:nvPr/>
        </p:nvPicPr>
        <p:blipFill>
          <a:blip r:embed="rId2"/>
          <a:stretch>
            <a:fillRect/>
          </a:stretch>
        </p:blipFill>
        <p:spPr>
          <a:xfrm>
            <a:off x="628650" y="3454713"/>
            <a:ext cx="4300537" cy="3418015"/>
          </a:xfrm>
          <a:prstGeom prst="rect">
            <a:avLst/>
          </a:prstGeom>
        </p:spPr>
      </p:pic>
      <p:pic>
        <p:nvPicPr>
          <p:cNvPr id="6" name="Picture 5">
            <a:extLst>
              <a:ext uri="{FF2B5EF4-FFF2-40B4-BE49-F238E27FC236}">
                <a16:creationId xmlns:a16="http://schemas.microsoft.com/office/drawing/2014/main" id="{657B17CF-BEE8-A679-6686-E9C9D26B4D7F}"/>
              </a:ext>
            </a:extLst>
          </p:cNvPr>
          <p:cNvPicPr>
            <a:picLocks noChangeAspect="1"/>
          </p:cNvPicPr>
          <p:nvPr/>
        </p:nvPicPr>
        <p:blipFill>
          <a:blip r:embed="rId3"/>
          <a:stretch>
            <a:fillRect/>
          </a:stretch>
        </p:blipFill>
        <p:spPr>
          <a:xfrm>
            <a:off x="6096000" y="3429000"/>
            <a:ext cx="5405437" cy="3418015"/>
          </a:xfrm>
          <a:prstGeom prst="rect">
            <a:avLst/>
          </a:prstGeom>
        </p:spPr>
      </p:pic>
    </p:spTree>
    <p:extLst>
      <p:ext uri="{BB962C8B-B14F-4D97-AF65-F5344CB8AC3E}">
        <p14:creationId xmlns:p14="http://schemas.microsoft.com/office/powerpoint/2010/main" val="415881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BFA8B-988C-EF41-7010-5F31B8679DB2}"/>
            </a:ext>
          </a:extLst>
        </p:cNvPr>
        <p:cNvGrpSpPr/>
        <p:nvPr/>
      </p:nvGrpSpPr>
      <p:grpSpPr>
        <a:xfrm>
          <a:off x="0" y="0"/>
          <a:ext cx="0" cy="0"/>
          <a:chOff x="0" y="0"/>
          <a:chExt cx="0" cy="0"/>
        </a:xfrm>
      </p:grpSpPr>
      <p:sp>
        <p:nvSpPr>
          <p:cNvPr id="2" name="Teardrop 1">
            <a:extLst>
              <a:ext uri="{FF2B5EF4-FFF2-40B4-BE49-F238E27FC236}">
                <a16:creationId xmlns:a16="http://schemas.microsoft.com/office/drawing/2014/main" id="{4BD8E581-D5BF-D5D3-12E1-EC185FEE51D4}"/>
              </a:ext>
            </a:extLst>
          </p:cNvPr>
          <p:cNvSpPr/>
          <p:nvPr/>
        </p:nvSpPr>
        <p:spPr>
          <a:xfrm rot="15925480">
            <a:off x="658399" y="-174013"/>
            <a:ext cx="3426654" cy="3653074"/>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1DE9BE1-AC48-B571-62CF-D33A08FB5122}"/>
              </a:ext>
            </a:extLst>
          </p:cNvPr>
          <p:cNvSpPr txBox="1"/>
          <p:nvPr/>
        </p:nvSpPr>
        <p:spPr>
          <a:xfrm>
            <a:off x="414338" y="1414463"/>
            <a:ext cx="3657600" cy="707886"/>
          </a:xfrm>
          <a:prstGeom prst="rect">
            <a:avLst/>
          </a:prstGeom>
          <a:noFill/>
        </p:spPr>
        <p:txBody>
          <a:bodyPr wrap="square" rtlCol="0">
            <a:spAutoFit/>
          </a:bodyPr>
          <a:lstStyle/>
          <a:p>
            <a:r>
              <a:rPr lang="en-US" sz="4000" b="1" dirty="0"/>
              <a:t>KEY FINDINGS</a:t>
            </a:r>
          </a:p>
        </p:txBody>
      </p:sp>
      <p:sp>
        <p:nvSpPr>
          <p:cNvPr id="7" name="TextBox 6">
            <a:extLst>
              <a:ext uri="{FF2B5EF4-FFF2-40B4-BE49-F238E27FC236}">
                <a16:creationId xmlns:a16="http://schemas.microsoft.com/office/drawing/2014/main" id="{2DCD5932-8CCB-D1D3-C008-D9BD7BDF30EB}"/>
              </a:ext>
            </a:extLst>
          </p:cNvPr>
          <p:cNvSpPr txBox="1"/>
          <p:nvPr/>
        </p:nvSpPr>
        <p:spPr>
          <a:xfrm>
            <a:off x="2382" y="3680707"/>
            <a:ext cx="5831469" cy="1754326"/>
          </a:xfrm>
          <a:prstGeom prst="rect">
            <a:avLst/>
          </a:prstGeom>
          <a:noFill/>
        </p:spPr>
        <p:txBody>
          <a:bodyPr wrap="square">
            <a:spAutoFit/>
          </a:bodyPr>
          <a:lstStyle/>
          <a:p>
            <a:r>
              <a:rPr lang="en-US" b="1" i="0" dirty="0">
                <a:effectLst/>
                <a:latin typeface="Söhne"/>
              </a:rPr>
              <a:t>Preferred Payment Methods:</a:t>
            </a:r>
            <a:r>
              <a:rPr lang="en-US" b="0" i="0" dirty="0">
                <a:effectLst/>
                <a:latin typeface="Söhne"/>
              </a:rPr>
              <a:t> Analysis of payment types revealed a higher adoption of e-wallets, indicating a preference for digital payment convenience among customers. This finding underscores the importance of offering diverse payment options to cater to customer preferences and enhance convenience...</a:t>
            </a:r>
            <a:endParaRPr lang="en-US" dirty="0"/>
          </a:p>
        </p:txBody>
      </p:sp>
      <p:pic>
        <p:nvPicPr>
          <p:cNvPr id="3" name="Picture 2">
            <a:extLst>
              <a:ext uri="{FF2B5EF4-FFF2-40B4-BE49-F238E27FC236}">
                <a16:creationId xmlns:a16="http://schemas.microsoft.com/office/drawing/2014/main" id="{31F7B50B-420A-92F5-449C-551F1A7B60A7}"/>
              </a:ext>
            </a:extLst>
          </p:cNvPr>
          <p:cNvPicPr>
            <a:picLocks noChangeAspect="1"/>
          </p:cNvPicPr>
          <p:nvPr/>
        </p:nvPicPr>
        <p:blipFill>
          <a:blip r:embed="rId2"/>
          <a:stretch>
            <a:fillRect/>
          </a:stretch>
        </p:blipFill>
        <p:spPr>
          <a:xfrm>
            <a:off x="5833851" y="1174936"/>
            <a:ext cx="5811968" cy="5325875"/>
          </a:xfrm>
          <a:prstGeom prst="rect">
            <a:avLst/>
          </a:prstGeom>
        </p:spPr>
      </p:pic>
    </p:spTree>
    <p:extLst>
      <p:ext uri="{BB962C8B-B14F-4D97-AF65-F5344CB8AC3E}">
        <p14:creationId xmlns:p14="http://schemas.microsoft.com/office/powerpoint/2010/main" val="404129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FD851-1FAC-563F-FF31-0CF3E9E724A0}"/>
            </a:ext>
          </a:extLst>
        </p:cNvPr>
        <p:cNvGrpSpPr/>
        <p:nvPr/>
      </p:nvGrpSpPr>
      <p:grpSpPr>
        <a:xfrm>
          <a:off x="0" y="0"/>
          <a:ext cx="0" cy="0"/>
          <a:chOff x="0" y="0"/>
          <a:chExt cx="0" cy="0"/>
        </a:xfrm>
      </p:grpSpPr>
      <p:sp>
        <p:nvSpPr>
          <p:cNvPr id="2" name="Teardrop 1">
            <a:extLst>
              <a:ext uri="{FF2B5EF4-FFF2-40B4-BE49-F238E27FC236}">
                <a16:creationId xmlns:a16="http://schemas.microsoft.com/office/drawing/2014/main" id="{EA3A2669-B3CD-538F-8E32-6E7BE2C79D40}"/>
              </a:ext>
            </a:extLst>
          </p:cNvPr>
          <p:cNvSpPr/>
          <p:nvPr/>
        </p:nvSpPr>
        <p:spPr>
          <a:xfrm rot="15925480">
            <a:off x="658399" y="-174013"/>
            <a:ext cx="3426654" cy="3653074"/>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641EF-175B-B247-5A2F-60D042BFA2EF}"/>
              </a:ext>
            </a:extLst>
          </p:cNvPr>
          <p:cNvSpPr txBox="1"/>
          <p:nvPr/>
        </p:nvSpPr>
        <p:spPr>
          <a:xfrm>
            <a:off x="414338" y="1414463"/>
            <a:ext cx="3657600" cy="707886"/>
          </a:xfrm>
          <a:prstGeom prst="rect">
            <a:avLst/>
          </a:prstGeom>
          <a:noFill/>
        </p:spPr>
        <p:txBody>
          <a:bodyPr wrap="square" rtlCol="0">
            <a:spAutoFit/>
          </a:bodyPr>
          <a:lstStyle/>
          <a:p>
            <a:r>
              <a:rPr lang="en-US" sz="4000" b="1" dirty="0"/>
              <a:t>KEY FINDINGS</a:t>
            </a:r>
          </a:p>
        </p:txBody>
      </p:sp>
      <p:sp>
        <p:nvSpPr>
          <p:cNvPr id="7" name="TextBox 6">
            <a:extLst>
              <a:ext uri="{FF2B5EF4-FFF2-40B4-BE49-F238E27FC236}">
                <a16:creationId xmlns:a16="http://schemas.microsoft.com/office/drawing/2014/main" id="{6E6F310D-3F65-D22F-633D-C210285DCAE7}"/>
              </a:ext>
            </a:extLst>
          </p:cNvPr>
          <p:cNvSpPr txBox="1"/>
          <p:nvPr/>
        </p:nvSpPr>
        <p:spPr>
          <a:xfrm>
            <a:off x="2382" y="3680707"/>
            <a:ext cx="5626893" cy="1754326"/>
          </a:xfrm>
          <a:prstGeom prst="rect">
            <a:avLst/>
          </a:prstGeom>
          <a:noFill/>
        </p:spPr>
        <p:txBody>
          <a:bodyPr wrap="square">
            <a:spAutoFit/>
          </a:bodyPr>
          <a:lstStyle/>
          <a:p>
            <a:r>
              <a:rPr lang="en-US" b="1" i="0" dirty="0">
                <a:effectLst/>
                <a:latin typeface="Söhne"/>
              </a:rPr>
              <a:t>Customer Segmentation Insights:</a:t>
            </a:r>
            <a:r>
              <a:rPr lang="en-US" b="0" i="0" dirty="0">
                <a:effectLst/>
                <a:latin typeface="Söhne"/>
              </a:rPr>
              <a:t> Member accounts were found to contribute slightly higher sales and revenue compared to regular customers. Further segmentation analysis could uncover differences in purchasing behavior and preferences among customer segments, enabling more targeted marketing strategies</a:t>
            </a:r>
            <a:r>
              <a:rPr lang="en-US" b="0" i="0" dirty="0">
                <a:solidFill>
                  <a:srgbClr val="0D0D0D"/>
                </a:solidFill>
                <a:effectLst/>
                <a:latin typeface="Söhne"/>
              </a:rPr>
              <a:t>.</a:t>
            </a:r>
            <a:endParaRPr lang="en-US" dirty="0"/>
          </a:p>
        </p:txBody>
      </p:sp>
      <p:pic>
        <p:nvPicPr>
          <p:cNvPr id="5" name="Picture 4">
            <a:extLst>
              <a:ext uri="{FF2B5EF4-FFF2-40B4-BE49-F238E27FC236}">
                <a16:creationId xmlns:a16="http://schemas.microsoft.com/office/drawing/2014/main" id="{17873652-0958-19EA-6AE3-820D6CBF2E2D}"/>
              </a:ext>
            </a:extLst>
          </p:cNvPr>
          <p:cNvPicPr>
            <a:picLocks noChangeAspect="1"/>
          </p:cNvPicPr>
          <p:nvPr/>
        </p:nvPicPr>
        <p:blipFill>
          <a:blip r:embed="rId2"/>
          <a:stretch>
            <a:fillRect/>
          </a:stretch>
        </p:blipFill>
        <p:spPr>
          <a:xfrm>
            <a:off x="5501481" y="1414462"/>
            <a:ext cx="6688137" cy="4886325"/>
          </a:xfrm>
          <a:prstGeom prst="rect">
            <a:avLst/>
          </a:prstGeom>
        </p:spPr>
      </p:pic>
    </p:spTree>
    <p:extLst>
      <p:ext uri="{BB962C8B-B14F-4D97-AF65-F5344CB8AC3E}">
        <p14:creationId xmlns:p14="http://schemas.microsoft.com/office/powerpoint/2010/main" val="370623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CD035-29CA-1E97-C7FE-8A001EF6E9A3}"/>
            </a:ext>
          </a:extLst>
        </p:cNvPr>
        <p:cNvGrpSpPr/>
        <p:nvPr/>
      </p:nvGrpSpPr>
      <p:grpSpPr>
        <a:xfrm>
          <a:off x="0" y="0"/>
          <a:ext cx="0" cy="0"/>
          <a:chOff x="0" y="0"/>
          <a:chExt cx="0" cy="0"/>
        </a:xfrm>
      </p:grpSpPr>
      <p:sp>
        <p:nvSpPr>
          <p:cNvPr id="2" name="Teardrop 1">
            <a:extLst>
              <a:ext uri="{FF2B5EF4-FFF2-40B4-BE49-F238E27FC236}">
                <a16:creationId xmlns:a16="http://schemas.microsoft.com/office/drawing/2014/main" id="{5BE45C30-BF4D-C01B-E759-33D1BC389BA6}"/>
              </a:ext>
            </a:extLst>
          </p:cNvPr>
          <p:cNvSpPr/>
          <p:nvPr/>
        </p:nvSpPr>
        <p:spPr>
          <a:xfrm rot="15925480">
            <a:off x="658399" y="-174013"/>
            <a:ext cx="3426654" cy="3653074"/>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7E7CCE4-2832-CC96-519A-C9426D1D68CB}"/>
              </a:ext>
            </a:extLst>
          </p:cNvPr>
          <p:cNvSpPr txBox="1"/>
          <p:nvPr/>
        </p:nvSpPr>
        <p:spPr>
          <a:xfrm>
            <a:off x="414337" y="1414463"/>
            <a:ext cx="3914777" cy="707886"/>
          </a:xfrm>
          <a:prstGeom prst="rect">
            <a:avLst/>
          </a:prstGeom>
          <a:noFill/>
        </p:spPr>
        <p:txBody>
          <a:bodyPr wrap="square" rtlCol="0">
            <a:spAutoFit/>
          </a:bodyPr>
          <a:lstStyle/>
          <a:p>
            <a:r>
              <a:rPr lang="en-US" sz="4000" b="1" dirty="0"/>
              <a:t>CONCLUSIONS</a:t>
            </a:r>
          </a:p>
        </p:txBody>
      </p:sp>
      <p:sp>
        <p:nvSpPr>
          <p:cNvPr id="7" name="TextBox 6">
            <a:extLst>
              <a:ext uri="{FF2B5EF4-FFF2-40B4-BE49-F238E27FC236}">
                <a16:creationId xmlns:a16="http://schemas.microsoft.com/office/drawing/2014/main" id="{02C5BB6B-6897-8415-D6C6-BC2137E93EC0}"/>
              </a:ext>
            </a:extLst>
          </p:cNvPr>
          <p:cNvSpPr txBox="1"/>
          <p:nvPr/>
        </p:nvSpPr>
        <p:spPr>
          <a:xfrm>
            <a:off x="645320" y="3737857"/>
            <a:ext cx="9470230" cy="1631216"/>
          </a:xfrm>
          <a:prstGeom prst="rect">
            <a:avLst/>
          </a:prstGeom>
          <a:noFill/>
        </p:spPr>
        <p:txBody>
          <a:bodyPr wrap="square">
            <a:spAutoFit/>
          </a:bodyPr>
          <a:lstStyle/>
          <a:p>
            <a:r>
              <a:rPr lang="en-US" sz="2000" b="0" i="0" dirty="0">
                <a:effectLst/>
                <a:latin typeface="Söhne"/>
              </a:rPr>
              <a:t>Overall, these findings provide valuable insights into key drivers of supermarket sales performance, including seasonal trends, product preferences, geographical variations, and payment behaviors. Leveraging these insights can inform strategic decision-making processes aimed at optimizing sales, enhancing customer experiences, and driving business growth</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30404922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95E3-63E4-6DFF-9599-11C5C91BB130}"/>
              </a:ext>
            </a:extLst>
          </p:cNvPr>
          <p:cNvSpPr>
            <a:spLocks noGrp="1"/>
          </p:cNvSpPr>
          <p:nvPr>
            <p:ph type="title"/>
          </p:nvPr>
        </p:nvSpPr>
        <p:spPr/>
        <p:txBody>
          <a:bodyPr/>
          <a:lstStyle/>
          <a:p>
            <a:r>
              <a:rPr lang="en-US" dirty="0"/>
              <a:t>RECOMMENDATIONS</a:t>
            </a:r>
          </a:p>
        </p:txBody>
      </p:sp>
      <p:sp>
        <p:nvSpPr>
          <p:cNvPr id="4" name="TextBox 3">
            <a:extLst>
              <a:ext uri="{FF2B5EF4-FFF2-40B4-BE49-F238E27FC236}">
                <a16:creationId xmlns:a16="http://schemas.microsoft.com/office/drawing/2014/main" id="{E7C02494-5966-6065-6882-3F230D29C7CB}"/>
              </a:ext>
            </a:extLst>
          </p:cNvPr>
          <p:cNvSpPr txBox="1"/>
          <p:nvPr/>
        </p:nvSpPr>
        <p:spPr>
          <a:xfrm>
            <a:off x="50006" y="1417638"/>
            <a:ext cx="12091987" cy="5262979"/>
          </a:xfrm>
          <a:prstGeom prst="rect">
            <a:avLst/>
          </a:prstGeom>
          <a:noFill/>
        </p:spPr>
        <p:txBody>
          <a:bodyPr wrap="square">
            <a:spAutoFit/>
          </a:bodyPr>
          <a:lstStyle/>
          <a:p>
            <a:endParaRPr lang="en-US" dirty="0"/>
          </a:p>
          <a:p>
            <a:endParaRPr lang="en-US" dirty="0"/>
          </a:p>
          <a:p>
            <a:r>
              <a:rPr lang="en-US" sz="2000" dirty="0">
                <a:latin typeface="Söhne"/>
              </a:rPr>
              <a:t>The analysis of the supermarket sales dataset yielded valuable insights that can inform strategic decision-making to optimize sales and enhance business growth. Key findings include seasonal sales trends with January as the peak month, strong demand for food &amp; beverages, geographical variations in sales performance, and a growing preference for digital payment methods. Further segmentation analysis identified differences in sales contribution between member accounts and regular customers, highlighting opportunities for personalized marketing strategies.</a:t>
            </a:r>
          </a:p>
          <a:p>
            <a:endParaRPr lang="en-US" sz="2000" dirty="0">
              <a:latin typeface="Söhne"/>
            </a:endParaRPr>
          </a:p>
          <a:p>
            <a:r>
              <a:rPr lang="en-US" sz="2000" dirty="0">
                <a:latin typeface="Söhne"/>
              </a:rPr>
              <a:t>To leverage these insights effectively, recommendations include implementing targeted marketing campaigns aligned with seasonal trends, optimizing product assortments based on customer preferences, tailoring strategies to specific geographical regions, integrating digital payment options, and implementing customer segmentation strategies to enhance engagement and loyalty.</a:t>
            </a:r>
          </a:p>
          <a:p>
            <a:endParaRPr lang="en-US" sz="2000" dirty="0">
              <a:latin typeface="Söhne"/>
            </a:endParaRPr>
          </a:p>
          <a:p>
            <a:r>
              <a:rPr lang="en-US" sz="2000" dirty="0">
                <a:latin typeface="Söhne"/>
              </a:rPr>
              <a:t>By adopting these recommendations, the supermarket can enhance sales performance, improve customer satisfaction, and maintain competitiveness in the market. Continuous monitoring and analysis of sales data will be crucial to adapt strategies in response to changing consumer behaviors and market dynamics.</a:t>
            </a:r>
          </a:p>
        </p:txBody>
      </p:sp>
    </p:spTree>
    <p:extLst>
      <p:ext uri="{BB962C8B-B14F-4D97-AF65-F5344CB8AC3E}">
        <p14:creationId xmlns:p14="http://schemas.microsoft.com/office/powerpoint/2010/main" val="23931299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908F355F-62DF-B1D9-9AA2-31414C9CDA52}"/>
              </a:ext>
            </a:extLst>
          </p:cNvPr>
          <p:cNvSpPr/>
          <p:nvPr/>
        </p:nvSpPr>
        <p:spPr>
          <a:xfrm>
            <a:off x="2814638" y="1143000"/>
            <a:ext cx="7158037" cy="5715000"/>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470FA4D-021D-A809-F0F1-8E89AB7B8C9E}"/>
              </a:ext>
            </a:extLst>
          </p:cNvPr>
          <p:cNvSpPr txBox="1"/>
          <p:nvPr/>
        </p:nvSpPr>
        <p:spPr>
          <a:xfrm>
            <a:off x="3686174" y="2871788"/>
            <a:ext cx="5414963" cy="1107996"/>
          </a:xfrm>
          <a:prstGeom prst="rect">
            <a:avLst/>
          </a:prstGeom>
          <a:noFill/>
        </p:spPr>
        <p:txBody>
          <a:bodyPr wrap="square" rtlCol="0">
            <a:spAutoFit/>
          </a:bodyPr>
          <a:lstStyle/>
          <a:p>
            <a:r>
              <a:rPr lang="en-US" sz="6600" dirty="0"/>
              <a:t>THANK YOU</a:t>
            </a:r>
          </a:p>
        </p:txBody>
      </p:sp>
      <p:sp>
        <p:nvSpPr>
          <p:cNvPr id="4" name="Teardrop 3">
            <a:extLst>
              <a:ext uri="{FF2B5EF4-FFF2-40B4-BE49-F238E27FC236}">
                <a16:creationId xmlns:a16="http://schemas.microsoft.com/office/drawing/2014/main" id="{2C0506C8-2644-39CE-8DBF-DC883800B2B0}"/>
              </a:ext>
            </a:extLst>
          </p:cNvPr>
          <p:cNvSpPr/>
          <p:nvPr/>
        </p:nvSpPr>
        <p:spPr>
          <a:xfrm rot="16804700">
            <a:off x="22201" y="64357"/>
            <a:ext cx="1640515" cy="1801791"/>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34A79B9-20D7-CF73-72C7-3045541AFF21}"/>
              </a:ext>
            </a:extLst>
          </p:cNvPr>
          <p:cNvPicPr>
            <a:picLocks noChangeAspect="1"/>
          </p:cNvPicPr>
          <p:nvPr/>
        </p:nvPicPr>
        <p:blipFill>
          <a:blip r:embed="rId2"/>
          <a:stretch>
            <a:fillRect/>
          </a:stretch>
        </p:blipFill>
        <p:spPr>
          <a:xfrm rot="9234579">
            <a:off x="10294385" y="5409742"/>
            <a:ext cx="1816765" cy="1810669"/>
          </a:xfrm>
          <a:prstGeom prst="rect">
            <a:avLst/>
          </a:prstGeom>
        </p:spPr>
      </p:pic>
    </p:spTree>
    <p:extLst>
      <p:ext uri="{BB962C8B-B14F-4D97-AF65-F5344CB8AC3E}">
        <p14:creationId xmlns:p14="http://schemas.microsoft.com/office/powerpoint/2010/main" val="25874533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A95B-1EA2-B3EF-0460-50BAD0F8BA70}"/>
              </a:ext>
            </a:extLst>
          </p:cNvPr>
          <p:cNvSpPr>
            <a:spLocks noGrp="1"/>
          </p:cNvSpPr>
          <p:nvPr>
            <p:ph type="title"/>
          </p:nvPr>
        </p:nvSpPr>
        <p:spPr/>
        <p:txBody>
          <a:bodyPr/>
          <a:lstStyle/>
          <a:p>
            <a:r>
              <a:rPr lang="en-US" dirty="0"/>
              <a:t>TABLE OF CONTENTS</a:t>
            </a:r>
          </a:p>
        </p:txBody>
      </p:sp>
      <p:sp>
        <p:nvSpPr>
          <p:cNvPr id="6" name="TextBox 5">
            <a:extLst>
              <a:ext uri="{FF2B5EF4-FFF2-40B4-BE49-F238E27FC236}">
                <a16:creationId xmlns:a16="http://schemas.microsoft.com/office/drawing/2014/main" id="{F4B288BE-1001-7B31-67E9-D160682F3F7F}"/>
              </a:ext>
            </a:extLst>
          </p:cNvPr>
          <p:cNvSpPr txBox="1"/>
          <p:nvPr/>
        </p:nvSpPr>
        <p:spPr>
          <a:xfrm>
            <a:off x="535781" y="2674887"/>
            <a:ext cx="6100762" cy="4370427"/>
          </a:xfrm>
          <a:prstGeom prst="rect">
            <a:avLst/>
          </a:prstGeom>
          <a:noFill/>
        </p:spPr>
        <p:txBody>
          <a:bodyPr wrap="square">
            <a:spAutoFit/>
          </a:bodyPr>
          <a:lstStyle/>
          <a:p>
            <a:pPr marL="285750" indent="-285750">
              <a:buFont typeface="Wingdings" panose="05000000000000000000" pitchFamily="2" charset="2"/>
              <a:buChar char="v"/>
            </a:pPr>
            <a:r>
              <a:rPr lang="en-US" sz="2000" b="1" dirty="0"/>
              <a:t>Introduction</a:t>
            </a:r>
          </a:p>
          <a:p>
            <a:endParaRPr lang="en-US" sz="2000" b="1" dirty="0"/>
          </a:p>
          <a:p>
            <a:pPr marL="285750" indent="-285750">
              <a:buFont typeface="Wingdings" panose="05000000000000000000" pitchFamily="2" charset="2"/>
              <a:buChar char="v"/>
            </a:pPr>
            <a:r>
              <a:rPr lang="en-US" sz="2000" b="1" dirty="0"/>
              <a:t>Project Overview</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a:t>Research Questions</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a:t>Brief processes you took (methodology)</a:t>
            </a:r>
          </a:p>
          <a:p>
            <a:endParaRPr lang="en-US" sz="2000" b="1" dirty="0"/>
          </a:p>
          <a:p>
            <a:pPr marL="285750" indent="-285750">
              <a:buFont typeface="Wingdings" panose="05000000000000000000" pitchFamily="2" charset="2"/>
              <a:buChar char="v"/>
            </a:pPr>
            <a:r>
              <a:rPr lang="en-US" sz="2000" b="1" dirty="0"/>
              <a:t>Result findings</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a:t>Conclusions</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a:t>Recommendations</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1970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4443-909E-5838-E679-A4784DF1706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687C3EA-DB90-DCD7-E043-6A04BD8303D8}"/>
              </a:ext>
            </a:extLst>
          </p:cNvPr>
          <p:cNvSpPr>
            <a:spLocks noGrp="1"/>
          </p:cNvSpPr>
          <p:nvPr>
            <p:ph idx="1"/>
          </p:nvPr>
        </p:nvSpPr>
        <p:spPr/>
        <p:txBody>
          <a:bodyPr>
            <a:normAutofit/>
          </a:bodyPr>
          <a:lstStyle/>
          <a:p>
            <a:pPr marL="0" indent="0">
              <a:buNone/>
            </a:pPr>
            <a:r>
              <a:rPr lang="en-US" sz="2000" dirty="0">
                <a:latin typeface="Söhne"/>
              </a:rPr>
              <a:t>This report aims to present the findings and insights gained from analyzing a supermarket sales dataset using Excel. The project's objective was to explore various dimensions of the dataset, including customer types, branch locations, product categories, and payment modes. By meticulously cleaning the data and employing Excel's visualization tools, this analysis aimed to uncover patterns, trends, and key insights that could inform strategic decision-making for the supermarket. Throughout the presentation, we will delve into the key findings, highlighting significant observations and their implications for future strategies. Let's begin our journey into the world of supermarket sales analysis.</a:t>
            </a:r>
          </a:p>
        </p:txBody>
      </p:sp>
    </p:spTree>
    <p:extLst>
      <p:ext uri="{BB962C8B-B14F-4D97-AF65-F5344CB8AC3E}">
        <p14:creationId xmlns:p14="http://schemas.microsoft.com/office/powerpoint/2010/main" val="238775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2D34-9611-2ECD-EDF2-947C71D2C5A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A3C19BD8-4772-985F-75B2-0A1DF6C0E85F}"/>
              </a:ext>
            </a:extLst>
          </p:cNvPr>
          <p:cNvSpPr>
            <a:spLocks noGrp="1"/>
          </p:cNvSpPr>
          <p:nvPr>
            <p:ph idx="1"/>
          </p:nvPr>
        </p:nvSpPr>
        <p:spPr/>
        <p:txBody>
          <a:bodyPr/>
          <a:lstStyle/>
          <a:p>
            <a:pPr marL="0" indent="0">
              <a:buNone/>
            </a:pPr>
            <a:endParaRPr lang="en-US" dirty="0"/>
          </a:p>
          <a:p>
            <a:r>
              <a:rPr lang="en-US" sz="2000" dirty="0">
                <a:latin typeface="Söhne"/>
              </a:rPr>
              <a:t>This project involved analyzing a supermarket sales dataset using Excel to extract insights for strategic decision-making. Steps included meticulous data cleaning and visualization using Excel's tools. Special thanks to </a:t>
            </a:r>
            <a:r>
              <a:rPr lang="en-US" sz="2000" dirty="0" err="1">
                <a:latin typeface="Söhne"/>
              </a:rPr>
              <a:t>Justinah</a:t>
            </a:r>
            <a:r>
              <a:rPr lang="en-US" sz="2000" dirty="0">
                <a:latin typeface="Söhne"/>
              </a:rPr>
              <a:t> Raphael-</a:t>
            </a:r>
            <a:r>
              <a:rPr lang="en-US" sz="2000" dirty="0" err="1">
                <a:latin typeface="Söhne"/>
              </a:rPr>
              <a:t>ojo</a:t>
            </a:r>
            <a:r>
              <a:rPr lang="en-US" sz="2000" dirty="0">
                <a:latin typeface="Söhne"/>
              </a:rPr>
              <a:t> for a helpful tutorial, and to </a:t>
            </a:r>
            <a:r>
              <a:rPr lang="en-US" sz="2000" dirty="0" err="1">
                <a:latin typeface="Söhne"/>
              </a:rPr>
              <a:t>TheData</a:t>
            </a:r>
            <a:r>
              <a:rPr lang="en-US" sz="2000" dirty="0">
                <a:latin typeface="Söhne"/>
              </a:rPr>
              <a:t> Initiative for support. The findings, from peak sales months to top-selling products, will guide future strategies. This presentation will delve into these insights, illuminating key aspects of sales performance. Let's explore the world of supermarket sales analysis together.</a:t>
            </a:r>
          </a:p>
        </p:txBody>
      </p:sp>
    </p:spTree>
    <p:extLst>
      <p:ext uri="{BB962C8B-B14F-4D97-AF65-F5344CB8AC3E}">
        <p14:creationId xmlns:p14="http://schemas.microsoft.com/office/powerpoint/2010/main" val="213366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9BC5-A583-D4D9-7B6E-D89EBA90906C}"/>
              </a:ext>
            </a:extLst>
          </p:cNvPr>
          <p:cNvSpPr>
            <a:spLocks noGrp="1"/>
          </p:cNvSpPr>
          <p:nvPr>
            <p:ph type="title"/>
          </p:nvPr>
        </p:nvSpPr>
        <p:spPr/>
        <p:txBody>
          <a:bodyPr/>
          <a:lstStyle/>
          <a:p>
            <a:r>
              <a:rPr lang="en-US" dirty="0"/>
              <a:t>RESEARCH QUESTIONS</a:t>
            </a:r>
          </a:p>
        </p:txBody>
      </p:sp>
      <p:sp>
        <p:nvSpPr>
          <p:cNvPr id="6" name="TextBox 5">
            <a:extLst>
              <a:ext uri="{FF2B5EF4-FFF2-40B4-BE49-F238E27FC236}">
                <a16:creationId xmlns:a16="http://schemas.microsoft.com/office/drawing/2014/main" id="{278D7C69-E5CF-24FE-3895-910102E5CE02}"/>
              </a:ext>
            </a:extLst>
          </p:cNvPr>
          <p:cNvSpPr txBox="1"/>
          <p:nvPr/>
        </p:nvSpPr>
        <p:spPr>
          <a:xfrm>
            <a:off x="242888" y="2551837"/>
            <a:ext cx="8908255" cy="3108543"/>
          </a:xfrm>
          <a:prstGeom prst="rect">
            <a:avLst/>
          </a:prstGeom>
          <a:noFill/>
        </p:spPr>
        <p:txBody>
          <a:bodyPr wrap="square">
            <a:spAutoFit/>
          </a:bodyPr>
          <a:lstStyle/>
          <a:p>
            <a:endParaRPr lang="en-US" dirty="0"/>
          </a:p>
          <a:p>
            <a:endParaRPr lang="en-US" dirty="0"/>
          </a:p>
          <a:p>
            <a:r>
              <a:rPr lang="en-US" sz="2000" dirty="0">
                <a:latin typeface="Söhne"/>
              </a:rPr>
              <a:t>"What factors influence sales performance in supermarkets, and how can data analysis using Excel inform strategic decision-making to optimize sales and enhance business growth?“</a:t>
            </a:r>
          </a:p>
          <a:p>
            <a:endParaRPr lang="en-US" sz="2000" dirty="0">
              <a:latin typeface="Söhne"/>
            </a:endParaRPr>
          </a:p>
          <a:p>
            <a:endParaRPr lang="en-US" sz="2000" dirty="0">
              <a:latin typeface="Söhne"/>
            </a:endParaRPr>
          </a:p>
          <a:p>
            <a:r>
              <a:rPr lang="en-US" sz="2000" dirty="0">
                <a:latin typeface="Söhne"/>
              </a:rPr>
              <a:t>"How do customer demographics, branch locations, product categories, and payment methods affect supermarket sales, and what actionable insights can be derived from analyzing these factors using Excel?"</a:t>
            </a:r>
          </a:p>
        </p:txBody>
      </p:sp>
    </p:spTree>
    <p:extLst>
      <p:ext uri="{BB962C8B-B14F-4D97-AF65-F5344CB8AC3E}">
        <p14:creationId xmlns:p14="http://schemas.microsoft.com/office/powerpoint/2010/main" val="369941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AE2F-29DB-64CB-26D1-197831E4BE69}"/>
              </a:ext>
            </a:extLst>
          </p:cNvPr>
          <p:cNvSpPr>
            <a:spLocks noGrp="1"/>
          </p:cNvSpPr>
          <p:nvPr>
            <p:ph type="title"/>
          </p:nvPr>
        </p:nvSpPr>
        <p:spPr/>
        <p:txBody>
          <a:bodyPr/>
          <a:lstStyle/>
          <a:p>
            <a:r>
              <a:rPr lang="en-US" dirty="0"/>
              <a:t>METHODOLOGY</a:t>
            </a:r>
          </a:p>
        </p:txBody>
      </p:sp>
      <p:sp>
        <p:nvSpPr>
          <p:cNvPr id="4" name="TextBox 3">
            <a:extLst>
              <a:ext uri="{FF2B5EF4-FFF2-40B4-BE49-F238E27FC236}">
                <a16:creationId xmlns:a16="http://schemas.microsoft.com/office/drawing/2014/main" id="{39CEEA27-EAA1-016B-CC2E-9DE155C699B9}"/>
              </a:ext>
            </a:extLst>
          </p:cNvPr>
          <p:cNvSpPr txBox="1"/>
          <p:nvPr/>
        </p:nvSpPr>
        <p:spPr>
          <a:xfrm>
            <a:off x="228600" y="2029986"/>
            <a:ext cx="11815762" cy="4370427"/>
          </a:xfrm>
          <a:prstGeom prst="rect">
            <a:avLst/>
          </a:prstGeom>
          <a:noFill/>
        </p:spPr>
        <p:txBody>
          <a:bodyPr wrap="square">
            <a:spAutoFit/>
          </a:bodyPr>
          <a:lstStyle/>
          <a:p>
            <a:r>
              <a:rPr lang="en-US" sz="2000" dirty="0">
                <a:latin typeface="Söhne"/>
              </a:rPr>
              <a:t>1. Data Acquisition: Obtain the supermarket sales dataset from Kaggle.com, ensuring it includes comprehensive information on customer demographics, branch locations, product categories, and payment methods.</a:t>
            </a:r>
          </a:p>
          <a:p>
            <a:endParaRPr lang="en-US" sz="2000" dirty="0">
              <a:latin typeface="Söhne"/>
            </a:endParaRPr>
          </a:p>
          <a:p>
            <a:r>
              <a:rPr lang="en-US" sz="2000" dirty="0">
                <a:latin typeface="Söhne"/>
              </a:rPr>
              <a:t>2. Data Cleaning : Thoroughly clean the dataset to ensure accuracy and reliability. This involves identifying and addressing inconsistencies, errors, and duplicates using Excel's data manipulation functions.</a:t>
            </a:r>
          </a:p>
          <a:p>
            <a:endParaRPr lang="en-US" sz="2000" dirty="0">
              <a:latin typeface="Söhne"/>
            </a:endParaRPr>
          </a:p>
          <a:p>
            <a:r>
              <a:rPr lang="en-US" sz="2000" dirty="0">
                <a:latin typeface="Söhne"/>
              </a:rPr>
              <a:t>3. Exploratory Data Analysis (EDA): Conduct exploratory data analysis to gain initial insights into the dataset's characteristics and distributions. Utilize Excel's pivot tables, descriptive statistics, and charts to examine patterns and trends.</a:t>
            </a:r>
          </a:p>
          <a:p>
            <a:endParaRPr lang="en-US" sz="2000" dirty="0">
              <a:latin typeface="Söhne"/>
            </a:endParaRPr>
          </a:p>
          <a:p>
            <a:r>
              <a:rPr lang="en-US" sz="2000" dirty="0">
                <a:latin typeface="Söhne"/>
              </a:rPr>
              <a:t>4. Visualization: Create visualizations such as bar charts, column charts, line charts, doughnut charts, and pie charts using Excel to represent the relationships and trends discovered during EDA effectively.</a:t>
            </a:r>
          </a:p>
          <a:p>
            <a:endParaRPr lang="en-US" sz="2000" dirty="0"/>
          </a:p>
          <a:p>
            <a:endParaRPr lang="en-US" dirty="0"/>
          </a:p>
        </p:txBody>
      </p:sp>
    </p:spTree>
    <p:extLst>
      <p:ext uri="{BB962C8B-B14F-4D97-AF65-F5344CB8AC3E}">
        <p14:creationId xmlns:p14="http://schemas.microsoft.com/office/powerpoint/2010/main" val="407459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B5E41-502C-64E4-7572-22DE0EA62441}"/>
              </a:ext>
            </a:extLst>
          </p:cNvPr>
          <p:cNvSpPr txBox="1"/>
          <p:nvPr/>
        </p:nvSpPr>
        <p:spPr>
          <a:xfrm>
            <a:off x="200025" y="701248"/>
            <a:ext cx="10306050" cy="5293757"/>
          </a:xfrm>
          <a:prstGeom prst="rect">
            <a:avLst/>
          </a:prstGeom>
          <a:noFill/>
        </p:spPr>
        <p:txBody>
          <a:bodyPr wrap="square">
            <a:spAutoFit/>
          </a:bodyPr>
          <a:lstStyle/>
          <a:p>
            <a:endParaRPr lang="en-US" dirty="0"/>
          </a:p>
          <a:p>
            <a:r>
              <a:rPr lang="en-US" sz="2000" dirty="0">
                <a:latin typeface="Söhne"/>
              </a:rPr>
              <a:t>5. Statistical Analysis: Apply statistical techniques, if applicable, to explore relationships between variables, such as correlation analysis or regression analysis, to identify significant factors influencing sales performance.</a:t>
            </a:r>
          </a:p>
          <a:p>
            <a:endParaRPr lang="en-US" sz="2000" dirty="0">
              <a:latin typeface="Söhne"/>
            </a:endParaRPr>
          </a:p>
          <a:p>
            <a:r>
              <a:rPr lang="en-US" sz="2000" dirty="0">
                <a:latin typeface="Söhne"/>
              </a:rPr>
              <a:t>6. *Interpretation of Findings: Analyze the insights obtained from the data analysis, considering the impact of customer demographics, branch locations, product categories, and payment methods on supermarket sales.</a:t>
            </a:r>
          </a:p>
          <a:p>
            <a:endParaRPr lang="en-US" sz="2000" dirty="0">
              <a:latin typeface="Söhne"/>
            </a:endParaRPr>
          </a:p>
          <a:p>
            <a:r>
              <a:rPr lang="en-US" sz="2000" dirty="0">
                <a:latin typeface="Söhne"/>
              </a:rPr>
              <a:t>7. Conclusion and Recommendations: Summarize the key findings and provide actionable recommendations for strategic decision-making based on the insights derived from the analysis. Highlight potential areas for improvement and opportunities for growth in the supermarket business.</a:t>
            </a:r>
          </a:p>
          <a:p>
            <a:endParaRPr lang="en-US" sz="2000" dirty="0">
              <a:latin typeface="Söhne"/>
            </a:endParaRPr>
          </a:p>
          <a:p>
            <a:r>
              <a:rPr lang="en-US" sz="2000" dirty="0">
                <a:latin typeface="Söhne"/>
              </a:rPr>
              <a:t>8. Documentation: Document the entire methodology, including data cleaning procedures, analysis techniques employed, and interpretation of results, to ensure transparency and replicability of the study.</a:t>
            </a:r>
          </a:p>
        </p:txBody>
      </p:sp>
    </p:spTree>
    <p:extLst>
      <p:ext uri="{BB962C8B-B14F-4D97-AF65-F5344CB8AC3E}">
        <p14:creationId xmlns:p14="http://schemas.microsoft.com/office/powerpoint/2010/main" val="178243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0F69EF98-85A6-89C8-D035-93319A094DAB}"/>
              </a:ext>
            </a:extLst>
          </p:cNvPr>
          <p:cNvSpPr/>
          <p:nvPr/>
        </p:nvSpPr>
        <p:spPr>
          <a:xfrm rot="15925480">
            <a:off x="441653" y="-88893"/>
            <a:ext cx="3922640" cy="3873901"/>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C79412-FD42-62D5-CF27-27E1912FC07E}"/>
              </a:ext>
            </a:extLst>
          </p:cNvPr>
          <p:cNvSpPr txBox="1"/>
          <p:nvPr/>
        </p:nvSpPr>
        <p:spPr>
          <a:xfrm>
            <a:off x="414338" y="1414463"/>
            <a:ext cx="3657600" cy="707886"/>
          </a:xfrm>
          <a:prstGeom prst="rect">
            <a:avLst/>
          </a:prstGeom>
          <a:noFill/>
        </p:spPr>
        <p:txBody>
          <a:bodyPr wrap="square" rtlCol="0">
            <a:spAutoFit/>
          </a:bodyPr>
          <a:lstStyle/>
          <a:p>
            <a:r>
              <a:rPr lang="en-US" sz="4000" b="1" dirty="0"/>
              <a:t>KEY FINDINGS</a:t>
            </a:r>
          </a:p>
        </p:txBody>
      </p:sp>
      <p:sp>
        <p:nvSpPr>
          <p:cNvPr id="6" name="TextBox 5">
            <a:extLst>
              <a:ext uri="{FF2B5EF4-FFF2-40B4-BE49-F238E27FC236}">
                <a16:creationId xmlns:a16="http://schemas.microsoft.com/office/drawing/2014/main" id="{E898BEDD-C618-A2EE-34F3-3B0DA36A4ECF}"/>
              </a:ext>
            </a:extLst>
          </p:cNvPr>
          <p:cNvSpPr txBox="1"/>
          <p:nvPr/>
        </p:nvSpPr>
        <p:spPr>
          <a:xfrm>
            <a:off x="315740" y="4026935"/>
            <a:ext cx="6093618" cy="1631216"/>
          </a:xfrm>
          <a:prstGeom prst="rect">
            <a:avLst/>
          </a:prstGeom>
          <a:noFill/>
        </p:spPr>
        <p:txBody>
          <a:bodyPr wrap="square">
            <a:spAutoFit/>
          </a:bodyPr>
          <a:lstStyle/>
          <a:p>
            <a:r>
              <a:rPr lang="en-US" sz="2000" b="1" i="0" dirty="0">
                <a:effectLst/>
                <a:latin typeface="Söhne"/>
              </a:rPr>
              <a:t>Sales Performance by Month:</a:t>
            </a:r>
            <a:r>
              <a:rPr lang="en-US" sz="2000" b="0" i="0" dirty="0">
                <a:effectLst/>
                <a:latin typeface="Söhne"/>
              </a:rPr>
              <a:t> The analysis revealed that January witnessed the highest monthly sales, totaling $116k. This insight suggests potential seasonal trends that could inform inventory management and marketing strategies.</a:t>
            </a:r>
            <a:endParaRPr lang="en-US" sz="2000" dirty="0"/>
          </a:p>
        </p:txBody>
      </p:sp>
      <p:pic>
        <p:nvPicPr>
          <p:cNvPr id="7" name="Picture 6">
            <a:extLst>
              <a:ext uri="{FF2B5EF4-FFF2-40B4-BE49-F238E27FC236}">
                <a16:creationId xmlns:a16="http://schemas.microsoft.com/office/drawing/2014/main" id="{60078279-5923-8D16-7B19-0FEF0012657F}"/>
              </a:ext>
            </a:extLst>
          </p:cNvPr>
          <p:cNvPicPr>
            <a:picLocks noChangeAspect="1"/>
          </p:cNvPicPr>
          <p:nvPr/>
        </p:nvPicPr>
        <p:blipFill>
          <a:blip r:embed="rId2"/>
          <a:stretch>
            <a:fillRect/>
          </a:stretch>
        </p:blipFill>
        <p:spPr>
          <a:xfrm>
            <a:off x="6249915" y="1507987"/>
            <a:ext cx="5847604" cy="4150164"/>
          </a:xfrm>
          <a:prstGeom prst="rect">
            <a:avLst/>
          </a:prstGeom>
        </p:spPr>
      </p:pic>
    </p:spTree>
    <p:extLst>
      <p:ext uri="{BB962C8B-B14F-4D97-AF65-F5344CB8AC3E}">
        <p14:creationId xmlns:p14="http://schemas.microsoft.com/office/powerpoint/2010/main" val="109262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BF3BD-CFC3-BA2F-4F9E-C83BCE311A01}"/>
            </a:ext>
          </a:extLst>
        </p:cNvPr>
        <p:cNvGrpSpPr/>
        <p:nvPr/>
      </p:nvGrpSpPr>
      <p:grpSpPr>
        <a:xfrm>
          <a:off x="0" y="0"/>
          <a:ext cx="0" cy="0"/>
          <a:chOff x="0" y="0"/>
          <a:chExt cx="0" cy="0"/>
        </a:xfrm>
      </p:grpSpPr>
      <p:sp>
        <p:nvSpPr>
          <p:cNvPr id="2" name="Teardrop 1">
            <a:extLst>
              <a:ext uri="{FF2B5EF4-FFF2-40B4-BE49-F238E27FC236}">
                <a16:creationId xmlns:a16="http://schemas.microsoft.com/office/drawing/2014/main" id="{29AC6B4C-E8D6-6779-E449-C08C86E5DEA9}"/>
              </a:ext>
            </a:extLst>
          </p:cNvPr>
          <p:cNvSpPr/>
          <p:nvPr/>
        </p:nvSpPr>
        <p:spPr>
          <a:xfrm rot="15925480">
            <a:off x="637045" y="-150882"/>
            <a:ext cx="3655097" cy="3821123"/>
          </a:xfrm>
          <a:prstGeom prst="teardro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22EE9-065F-9604-6912-EEE49BF529C9}"/>
              </a:ext>
            </a:extLst>
          </p:cNvPr>
          <p:cNvSpPr txBox="1"/>
          <p:nvPr/>
        </p:nvSpPr>
        <p:spPr>
          <a:xfrm>
            <a:off x="414338" y="1414463"/>
            <a:ext cx="3657600" cy="707886"/>
          </a:xfrm>
          <a:prstGeom prst="rect">
            <a:avLst/>
          </a:prstGeom>
          <a:noFill/>
        </p:spPr>
        <p:txBody>
          <a:bodyPr wrap="square" rtlCol="0">
            <a:spAutoFit/>
          </a:bodyPr>
          <a:lstStyle/>
          <a:p>
            <a:r>
              <a:rPr lang="en-US" sz="4000" b="1" dirty="0"/>
              <a:t>KEY FINDINGS</a:t>
            </a:r>
          </a:p>
        </p:txBody>
      </p:sp>
      <p:sp>
        <p:nvSpPr>
          <p:cNvPr id="6" name="TextBox 5">
            <a:extLst>
              <a:ext uri="{FF2B5EF4-FFF2-40B4-BE49-F238E27FC236}">
                <a16:creationId xmlns:a16="http://schemas.microsoft.com/office/drawing/2014/main" id="{4579ECEB-ADEF-5332-BEC8-6226386A60AA}"/>
              </a:ext>
            </a:extLst>
          </p:cNvPr>
          <p:cNvSpPr txBox="1"/>
          <p:nvPr/>
        </p:nvSpPr>
        <p:spPr>
          <a:xfrm>
            <a:off x="4826437" y="1306741"/>
            <a:ext cx="6093618" cy="1631216"/>
          </a:xfrm>
          <a:prstGeom prst="rect">
            <a:avLst/>
          </a:prstGeom>
          <a:noFill/>
        </p:spPr>
        <p:txBody>
          <a:bodyPr wrap="square">
            <a:spAutoFit/>
          </a:bodyPr>
          <a:lstStyle/>
          <a:p>
            <a:r>
              <a:rPr lang="en-US" sz="2000" b="1" i="0" dirty="0">
                <a:effectLst/>
                <a:latin typeface="Söhne"/>
              </a:rPr>
              <a:t>Daily Sales Fluctuations:</a:t>
            </a:r>
            <a:r>
              <a:rPr lang="en-US" sz="2000" b="0" i="0" dirty="0">
                <a:effectLst/>
                <a:latin typeface="Söhne"/>
              </a:rPr>
              <a:t> Sales were found to fluctuate on a daily basis, with certain days exhibiting higher sales volumes than others. Understanding these fluctuations can aid in staffing optimization and promotional planning.</a:t>
            </a:r>
            <a:endParaRPr lang="en-US" sz="2000" dirty="0"/>
          </a:p>
        </p:txBody>
      </p:sp>
      <p:pic>
        <p:nvPicPr>
          <p:cNvPr id="3" name="Picture 2">
            <a:extLst>
              <a:ext uri="{FF2B5EF4-FFF2-40B4-BE49-F238E27FC236}">
                <a16:creationId xmlns:a16="http://schemas.microsoft.com/office/drawing/2014/main" id="{068A7D18-EAFA-76C7-AB05-1DD8C11EF4DD}"/>
              </a:ext>
            </a:extLst>
          </p:cNvPr>
          <p:cNvPicPr>
            <a:picLocks noChangeAspect="1"/>
          </p:cNvPicPr>
          <p:nvPr/>
        </p:nvPicPr>
        <p:blipFill>
          <a:blip r:embed="rId2"/>
          <a:stretch>
            <a:fillRect/>
          </a:stretch>
        </p:blipFill>
        <p:spPr>
          <a:xfrm>
            <a:off x="-1" y="3578611"/>
            <a:ext cx="12087225" cy="3136514"/>
          </a:xfrm>
          <a:prstGeom prst="rect">
            <a:avLst/>
          </a:prstGeom>
        </p:spPr>
      </p:pic>
    </p:spTree>
    <p:extLst>
      <p:ext uri="{BB962C8B-B14F-4D97-AF65-F5344CB8AC3E}">
        <p14:creationId xmlns:p14="http://schemas.microsoft.com/office/powerpoint/2010/main" val="1981612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147</TotalTime>
  <Words>1069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Söhne</vt:lpstr>
      <vt:lpstr>Wingdings</vt:lpstr>
      <vt:lpstr>Wingdings 2</vt:lpstr>
      <vt:lpstr>Quotable</vt:lpstr>
      <vt:lpstr>SUPERMARKET ANALYSIS PRESENTATION</vt:lpstr>
      <vt:lpstr>TABLE OF CONTENTS</vt:lpstr>
      <vt:lpstr>INTRODUCTION</vt:lpstr>
      <vt:lpstr>PROJECT OVERVIEW</vt:lpstr>
      <vt:lpstr>RESEARCH QUESTIONS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ANALYSIS PRESENTATION</dc:title>
  <dc:creator>Blessing Omosebi</dc:creator>
  <cp:lastModifiedBy>Blessing Omosebi</cp:lastModifiedBy>
  <cp:revision>7</cp:revision>
  <dcterms:created xsi:type="dcterms:W3CDTF">2024-03-01T10:37:56Z</dcterms:created>
  <dcterms:modified xsi:type="dcterms:W3CDTF">2024-04-25T09:56:25Z</dcterms:modified>
</cp:coreProperties>
</file>