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8" r:id="rId9"/>
    <p:sldId id="269" r:id="rId10"/>
    <p:sldId id="270" r:id="rId11"/>
    <p:sldId id="271"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6/21/2024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4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3330" y="975761"/>
            <a:ext cx="9741529" cy="2190939"/>
          </a:xfrm>
        </p:spPr>
        <p:txBody>
          <a:bodyPr>
            <a:noAutofit/>
          </a:bodyPr>
          <a:lstStyle/>
          <a:p>
            <a:pPr algn="ctr"/>
            <a:r>
              <a:rPr lang="en-US" sz="4000" dirty="0">
                <a:solidFill>
                  <a:schemeClr val="bg1"/>
                </a:solidFill>
                <a:latin typeface="Arial Black" panose="020B0A04020102020204" pitchFamily="34" charset="0"/>
              </a:rPr>
              <a:t>National Rural Employment Guarantee Act (</a:t>
            </a:r>
            <a:r>
              <a:rPr lang="en-US" sz="4000" dirty="0" smtClean="0">
                <a:solidFill>
                  <a:schemeClr val="bg1"/>
                </a:solidFill>
                <a:latin typeface="Arial Black" panose="020B0A04020102020204" pitchFamily="34" charset="0"/>
              </a:rPr>
              <a:t>NREGA) ANALYSIS</a:t>
            </a:r>
            <a:endParaRPr lang="en-US" sz="4000" dirty="0">
              <a:solidFill>
                <a:schemeClr val="bg1"/>
              </a:solidFill>
              <a:latin typeface="Arial Black" panose="020B0A04020102020204" pitchFamily="34" charset="0"/>
            </a:endParaRPr>
          </a:p>
        </p:txBody>
      </p:sp>
      <p:sp>
        <p:nvSpPr>
          <p:cNvPr id="3" name="Subtitle 2"/>
          <p:cNvSpPr>
            <a:spLocks noGrp="1"/>
          </p:cNvSpPr>
          <p:nvPr>
            <p:ph type="subTitle" idx="1"/>
          </p:nvPr>
        </p:nvSpPr>
        <p:spPr>
          <a:xfrm>
            <a:off x="2287454" y="3103326"/>
            <a:ext cx="6633279" cy="791507"/>
          </a:xfrm>
        </p:spPr>
        <p:txBody>
          <a:bodyPr>
            <a:normAutofit/>
          </a:bodyPr>
          <a:lstStyle/>
          <a:p>
            <a:pPr algn="ctr"/>
            <a:r>
              <a:rPr lang="en-US" sz="2000" dirty="0">
                <a:solidFill>
                  <a:schemeClr val="bg1"/>
                </a:solidFill>
                <a:latin typeface="Arial" panose="020B0604020202020204" pitchFamily="34" charset="0"/>
                <a:cs typeface="Arial" panose="020B0604020202020204" pitchFamily="34" charset="0"/>
              </a:rPr>
              <a:t>NREGA</a:t>
            </a:r>
            <a:r>
              <a:rPr lang="en-US" sz="2000" dirty="0">
                <a:solidFill>
                  <a:schemeClr val="bg1"/>
                </a:solidFill>
                <a:latin typeface="Arial Black" panose="020B0A04020102020204" pitchFamily="34" charset="0"/>
              </a:rPr>
              <a:t> </a:t>
            </a:r>
            <a:r>
              <a:rPr lang="en-US" sz="2000" dirty="0" smtClean="0">
                <a:solidFill>
                  <a:schemeClr val="bg1">
                    <a:lumMod val="95000"/>
                    <a:lumOff val="5000"/>
                  </a:schemeClr>
                </a:solidFill>
                <a:latin typeface="Arial" panose="020B0604020202020204" pitchFamily="34" charset="0"/>
                <a:cs typeface="Arial" panose="020B0604020202020204" pitchFamily="34" charset="0"/>
              </a:rPr>
              <a:t>Analysis with Power BI</a:t>
            </a:r>
            <a:endParaRPr lang="en-US" sz="2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4" name="Subtitle 2"/>
          <p:cNvSpPr txBox="1">
            <a:spLocks/>
          </p:cNvSpPr>
          <p:nvPr/>
        </p:nvSpPr>
        <p:spPr>
          <a:xfrm>
            <a:off x="3560611" y="4376512"/>
            <a:ext cx="4086964" cy="118080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dirty="0" smtClean="0">
                <a:solidFill>
                  <a:schemeClr val="bg1">
                    <a:lumMod val="95000"/>
                    <a:lumOff val="5000"/>
                  </a:schemeClr>
                </a:solidFill>
                <a:latin typeface="Arial" panose="020B0604020202020204" pitchFamily="34" charset="0"/>
                <a:cs typeface="Arial" panose="020B0604020202020204" pitchFamily="34" charset="0"/>
              </a:rPr>
              <a:t>BY BLESSING ENE OTACHE</a:t>
            </a:r>
          </a:p>
          <a:p>
            <a:r>
              <a:rPr lang="en-US" dirty="0" smtClean="0">
                <a:solidFill>
                  <a:schemeClr val="bg1">
                    <a:lumMod val="95000"/>
                    <a:lumOff val="5000"/>
                  </a:schemeClr>
                </a:solidFill>
                <a:latin typeface="Arial" panose="020B0604020202020204" pitchFamily="34" charset="0"/>
                <a:cs typeface="Arial" panose="020B0604020202020204" pitchFamily="34" charset="0"/>
              </a:rPr>
              <a:t>BATCH NAME: MIP-DA-09</a:t>
            </a: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43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12341" y="488887"/>
            <a:ext cx="7079809" cy="712885"/>
          </a:xfrm>
        </p:spPr>
        <p:txBody>
          <a:bodyPr/>
          <a:lstStyle/>
          <a:p>
            <a:r>
              <a:rPr lang="en-US" sz="2000" b="1" dirty="0">
                <a:solidFill>
                  <a:schemeClr val="bg1"/>
                </a:solidFill>
                <a:latin typeface="Arial" panose="020B0604020202020204" pitchFamily="34" charset="0"/>
                <a:cs typeface="Arial" panose="020B0604020202020204" pitchFamily="34" charset="0"/>
              </a:rPr>
              <a:t>Are there regional disparities in the implementation and outcomes of the scheme?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341" y="1201772"/>
            <a:ext cx="4798336" cy="3105339"/>
          </a:xfrm>
          <a:prstGeom prst="rect">
            <a:avLst/>
          </a:prstGeom>
        </p:spPr>
      </p:pic>
      <p:sp>
        <p:nvSpPr>
          <p:cNvPr id="8" name="Text Placeholder 2"/>
          <p:cNvSpPr>
            <a:spLocks noGrp="1"/>
          </p:cNvSpPr>
          <p:nvPr>
            <p:ph type="body" idx="1"/>
          </p:nvPr>
        </p:nvSpPr>
        <p:spPr>
          <a:xfrm>
            <a:off x="6363077" y="1201772"/>
            <a:ext cx="5026181" cy="3105339"/>
          </a:xfrm>
        </p:spPr>
        <p:txBody>
          <a:bodyPr/>
          <a:lstStyle/>
          <a:p>
            <a:pPr algn="just"/>
            <a:r>
              <a:rPr lang="en-US" sz="1800" dirty="0" smtClean="0">
                <a:solidFill>
                  <a:schemeClr val="bg1"/>
                </a:solidFill>
                <a:latin typeface="Arial" panose="020B0604020202020204" pitchFamily="34" charset="0"/>
                <a:cs typeface="Arial" panose="020B0604020202020204" pitchFamily="34" charset="0"/>
              </a:rPr>
              <a:t>The total number of job cards issued is 156million while the total number of active job cards is 97million.</a:t>
            </a:r>
          </a:p>
          <a:p>
            <a:pPr algn="just"/>
            <a:r>
              <a:rPr lang="en-US" sz="1800" dirty="0">
                <a:solidFill>
                  <a:schemeClr val="bg1"/>
                </a:solidFill>
                <a:latin typeface="Arial" panose="020B0604020202020204" pitchFamily="34" charset="0"/>
                <a:cs typeface="Arial" panose="020B0604020202020204" pitchFamily="34" charset="0"/>
              </a:rPr>
              <a:t>The total number of workers registered under </a:t>
            </a:r>
            <a:r>
              <a:rPr lang="en-US" sz="1800" dirty="0" smtClean="0">
                <a:solidFill>
                  <a:schemeClr val="bg1"/>
                </a:solidFill>
                <a:latin typeface="Arial" panose="020B0604020202020204" pitchFamily="34" charset="0"/>
                <a:cs typeface="Arial" panose="020B0604020202020204" pitchFamily="34" charset="0"/>
              </a:rPr>
              <a:t>NREGA is 269million and the total number of active workers is 175million.</a:t>
            </a:r>
          </a:p>
          <a:p>
            <a:pPr algn="just"/>
            <a:r>
              <a:rPr lang="en-US" sz="1800" dirty="0">
                <a:solidFill>
                  <a:schemeClr val="bg1"/>
                </a:solidFill>
                <a:latin typeface="Arial" panose="020B0604020202020204" pitchFamily="34" charset="0"/>
                <a:cs typeface="Arial" panose="020B0604020202020204" pitchFamily="34" charset="0"/>
              </a:rPr>
              <a:t>The total number of works </a:t>
            </a:r>
            <a:r>
              <a:rPr lang="en-US" sz="1800" dirty="0" smtClean="0">
                <a:solidFill>
                  <a:schemeClr val="bg1"/>
                </a:solidFill>
                <a:latin typeface="Arial" panose="020B0604020202020204" pitchFamily="34" charset="0"/>
                <a:cs typeface="Arial" panose="020B0604020202020204" pitchFamily="34" charset="0"/>
              </a:rPr>
              <a:t>initiated is 16million, </a:t>
            </a:r>
            <a:r>
              <a:rPr lang="en-US" sz="1800" dirty="0">
                <a:solidFill>
                  <a:schemeClr val="bg1"/>
                </a:solidFill>
                <a:latin typeface="Arial" panose="020B0604020202020204" pitchFamily="34" charset="0"/>
                <a:cs typeface="Arial" panose="020B0604020202020204" pitchFamily="34" charset="0"/>
              </a:rPr>
              <a:t>Number of Ongoing </a:t>
            </a:r>
            <a:r>
              <a:rPr lang="en-US" sz="1800" dirty="0" smtClean="0">
                <a:solidFill>
                  <a:schemeClr val="bg1"/>
                </a:solidFill>
                <a:latin typeface="Arial" panose="020B0604020202020204" pitchFamily="34" charset="0"/>
                <a:cs typeface="Arial" panose="020B0604020202020204" pitchFamily="34" charset="0"/>
              </a:rPr>
              <a:t>Works is 13million </a:t>
            </a:r>
            <a:r>
              <a:rPr lang="en-US" sz="1800" dirty="0">
                <a:solidFill>
                  <a:schemeClr val="bg1"/>
                </a:solidFill>
                <a:latin typeface="Arial" panose="020B0604020202020204" pitchFamily="34" charset="0"/>
                <a:cs typeface="Arial" panose="020B0604020202020204" pitchFamily="34" charset="0"/>
              </a:rPr>
              <a:t>and Number of Completed </a:t>
            </a:r>
            <a:r>
              <a:rPr lang="en-US" sz="1800" dirty="0" smtClean="0">
                <a:solidFill>
                  <a:schemeClr val="bg1"/>
                </a:solidFill>
                <a:latin typeface="Arial" panose="020B0604020202020204" pitchFamily="34" charset="0"/>
                <a:cs typeface="Arial" panose="020B0604020202020204" pitchFamily="34" charset="0"/>
              </a:rPr>
              <a:t>Works is 3million.</a:t>
            </a:r>
          </a:p>
        </p:txBody>
      </p:sp>
    </p:spTree>
    <p:extLst>
      <p:ext uri="{BB962C8B-B14F-4D97-AF65-F5344CB8AC3E}">
        <p14:creationId xmlns:p14="http://schemas.microsoft.com/office/powerpoint/2010/main" val="369502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77" y="654772"/>
            <a:ext cx="8534400" cy="1013256"/>
          </a:xfrm>
        </p:spPr>
        <p:txBody>
          <a:bodyPr>
            <a:noAutofit/>
          </a:bodyPr>
          <a:lstStyle/>
          <a:p>
            <a:r>
              <a:rPr lang="en-US" sz="2000" b="1" dirty="0">
                <a:solidFill>
                  <a:schemeClr val="bg1"/>
                </a:solidFill>
                <a:latin typeface="Arial" panose="020B0604020202020204" pitchFamily="34" charset="0"/>
                <a:cs typeface="Arial" panose="020B0604020202020204" pitchFamily="34" charset="0"/>
              </a:rPr>
              <a:t>What is the utilization of the allocated budget, and how does it correlate with employment generation?</a:t>
            </a:r>
            <a:endParaRPr lang="en-US" sz="2000" b="1" cap="none" dirty="0">
              <a:solidFill>
                <a:schemeClr val="bg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76" y="1575302"/>
            <a:ext cx="4349415" cy="3648547"/>
          </a:xfrm>
          <a:prstGeom prst="rect">
            <a:avLst/>
          </a:prstGeom>
        </p:spPr>
      </p:pic>
      <p:sp>
        <p:nvSpPr>
          <p:cNvPr id="8" name="Rectangle 7"/>
          <p:cNvSpPr/>
          <p:nvPr/>
        </p:nvSpPr>
        <p:spPr>
          <a:xfrm>
            <a:off x="5998624" y="1575302"/>
            <a:ext cx="5046604" cy="2585323"/>
          </a:xfrm>
          <a:prstGeom prst="rect">
            <a:avLst/>
          </a:prstGeom>
        </p:spPr>
        <p:txBody>
          <a:bodyPr wrap="square">
            <a:spAutoFit/>
          </a:bodyPr>
          <a:lstStyle/>
          <a:p>
            <a:pPr algn="just"/>
            <a:r>
              <a:rPr lang="en-US" dirty="0">
                <a:solidFill>
                  <a:schemeClr val="bg1"/>
                </a:solidFill>
                <a:latin typeface="Arial" panose="020B0604020202020204" pitchFamily="34" charset="0"/>
                <a:cs typeface="Arial" panose="020B0604020202020204" pitchFamily="34" charset="0"/>
              </a:rPr>
              <a:t>Approved </a:t>
            </a:r>
            <a:r>
              <a:rPr lang="en-US" dirty="0" err="1">
                <a:solidFill>
                  <a:schemeClr val="bg1"/>
                </a:solidFill>
                <a:latin typeface="Arial" panose="020B0604020202020204" pitchFamily="34" charset="0"/>
                <a:cs typeface="Arial" panose="020B0604020202020204" pitchFamily="34" charset="0"/>
              </a:rPr>
              <a:t>Labour</a:t>
            </a:r>
            <a:r>
              <a:rPr lang="en-US" dirty="0">
                <a:solidFill>
                  <a:schemeClr val="bg1"/>
                </a:solidFill>
                <a:latin typeface="Arial" panose="020B0604020202020204" pitchFamily="34" charset="0"/>
                <a:cs typeface="Arial" panose="020B0604020202020204" pitchFamily="34" charset="0"/>
              </a:rPr>
              <a:t> Budget is 2billion, </a:t>
            </a:r>
            <a:r>
              <a:rPr lang="en-US" dirty="0" err="1">
                <a:solidFill>
                  <a:schemeClr val="bg1"/>
                </a:solidFill>
                <a:latin typeface="Arial" panose="020B0604020202020204" pitchFamily="34" charset="0"/>
                <a:cs typeface="Arial" panose="020B0604020202020204" pitchFamily="34" charset="0"/>
              </a:rPr>
              <a:t>Persondays</a:t>
            </a:r>
            <a:r>
              <a:rPr lang="en-US" dirty="0">
                <a:solidFill>
                  <a:schemeClr val="bg1"/>
                </a:solidFill>
                <a:latin typeface="Arial" panose="020B0604020202020204" pitchFamily="34" charset="0"/>
                <a:cs typeface="Arial" panose="020B0604020202020204" pitchFamily="34" charset="0"/>
              </a:rPr>
              <a:t> of Central Liability </a:t>
            </a:r>
            <a:r>
              <a:rPr lang="en-US" dirty="0" smtClean="0">
                <a:solidFill>
                  <a:schemeClr val="bg1"/>
                </a:solidFill>
                <a:latin typeface="Arial" panose="020B0604020202020204" pitchFamily="34" charset="0"/>
                <a:cs typeface="Arial" panose="020B0604020202020204" pitchFamily="34" charset="0"/>
              </a:rPr>
              <a:t>is 1.6billion, </a:t>
            </a:r>
            <a:r>
              <a:rPr lang="en-US" dirty="0">
                <a:solidFill>
                  <a:schemeClr val="bg1"/>
                </a:solidFill>
                <a:latin typeface="Arial" panose="020B0604020202020204" pitchFamily="34" charset="0"/>
                <a:cs typeface="Arial" panose="020B0604020202020204" pitchFamily="34" charset="0"/>
              </a:rPr>
              <a:t>SC </a:t>
            </a:r>
            <a:r>
              <a:rPr lang="en-US" dirty="0" err="1" smtClean="0">
                <a:solidFill>
                  <a:schemeClr val="bg1"/>
                </a:solidFill>
                <a:latin typeface="Arial" panose="020B0604020202020204" pitchFamily="34" charset="0"/>
                <a:cs typeface="Arial" panose="020B0604020202020204" pitchFamily="34" charset="0"/>
              </a:rPr>
              <a:t>persondays</a:t>
            </a:r>
            <a:r>
              <a:rPr lang="en-US" dirty="0" smtClean="0">
                <a:solidFill>
                  <a:schemeClr val="bg1"/>
                </a:solidFill>
                <a:latin typeface="Arial" panose="020B0604020202020204" pitchFamily="34" charset="0"/>
                <a:cs typeface="Arial" panose="020B0604020202020204" pitchFamily="34" charset="0"/>
              </a:rPr>
              <a:t> is 321million, </a:t>
            </a:r>
            <a:r>
              <a:rPr lang="en-US" dirty="0">
                <a:solidFill>
                  <a:schemeClr val="bg1"/>
                </a:solidFill>
                <a:latin typeface="Arial" panose="020B0604020202020204" pitchFamily="34" charset="0"/>
                <a:cs typeface="Arial" panose="020B0604020202020204" pitchFamily="34" charset="0"/>
              </a:rPr>
              <a:t>ST </a:t>
            </a:r>
            <a:r>
              <a:rPr lang="en-US" dirty="0" err="1" smtClean="0">
                <a:solidFill>
                  <a:schemeClr val="bg1"/>
                </a:solidFill>
                <a:latin typeface="Arial" panose="020B0604020202020204" pitchFamily="34" charset="0"/>
                <a:cs typeface="Arial" panose="020B0604020202020204" pitchFamily="34" charset="0"/>
              </a:rPr>
              <a:t>persondays</a:t>
            </a:r>
            <a:r>
              <a:rPr lang="en-US" dirty="0" smtClean="0">
                <a:solidFill>
                  <a:schemeClr val="bg1"/>
                </a:solidFill>
                <a:latin typeface="Arial" panose="020B0604020202020204" pitchFamily="34" charset="0"/>
                <a:cs typeface="Arial" panose="020B0604020202020204" pitchFamily="34" charset="0"/>
              </a:rPr>
              <a:t> is 279million </a:t>
            </a:r>
            <a:r>
              <a:rPr lang="en-US" dirty="0">
                <a:solidFill>
                  <a:schemeClr val="bg1"/>
                </a:solidFill>
                <a:latin typeface="Arial" panose="020B0604020202020204" pitchFamily="34" charset="0"/>
                <a:cs typeface="Arial" panose="020B0604020202020204" pitchFamily="34" charset="0"/>
              </a:rPr>
              <a:t>and Women </a:t>
            </a:r>
            <a:r>
              <a:rPr lang="en-US" dirty="0" err="1" smtClean="0">
                <a:solidFill>
                  <a:schemeClr val="bg1"/>
                </a:solidFill>
                <a:latin typeface="Arial" panose="020B0604020202020204" pitchFamily="34" charset="0"/>
                <a:cs typeface="Arial" panose="020B0604020202020204" pitchFamily="34" charset="0"/>
              </a:rPr>
              <a:t>Persondays</a:t>
            </a:r>
            <a:r>
              <a:rPr lang="en-US" dirty="0" smtClean="0">
                <a:solidFill>
                  <a:schemeClr val="bg1"/>
                </a:solidFill>
                <a:latin typeface="Arial" panose="020B0604020202020204" pitchFamily="34" charset="0"/>
                <a:cs typeface="Arial" panose="020B0604020202020204" pitchFamily="34" charset="0"/>
              </a:rPr>
              <a:t> is </a:t>
            </a:r>
            <a:r>
              <a:rPr lang="en-US" dirty="0" smtClean="0">
                <a:solidFill>
                  <a:schemeClr val="bg1"/>
                </a:solidFill>
                <a:latin typeface="Arial" panose="020B0604020202020204" pitchFamily="34" charset="0"/>
                <a:cs typeface="Arial" panose="020B0604020202020204" pitchFamily="34" charset="0"/>
              </a:rPr>
              <a:t>978million</a:t>
            </a:r>
          </a:p>
          <a:p>
            <a:pPr algn="just"/>
            <a:r>
              <a:rPr lang="en-US" dirty="0">
                <a:solidFill>
                  <a:schemeClr val="bg1"/>
                </a:solidFill>
                <a:latin typeface="Arial" panose="020B0604020202020204" pitchFamily="34" charset="0"/>
                <a:cs typeface="Arial" panose="020B0604020202020204" pitchFamily="34" charset="0"/>
              </a:rPr>
              <a:t>% of NRM Expenditure(Public + </a:t>
            </a:r>
            <a:r>
              <a:rPr lang="en-US" dirty="0" smtClean="0">
                <a:solidFill>
                  <a:schemeClr val="bg1"/>
                </a:solidFill>
                <a:latin typeface="Arial" panose="020B0604020202020204" pitchFamily="34" charset="0"/>
                <a:cs typeface="Arial" panose="020B0604020202020204" pitchFamily="34" charset="0"/>
              </a:rPr>
              <a:t>Individual) is 19,000  </a:t>
            </a:r>
            <a:r>
              <a:rPr lang="en-US" dirty="0">
                <a:solidFill>
                  <a:schemeClr val="bg1"/>
                </a:solidFill>
                <a:latin typeface="Arial" panose="020B0604020202020204" pitchFamily="34" charset="0"/>
                <a:cs typeface="Arial" panose="020B0604020202020204" pitchFamily="34" charset="0"/>
              </a:rPr>
              <a:t>% of Category B </a:t>
            </a:r>
            <a:r>
              <a:rPr lang="en-US" dirty="0" smtClean="0">
                <a:solidFill>
                  <a:schemeClr val="bg1"/>
                </a:solidFill>
                <a:latin typeface="Arial" panose="020B0604020202020204" pitchFamily="34" charset="0"/>
                <a:cs typeface="Arial" panose="020B0604020202020204" pitchFamily="34" charset="0"/>
              </a:rPr>
              <a:t>Works is 39,000 </a:t>
            </a:r>
            <a:r>
              <a:rPr lang="en-US" dirty="0">
                <a:solidFill>
                  <a:schemeClr val="bg1"/>
                </a:solidFill>
                <a:latin typeface="Arial" panose="020B0604020202020204" pitchFamily="34" charset="0"/>
                <a:cs typeface="Arial" panose="020B0604020202020204" pitchFamily="34" charset="0"/>
              </a:rPr>
              <a:t>% of Expenditure on Agriculture &amp; Agriculture Allied </a:t>
            </a:r>
            <a:r>
              <a:rPr lang="en-US" dirty="0" smtClean="0">
                <a:solidFill>
                  <a:schemeClr val="bg1"/>
                </a:solidFill>
                <a:latin typeface="Arial" panose="020B0604020202020204" pitchFamily="34" charset="0"/>
                <a:cs typeface="Arial" panose="020B0604020202020204" pitchFamily="34" charset="0"/>
              </a:rPr>
              <a:t>Works is 28,000</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77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43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907610"/>
          </a:xfrm>
        </p:spPr>
        <p:txBody>
          <a:bodyPr>
            <a:normAutofit/>
          </a:bodyPr>
          <a:lstStyle/>
          <a:p>
            <a:r>
              <a:rPr lang="en-US" sz="2800" b="1" dirty="0" smtClean="0">
                <a:solidFill>
                  <a:schemeClr val="bg1">
                    <a:lumMod val="95000"/>
                    <a:lumOff val="5000"/>
                  </a:schemeClr>
                </a:solidFill>
                <a:latin typeface="Arial" panose="020B0604020202020204" pitchFamily="34" charset="0"/>
                <a:cs typeface="Arial" panose="020B0604020202020204" pitchFamily="34" charset="0"/>
              </a:rPr>
              <a:t>CONCLUSION</a:t>
            </a:r>
            <a:endParaRPr lang="en-US" sz="2800" b="1" dirty="0">
              <a:solidFill>
                <a:schemeClr val="bg1">
                  <a:lumMod val="95000"/>
                  <a:lumOff val="5000"/>
                </a:schemeClr>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684213" y="1344440"/>
            <a:ext cx="8535988" cy="1879600"/>
          </a:xfrm>
        </p:spPr>
        <p:txBody>
          <a:bodyPr>
            <a:normAutofit fontScale="92500" lnSpcReduction="10000"/>
          </a:bodyPr>
          <a:lstStyle/>
          <a:p>
            <a:pPr algn="just"/>
            <a:r>
              <a:rPr lang="en-US" sz="1800" dirty="0" smtClean="0">
                <a:solidFill>
                  <a:schemeClr val="bg1"/>
                </a:solidFill>
                <a:latin typeface="Arial" panose="020B0604020202020204" pitchFamily="34" charset="0"/>
                <a:cs typeface="Arial" panose="020B0604020202020204" pitchFamily="34" charset="0"/>
              </a:rPr>
              <a:t>The key </a:t>
            </a:r>
            <a:r>
              <a:rPr lang="en-US" sz="1800" dirty="0">
                <a:solidFill>
                  <a:schemeClr val="bg1"/>
                </a:solidFill>
                <a:latin typeface="Arial" panose="020B0604020202020204" pitchFamily="34" charset="0"/>
                <a:cs typeface="Arial" panose="020B0604020202020204" pitchFamily="34" charset="0"/>
              </a:rPr>
              <a:t>factors contributing to the completion of NREGA </a:t>
            </a:r>
            <a:r>
              <a:rPr lang="en-US" sz="1800" dirty="0" smtClean="0">
                <a:solidFill>
                  <a:schemeClr val="bg1"/>
                </a:solidFill>
                <a:latin typeface="Arial" panose="020B0604020202020204" pitchFamily="34" charset="0"/>
                <a:cs typeface="Arial" panose="020B0604020202020204" pitchFamily="34" charset="0"/>
              </a:rPr>
              <a:t>works are;</a:t>
            </a:r>
          </a:p>
          <a:p>
            <a:pPr algn="just"/>
            <a:r>
              <a:rPr lang="en-US" sz="1800" dirty="0" err="1">
                <a:solidFill>
                  <a:schemeClr val="bg1"/>
                </a:solidFill>
                <a:latin typeface="Arial" panose="020B0604020202020204" pitchFamily="34" charset="0"/>
                <a:cs typeface="Arial" panose="020B0604020202020204" pitchFamily="34" charset="0"/>
              </a:rPr>
              <a:t>Persondays</a:t>
            </a:r>
            <a:r>
              <a:rPr lang="en-US" sz="1800" dirty="0">
                <a:solidFill>
                  <a:schemeClr val="bg1"/>
                </a:solidFill>
                <a:latin typeface="Arial" panose="020B0604020202020204" pitchFamily="34" charset="0"/>
                <a:cs typeface="Arial" panose="020B0604020202020204" pitchFamily="34" charset="0"/>
              </a:rPr>
              <a:t> of employment provided to </a:t>
            </a:r>
            <a:r>
              <a:rPr lang="en-US" sz="1800" dirty="0" smtClean="0">
                <a:solidFill>
                  <a:schemeClr val="bg1"/>
                </a:solidFill>
                <a:latin typeface="Arial" panose="020B0604020202020204" pitchFamily="34" charset="0"/>
                <a:cs typeface="Arial" panose="020B0604020202020204" pitchFamily="34" charset="0"/>
              </a:rPr>
              <a:t>women</a:t>
            </a:r>
            <a:r>
              <a:rPr lang="en-US" sz="1800" dirty="0" smtClean="0"/>
              <a:t>.</a:t>
            </a:r>
            <a:r>
              <a:rPr lang="en-US" sz="1800" dirty="0">
                <a:solidFill>
                  <a:schemeClr val="bg1"/>
                </a:solidFill>
                <a:latin typeface="Arial" panose="020B0604020202020204" pitchFamily="34" charset="0"/>
                <a:cs typeface="Arial" panose="020B0604020202020204" pitchFamily="34" charset="0"/>
              </a:rPr>
              <a:t> </a:t>
            </a:r>
            <a:r>
              <a:rPr lang="en-US" sz="1800" dirty="0" smtClean="0">
                <a:solidFill>
                  <a:schemeClr val="bg1"/>
                </a:solidFill>
                <a:latin typeface="Arial" panose="020B0604020202020204" pitchFamily="34" charset="0"/>
                <a:cs typeface="Arial" panose="020B0604020202020204" pitchFamily="34" charset="0"/>
              </a:rPr>
              <a:t>Average </a:t>
            </a:r>
            <a:r>
              <a:rPr lang="en-US" sz="1800" dirty="0">
                <a:solidFill>
                  <a:schemeClr val="bg1"/>
                </a:solidFill>
                <a:latin typeface="Arial" panose="020B0604020202020204" pitchFamily="34" charset="0"/>
                <a:cs typeface="Arial" panose="020B0604020202020204" pitchFamily="34" charset="0"/>
              </a:rPr>
              <a:t>daily wage rate per NREGA worker in Indian Rupees, and </a:t>
            </a:r>
            <a:r>
              <a:rPr lang="en-US" sz="1800" dirty="0" smtClean="0">
                <a:solidFill>
                  <a:schemeClr val="bg1"/>
                </a:solidFill>
                <a:latin typeface="Arial" panose="020B0604020202020204" pitchFamily="34" charset="0"/>
                <a:cs typeface="Arial" panose="020B0604020202020204" pitchFamily="34" charset="0"/>
              </a:rPr>
              <a:t>The </a:t>
            </a:r>
            <a:r>
              <a:rPr lang="en-US" sz="1800" dirty="0">
                <a:solidFill>
                  <a:schemeClr val="bg1"/>
                </a:solidFill>
                <a:latin typeface="Arial" panose="020B0604020202020204" pitchFamily="34" charset="0"/>
                <a:cs typeface="Arial" panose="020B0604020202020204" pitchFamily="34" charset="0"/>
              </a:rPr>
              <a:t>number of households completing 100 days of wage </a:t>
            </a:r>
            <a:r>
              <a:rPr lang="en-US" sz="1800" dirty="0" smtClean="0">
                <a:solidFill>
                  <a:schemeClr val="bg1"/>
                </a:solidFill>
                <a:latin typeface="Arial" panose="020B0604020202020204" pitchFamily="34" charset="0"/>
                <a:cs typeface="Arial" panose="020B0604020202020204" pitchFamily="34" charset="0"/>
              </a:rPr>
              <a:t>employment.</a:t>
            </a:r>
            <a:r>
              <a:rPr lang="en-US" sz="1800" dirty="0">
                <a:solidFill>
                  <a:schemeClr val="bg1"/>
                </a:solidFill>
                <a:latin typeface="Arial" panose="020B0604020202020204" pitchFamily="34" charset="0"/>
                <a:cs typeface="Arial" panose="020B0604020202020204" pitchFamily="34" charset="0"/>
              </a:rPr>
              <a:t> </a:t>
            </a:r>
            <a:r>
              <a:rPr lang="en-US" sz="1800" dirty="0" smtClean="0">
                <a:solidFill>
                  <a:schemeClr val="bg1"/>
                </a:solidFill>
                <a:latin typeface="Arial" panose="020B0604020202020204" pitchFamily="34" charset="0"/>
                <a:cs typeface="Arial" panose="020B0604020202020204" pitchFamily="34" charset="0"/>
              </a:rPr>
              <a:t>There are no </a:t>
            </a:r>
            <a:r>
              <a:rPr lang="en-US" sz="1800" dirty="0">
                <a:solidFill>
                  <a:schemeClr val="bg1"/>
                </a:solidFill>
                <a:latin typeface="Arial" panose="020B0604020202020204" pitchFamily="34" charset="0"/>
                <a:cs typeface="Arial" panose="020B0604020202020204" pitchFamily="34" charset="0"/>
              </a:rPr>
              <a:t>roadblocks to its </a:t>
            </a:r>
            <a:r>
              <a:rPr lang="en-US" sz="1800" dirty="0" smtClean="0">
                <a:solidFill>
                  <a:schemeClr val="bg1"/>
                </a:solidFill>
                <a:latin typeface="Arial" panose="020B0604020202020204" pitchFamily="34" charset="0"/>
                <a:cs typeface="Arial" panose="020B0604020202020204" pitchFamily="34" charset="0"/>
              </a:rPr>
              <a:t>success.</a:t>
            </a:r>
          </a:p>
          <a:p>
            <a:pPr algn="just"/>
            <a:r>
              <a:rPr lang="en-US" sz="1800" dirty="0" smtClean="0">
                <a:solidFill>
                  <a:schemeClr val="bg1">
                    <a:lumMod val="95000"/>
                    <a:lumOff val="5000"/>
                  </a:schemeClr>
                </a:solidFill>
                <a:latin typeface="Arial" panose="020B0604020202020204" pitchFamily="34" charset="0"/>
                <a:cs typeface="Arial" panose="020B0604020202020204" pitchFamily="34" charset="0"/>
              </a:rPr>
              <a:t>Sum </a:t>
            </a:r>
            <a:r>
              <a:rPr lang="en-US" sz="1800" dirty="0">
                <a:solidFill>
                  <a:schemeClr val="bg1">
                    <a:lumMod val="95000"/>
                    <a:lumOff val="5000"/>
                  </a:schemeClr>
                </a:solidFill>
                <a:latin typeface="Arial" panose="020B0604020202020204" pitchFamily="34" charset="0"/>
                <a:cs typeface="Arial" panose="020B0604020202020204" pitchFamily="34" charset="0"/>
              </a:rPr>
              <a:t>average days of employment provided per </a:t>
            </a:r>
            <a:r>
              <a:rPr lang="en-US" sz="1800" dirty="0" smtClean="0">
                <a:solidFill>
                  <a:schemeClr val="bg1">
                    <a:lumMod val="95000"/>
                    <a:lumOff val="5000"/>
                  </a:schemeClr>
                </a:solidFill>
                <a:latin typeface="Arial" panose="020B0604020202020204" pitchFamily="34" charset="0"/>
                <a:cs typeface="Arial" panose="020B0604020202020204" pitchFamily="34" charset="0"/>
              </a:rPr>
              <a:t>household should be increase. </a:t>
            </a:r>
            <a:r>
              <a:rPr lang="en-US" sz="1800" dirty="0" smtClean="0">
                <a:solidFill>
                  <a:schemeClr val="bg1"/>
                </a:solidFill>
                <a:latin typeface="Arial" panose="020B0604020202020204" pitchFamily="34" charset="0"/>
                <a:cs typeface="Arial" panose="020B0604020202020204" pitchFamily="34" charset="0"/>
              </a:rPr>
              <a:t>This will encourage workers and help in </a:t>
            </a:r>
            <a:r>
              <a:rPr lang="en-US" sz="1800" dirty="0">
                <a:solidFill>
                  <a:schemeClr val="bg1"/>
                </a:solidFill>
                <a:latin typeface="Arial" panose="020B0604020202020204" pitchFamily="34" charset="0"/>
                <a:cs typeface="Arial" panose="020B0604020202020204" pitchFamily="34" charset="0"/>
              </a:rPr>
              <a:t>optimizing the scheme's </a:t>
            </a:r>
            <a:r>
              <a:rPr lang="en-US" sz="1800" dirty="0" smtClean="0">
                <a:solidFill>
                  <a:schemeClr val="bg1"/>
                </a:solidFill>
                <a:latin typeface="Arial" panose="020B0604020202020204" pitchFamily="34" charset="0"/>
                <a:cs typeface="Arial" panose="020B0604020202020204" pitchFamily="34" charset="0"/>
              </a:rPr>
              <a:t>impact</a:t>
            </a:r>
            <a:r>
              <a:rPr lang="en-US" sz="1800" dirty="0">
                <a:solidFill>
                  <a:schemeClr val="bg1"/>
                </a:solidFill>
                <a:latin typeface="Arial" panose="020B0604020202020204" pitchFamily="34" charset="0"/>
                <a:cs typeface="Arial" panose="020B0604020202020204" pitchFamily="34" charset="0"/>
              </a:rPr>
              <a:t>.</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614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63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08077" y="1988575"/>
            <a:ext cx="8534400" cy="1507067"/>
          </a:xfrm>
        </p:spPr>
        <p:txBody>
          <a:bodyPr/>
          <a:lstStyle/>
          <a:p>
            <a:pPr algn="ctr"/>
            <a:r>
              <a:rPr lang="en-US" b="1" i="1" dirty="0" smtClean="0">
                <a:solidFill>
                  <a:schemeClr val="bg1">
                    <a:lumMod val="95000"/>
                    <a:lumOff val="5000"/>
                  </a:schemeClr>
                </a:solidFill>
                <a:latin typeface="Arial" panose="020B0604020202020204" pitchFamily="34" charset="0"/>
                <a:cs typeface="Arial" panose="020B0604020202020204" pitchFamily="34" charset="0"/>
              </a:rPr>
              <a:t>THANK YOU</a:t>
            </a:r>
            <a:endParaRPr lang="en-US" b="1" i="1"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97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8246" y="1135781"/>
            <a:ext cx="6839219" cy="4015640"/>
          </a:xfrm>
        </p:spPr>
        <p:txBody>
          <a:bodyPr>
            <a:noAutofit/>
          </a:bodyPr>
          <a:lstStyle/>
          <a:p>
            <a:pPr>
              <a:lnSpc>
                <a:spcPct val="200000"/>
              </a:lnSpc>
            </a:pPr>
            <a:r>
              <a:rPr lang="en-US" sz="2000" cap="none" dirty="0" smtClean="0">
                <a:solidFill>
                  <a:schemeClr val="bg1">
                    <a:lumMod val="95000"/>
                    <a:lumOff val="5000"/>
                  </a:schemeClr>
                </a:solidFill>
                <a:latin typeface="Arial" panose="020B0604020202020204" pitchFamily="34" charset="0"/>
                <a:cs typeface="Arial" panose="020B0604020202020204" pitchFamily="34" charset="0"/>
              </a:rPr>
              <a:t>Introduction</a:t>
            </a:r>
            <a:br>
              <a:rPr lang="en-US" sz="2000" cap="none" dirty="0" smtClean="0">
                <a:solidFill>
                  <a:schemeClr val="bg1">
                    <a:lumMod val="95000"/>
                    <a:lumOff val="5000"/>
                  </a:schemeClr>
                </a:solidFill>
                <a:latin typeface="Arial" panose="020B0604020202020204" pitchFamily="34" charset="0"/>
                <a:cs typeface="Arial" panose="020B0604020202020204" pitchFamily="34" charset="0"/>
              </a:rPr>
            </a:br>
            <a:r>
              <a:rPr lang="en-US" sz="2000" cap="none" dirty="0" smtClean="0">
                <a:solidFill>
                  <a:schemeClr val="bg1">
                    <a:lumMod val="95000"/>
                    <a:lumOff val="5000"/>
                  </a:schemeClr>
                </a:solidFill>
                <a:latin typeface="Arial" panose="020B0604020202020204" pitchFamily="34" charset="0"/>
                <a:cs typeface="Arial" panose="020B0604020202020204" pitchFamily="34" charset="0"/>
              </a:rPr>
              <a:t>Objective</a:t>
            </a:r>
            <a:br>
              <a:rPr lang="en-US" sz="2000" cap="none" dirty="0" smtClean="0">
                <a:solidFill>
                  <a:schemeClr val="bg1">
                    <a:lumMod val="95000"/>
                    <a:lumOff val="5000"/>
                  </a:schemeClr>
                </a:solidFill>
                <a:latin typeface="Arial" panose="020B0604020202020204" pitchFamily="34" charset="0"/>
                <a:cs typeface="Arial" panose="020B0604020202020204" pitchFamily="34" charset="0"/>
              </a:rPr>
            </a:br>
            <a:r>
              <a:rPr lang="en-US" sz="2000" cap="none" dirty="0" smtClean="0">
                <a:solidFill>
                  <a:schemeClr val="bg1">
                    <a:lumMod val="95000"/>
                    <a:lumOff val="5000"/>
                  </a:schemeClr>
                </a:solidFill>
                <a:latin typeface="Arial" panose="020B0604020202020204" pitchFamily="34" charset="0"/>
                <a:cs typeface="Arial" panose="020B0604020202020204" pitchFamily="34" charset="0"/>
              </a:rPr>
              <a:t>Problem Statement</a:t>
            </a:r>
            <a:br>
              <a:rPr lang="en-US" sz="2000" cap="none" dirty="0" smtClean="0">
                <a:solidFill>
                  <a:schemeClr val="bg1">
                    <a:lumMod val="95000"/>
                    <a:lumOff val="5000"/>
                  </a:schemeClr>
                </a:solidFill>
                <a:latin typeface="Arial" panose="020B0604020202020204" pitchFamily="34" charset="0"/>
                <a:cs typeface="Arial" panose="020B0604020202020204" pitchFamily="34" charset="0"/>
              </a:rPr>
            </a:br>
            <a:r>
              <a:rPr lang="en-US" sz="2000" cap="none" dirty="0" smtClean="0">
                <a:solidFill>
                  <a:schemeClr val="bg1">
                    <a:lumMod val="95000"/>
                    <a:lumOff val="5000"/>
                  </a:schemeClr>
                </a:solidFill>
                <a:latin typeface="Arial" panose="020B0604020202020204" pitchFamily="34" charset="0"/>
                <a:cs typeface="Arial" panose="020B0604020202020204" pitchFamily="34" charset="0"/>
              </a:rPr>
              <a:t>Dataset Overview</a:t>
            </a:r>
            <a:br>
              <a:rPr lang="en-US" sz="2000" cap="none" dirty="0" smtClean="0">
                <a:solidFill>
                  <a:schemeClr val="bg1">
                    <a:lumMod val="95000"/>
                    <a:lumOff val="5000"/>
                  </a:schemeClr>
                </a:solidFill>
                <a:latin typeface="Arial" panose="020B0604020202020204" pitchFamily="34" charset="0"/>
                <a:cs typeface="Arial" panose="020B0604020202020204" pitchFamily="34" charset="0"/>
              </a:rPr>
            </a:br>
            <a:r>
              <a:rPr lang="en-US" sz="2000" cap="none" dirty="0" smtClean="0">
                <a:solidFill>
                  <a:schemeClr val="bg1">
                    <a:lumMod val="95000"/>
                    <a:lumOff val="5000"/>
                  </a:schemeClr>
                </a:solidFill>
                <a:latin typeface="Arial" panose="020B0604020202020204" pitchFamily="34" charset="0"/>
                <a:cs typeface="Arial" panose="020B0604020202020204" pitchFamily="34" charset="0"/>
              </a:rPr>
              <a:t>Visualization</a:t>
            </a:r>
            <a:br>
              <a:rPr lang="en-US" sz="2000" cap="none" dirty="0" smtClean="0">
                <a:solidFill>
                  <a:schemeClr val="bg1">
                    <a:lumMod val="95000"/>
                    <a:lumOff val="5000"/>
                  </a:schemeClr>
                </a:solidFill>
                <a:latin typeface="Arial" panose="020B0604020202020204" pitchFamily="34" charset="0"/>
                <a:cs typeface="Arial" panose="020B0604020202020204" pitchFamily="34" charset="0"/>
              </a:rPr>
            </a:br>
            <a:r>
              <a:rPr lang="en-US" sz="2000" cap="none" dirty="0" smtClean="0">
                <a:solidFill>
                  <a:schemeClr val="bg1">
                    <a:lumMod val="95000"/>
                    <a:lumOff val="5000"/>
                  </a:schemeClr>
                </a:solidFill>
                <a:latin typeface="Arial" panose="020B0604020202020204" pitchFamily="34" charset="0"/>
                <a:cs typeface="Arial" panose="020B0604020202020204" pitchFamily="34" charset="0"/>
              </a:rPr>
              <a:t>Conclusion</a:t>
            </a:r>
            <a:endParaRPr lang="en-US" sz="2000" cap="none" dirty="0">
              <a:solidFill>
                <a:schemeClr val="bg1">
                  <a:lumMod val="95000"/>
                  <a:lumOff val="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4586" y="458130"/>
            <a:ext cx="8534400" cy="934770"/>
          </a:xfrm>
        </p:spPr>
        <p:txBody>
          <a:bodyPr>
            <a:normAutofit/>
          </a:bodyPr>
          <a:lstStyle/>
          <a:p>
            <a:pPr marL="0" indent="0" algn="ctr">
              <a:buNone/>
            </a:pPr>
            <a:r>
              <a:rPr lang="en-US" sz="2800" b="1" dirty="0" smtClean="0">
                <a:solidFill>
                  <a:schemeClr val="bg1">
                    <a:lumMod val="95000"/>
                    <a:lumOff val="5000"/>
                  </a:schemeClr>
                </a:solidFill>
                <a:latin typeface="Arial" panose="020B0604020202020204" pitchFamily="34" charset="0"/>
                <a:cs typeface="Arial" panose="020B0604020202020204" pitchFamily="34" charset="0"/>
              </a:rPr>
              <a:t>TABLE OF CONTENT</a:t>
            </a:r>
            <a:endParaRPr lang="en-US" sz="2800" b="1"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008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43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427198" y="1899337"/>
            <a:ext cx="8151368" cy="3149853"/>
          </a:xfrm>
        </p:spPr>
        <p:txBody>
          <a:bodyPr>
            <a:normAutofit/>
          </a:bodyPr>
          <a:lstStyle/>
          <a:p>
            <a:pPr algn="just"/>
            <a:r>
              <a:rPr lang="en-US" dirty="0">
                <a:solidFill>
                  <a:schemeClr val="bg1"/>
                </a:solidFill>
                <a:latin typeface="Arial" panose="020B0604020202020204" pitchFamily="34" charset="0"/>
                <a:cs typeface="Arial" panose="020B0604020202020204" pitchFamily="34" charset="0"/>
              </a:rPr>
              <a:t>This project delves into the analysis of data related to the National Rural Employment Guarantee Act (NREGA), a transformative government scheme aimed at providing rural households with guaranteed wage employment opportunities. The dataset used for this analysis encompasses a wide range of parameters, including the number of job cards issued, the workforce engaged, budget allocation, work completion statistics, and much more. Through the application of data analytics techniques, we aim to gain valuable insights into the implementation and impact of NREGA across different states and districts in India.</a:t>
            </a:r>
          </a:p>
        </p:txBody>
      </p:sp>
      <p:sp>
        <p:nvSpPr>
          <p:cNvPr id="6" name="Title 1"/>
          <p:cNvSpPr txBox="1">
            <a:spLocks/>
          </p:cNvSpPr>
          <p:nvPr/>
        </p:nvSpPr>
        <p:spPr>
          <a:xfrm>
            <a:off x="1427198" y="1157521"/>
            <a:ext cx="6019800" cy="67146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8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chemeClr val="bg1">
                    <a:lumMod val="95000"/>
                    <a:lumOff val="5000"/>
                  </a:schemeClr>
                </a:solidFill>
                <a:latin typeface="Arial" panose="020B0604020202020204" pitchFamily="34" charset="0"/>
                <a:cs typeface="Arial" panose="020B0604020202020204" pitchFamily="34" charset="0"/>
              </a:rPr>
              <a:t>Abstract</a:t>
            </a:r>
            <a:endParaRPr lang="en-US" b="1"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427198" y="605827"/>
            <a:ext cx="6019800" cy="67146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8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lumMod val="95000"/>
                    <a:lumOff val="5000"/>
                  </a:schemeClr>
                </a:solidFill>
                <a:latin typeface="Arial" panose="020B0604020202020204" pitchFamily="34" charset="0"/>
                <a:cs typeface="Arial" panose="020B0604020202020204" pitchFamily="34" charset="0"/>
              </a:rPr>
              <a:t>INTRODUCTION</a:t>
            </a:r>
            <a:endParaRPr lang="en-US" b="1"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1000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541" y="714467"/>
            <a:ext cx="6019800" cy="780107"/>
          </a:xfrm>
        </p:spPr>
        <p:txBody>
          <a:bodyPr/>
          <a:lstStyle/>
          <a:p>
            <a:r>
              <a:rPr lang="en-US" b="1" dirty="0">
                <a:solidFill>
                  <a:schemeClr val="bg1">
                    <a:lumMod val="95000"/>
                    <a:lumOff val="5000"/>
                  </a:schemeClr>
                </a:solidFill>
                <a:latin typeface="Arial" panose="020B0604020202020204" pitchFamily="34" charset="0"/>
                <a:cs typeface="Arial" panose="020B0604020202020204" pitchFamily="34" charset="0"/>
              </a:rPr>
              <a:t>Objective</a:t>
            </a: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4" name="Text Placeholder 3"/>
          <p:cNvSpPr>
            <a:spLocks noGrp="1"/>
          </p:cNvSpPr>
          <p:nvPr>
            <p:ph type="body" sz="half" idx="2"/>
          </p:nvPr>
        </p:nvSpPr>
        <p:spPr>
          <a:xfrm>
            <a:off x="1501541" y="1622078"/>
            <a:ext cx="7093548" cy="1664329"/>
          </a:xfrm>
        </p:spPr>
        <p:txBody>
          <a:bodyPr>
            <a:normAutofit/>
          </a:bodyPr>
          <a:lstStyle/>
          <a:p>
            <a:pPr algn="just"/>
            <a:r>
              <a:rPr lang="en-US" dirty="0">
                <a:solidFill>
                  <a:schemeClr val="bg1"/>
                </a:solidFill>
                <a:latin typeface="Arial" panose="020B0604020202020204" pitchFamily="34" charset="0"/>
                <a:cs typeface="Arial" panose="020B0604020202020204" pitchFamily="34" charset="0"/>
              </a:rPr>
              <a:t>This project aims to analyze and visualize the NREGA dataset to extract meaningful insights, identify patterns, trends, and disparities in NREGA </a:t>
            </a:r>
            <a:r>
              <a:rPr lang="en-US" dirty="0" smtClean="0">
                <a:solidFill>
                  <a:schemeClr val="bg1"/>
                </a:solidFill>
                <a:latin typeface="Arial" panose="020B0604020202020204" pitchFamily="34" charset="0"/>
                <a:cs typeface="Arial" panose="020B0604020202020204" pitchFamily="34" charset="0"/>
              </a:rPr>
              <a:t>implementation.</a:t>
            </a:r>
          </a:p>
        </p:txBody>
      </p:sp>
    </p:spTree>
    <p:extLst>
      <p:ext uri="{BB962C8B-B14F-4D97-AF65-F5344CB8AC3E}">
        <p14:creationId xmlns:p14="http://schemas.microsoft.com/office/powerpoint/2010/main" val="231163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5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27448" y="538399"/>
            <a:ext cx="6019800" cy="839001"/>
          </a:xfrm>
        </p:spPr>
        <p:txBody>
          <a:bodyPr/>
          <a:lstStyle/>
          <a:p>
            <a:r>
              <a:rPr lang="en-US" b="1" cap="none" dirty="0" smtClean="0">
                <a:solidFill>
                  <a:schemeClr val="bg1">
                    <a:lumMod val="95000"/>
                    <a:lumOff val="5000"/>
                  </a:schemeClr>
                </a:solidFill>
                <a:latin typeface="Arial" panose="020B0604020202020204" pitchFamily="34" charset="0"/>
                <a:cs typeface="Arial" panose="020B0604020202020204" pitchFamily="34" charset="0"/>
              </a:rPr>
              <a:t>PROBLEM STATEMENT</a:t>
            </a:r>
            <a:endParaRPr lang="en-US" b="1" cap="none" dirty="0">
              <a:solidFill>
                <a:schemeClr val="bg1">
                  <a:lumMod val="95000"/>
                  <a:lumOff val="5000"/>
                </a:schemeClr>
              </a:solidFill>
            </a:endParaRPr>
          </a:p>
        </p:txBody>
      </p:sp>
      <p:sp>
        <p:nvSpPr>
          <p:cNvPr id="4" name="Text Placeholder 3"/>
          <p:cNvSpPr>
            <a:spLocks noGrp="1"/>
          </p:cNvSpPr>
          <p:nvPr>
            <p:ph type="body" sz="half" idx="2"/>
          </p:nvPr>
        </p:nvSpPr>
        <p:spPr>
          <a:xfrm>
            <a:off x="1627448" y="1558469"/>
            <a:ext cx="9272924" cy="3964145"/>
          </a:xfrm>
        </p:spPr>
        <p:txBody>
          <a:bodyPr>
            <a:noAutofit/>
          </a:bodyPr>
          <a:lstStyle/>
          <a:p>
            <a:pPr algn="just"/>
            <a:r>
              <a:rPr lang="en-US" dirty="0">
                <a:solidFill>
                  <a:schemeClr val="bg1"/>
                </a:solidFill>
                <a:latin typeface="Arial" panose="020B0604020202020204" pitchFamily="34" charset="0"/>
                <a:cs typeface="Arial" panose="020B0604020202020204" pitchFamily="34" charset="0"/>
              </a:rPr>
              <a:t>NREGA is a vital initiative to alleviate rural unemployment and poverty. This project seeks to address several key questions and challenges associated with NREGA: </a:t>
            </a:r>
            <a:endParaRPr lang="en-US" dirty="0" smtClean="0">
              <a:solidFill>
                <a:schemeClr val="bg1"/>
              </a:solidFill>
              <a:latin typeface="Arial" panose="020B0604020202020204" pitchFamily="34" charset="0"/>
              <a:cs typeface="Arial" panose="020B0604020202020204" pitchFamily="34" charset="0"/>
            </a:endParaRPr>
          </a:p>
          <a:p>
            <a:pPr algn="just"/>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How effective is NREGA in providing employment opportunities to rural households</a:t>
            </a:r>
            <a:r>
              <a:rPr lang="en-US" dirty="0" smtClean="0">
                <a:solidFill>
                  <a:schemeClr val="bg1"/>
                </a:solidFill>
                <a:latin typeface="Arial" panose="020B0604020202020204" pitchFamily="34" charset="0"/>
                <a:cs typeface="Arial" panose="020B0604020202020204" pitchFamily="34" charset="0"/>
              </a:rPr>
              <a:t>?</a:t>
            </a:r>
          </a:p>
          <a:p>
            <a:pPr algn="just"/>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Are there regional disparities in the implementation and outcomes of the scheme? </a:t>
            </a:r>
            <a:endParaRPr lang="en-US" dirty="0" smtClean="0">
              <a:solidFill>
                <a:schemeClr val="bg1"/>
              </a:solidFill>
              <a:latin typeface="Arial" panose="020B0604020202020204" pitchFamily="34" charset="0"/>
              <a:cs typeface="Arial" panose="020B0604020202020204" pitchFamily="34" charset="0"/>
            </a:endParaRPr>
          </a:p>
          <a:p>
            <a:pPr algn="just"/>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What is the utilization of the allocated budget, and how does it correlate with employment generation? </a:t>
            </a:r>
            <a:endParaRPr lang="en-US" dirty="0" smtClean="0">
              <a:solidFill>
                <a:schemeClr val="bg1"/>
              </a:solidFill>
              <a:latin typeface="Arial" panose="020B0604020202020204" pitchFamily="34" charset="0"/>
              <a:cs typeface="Arial" panose="020B0604020202020204" pitchFamily="34" charset="0"/>
            </a:endParaRPr>
          </a:p>
          <a:p>
            <a:pPr algn="just"/>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What are the key factors contributing to the completion of NREGA works, and are there any roadblocks to its success? </a:t>
            </a:r>
            <a:endParaRPr lang="en-US" dirty="0" smtClean="0">
              <a:solidFill>
                <a:schemeClr val="bg1"/>
              </a:solidFill>
              <a:latin typeface="Arial" panose="020B0604020202020204" pitchFamily="34" charset="0"/>
              <a:cs typeface="Arial" panose="020B0604020202020204" pitchFamily="34" charset="0"/>
            </a:endParaRPr>
          </a:p>
          <a:p>
            <a:pPr algn="just"/>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Can data-driven insights guide policymakers and administrators in optimizing the scheme's impact?</a:t>
            </a:r>
          </a:p>
        </p:txBody>
      </p:sp>
    </p:spTree>
    <p:extLst>
      <p:ext uri="{BB962C8B-B14F-4D97-AF65-F5344CB8AC3E}">
        <p14:creationId xmlns:p14="http://schemas.microsoft.com/office/powerpoint/2010/main" val="3897030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297" y="664142"/>
            <a:ext cx="6019800" cy="848627"/>
          </a:xfrm>
        </p:spPr>
        <p:txBody>
          <a:bodyPr/>
          <a:lstStyle/>
          <a:p>
            <a:r>
              <a:rPr lang="en-US" b="1" cap="none" dirty="0" smtClean="0">
                <a:solidFill>
                  <a:schemeClr val="bg1">
                    <a:lumMod val="95000"/>
                    <a:lumOff val="5000"/>
                  </a:schemeClr>
                </a:solidFill>
                <a:latin typeface="Arial" panose="020B0604020202020204" pitchFamily="34" charset="0"/>
                <a:cs typeface="Arial" panose="020B0604020202020204" pitchFamily="34" charset="0"/>
              </a:rPr>
              <a:t>DATASET OVERVIEW</a:t>
            </a:r>
            <a:endParaRPr lang="en-US" b="1" cap="none" dirty="0">
              <a:solidFill>
                <a:schemeClr val="bg1">
                  <a:lumMod val="95000"/>
                  <a:lumOff val="5000"/>
                </a:schemeClr>
              </a:solidFill>
            </a:endParaRPr>
          </a:p>
        </p:txBody>
      </p:sp>
      <p:sp>
        <p:nvSpPr>
          <p:cNvPr id="4" name="Text Placeholder 3"/>
          <p:cNvSpPr>
            <a:spLocks noGrp="1"/>
          </p:cNvSpPr>
          <p:nvPr>
            <p:ph type="body" sz="half" idx="2"/>
          </p:nvPr>
        </p:nvSpPr>
        <p:spPr>
          <a:xfrm>
            <a:off x="1641296" y="1588741"/>
            <a:ext cx="8109285" cy="4061862"/>
          </a:xfrm>
        </p:spPr>
        <p:txBody>
          <a:bodyPr>
            <a:normAutofit/>
          </a:bodyPr>
          <a:lstStyle/>
          <a:p>
            <a:pPr algn="just"/>
            <a:r>
              <a:rPr lang="en-US" dirty="0">
                <a:solidFill>
                  <a:schemeClr val="bg1"/>
                </a:solidFill>
                <a:latin typeface="Arial" panose="020B0604020202020204" pitchFamily="34" charset="0"/>
                <a:cs typeface="Arial" panose="020B0604020202020204" pitchFamily="34" charset="0"/>
              </a:rPr>
              <a:t>The dataset used for this analysis is sourced from official government records and contains information related to NREGA implementation across various states and districts in India. It </a:t>
            </a:r>
            <a:r>
              <a:rPr lang="en-US" dirty="0" smtClean="0">
                <a:solidFill>
                  <a:schemeClr val="bg1"/>
                </a:solidFill>
                <a:latin typeface="Arial" panose="020B0604020202020204" pitchFamily="34" charset="0"/>
                <a:cs typeface="Arial" panose="020B0604020202020204" pitchFamily="34" charset="0"/>
              </a:rPr>
              <a:t>comprises </a:t>
            </a:r>
            <a:r>
              <a:rPr lang="en-US" dirty="0">
                <a:solidFill>
                  <a:schemeClr val="bg1"/>
                </a:solidFill>
                <a:latin typeface="Arial" panose="020B0604020202020204" pitchFamily="34" charset="0"/>
                <a:cs typeface="Arial" panose="020B0604020202020204" pitchFamily="34" charset="0"/>
              </a:rPr>
              <a:t>740 </a:t>
            </a:r>
            <a:r>
              <a:rPr lang="en-US" dirty="0" smtClean="0">
                <a:solidFill>
                  <a:schemeClr val="bg1"/>
                </a:solidFill>
                <a:latin typeface="Arial" panose="020B0604020202020204" pitchFamily="34" charset="0"/>
                <a:cs typeface="Arial" panose="020B0604020202020204" pitchFamily="34" charset="0"/>
              </a:rPr>
              <a:t>rows, </a:t>
            </a:r>
            <a:r>
              <a:rPr lang="en-US" dirty="0">
                <a:solidFill>
                  <a:schemeClr val="bg1"/>
                </a:solidFill>
                <a:latin typeface="Arial" panose="020B0604020202020204" pitchFamily="34" charset="0"/>
                <a:cs typeface="Arial" panose="020B0604020202020204" pitchFamily="34" charset="0"/>
              </a:rPr>
              <a:t>28 </a:t>
            </a:r>
            <a:r>
              <a:rPr lang="en-US" dirty="0" smtClean="0">
                <a:solidFill>
                  <a:schemeClr val="bg1"/>
                </a:solidFill>
                <a:latin typeface="Arial" panose="020B0604020202020204" pitchFamily="34" charset="0"/>
                <a:cs typeface="Arial" panose="020B0604020202020204" pitchFamily="34" charset="0"/>
              </a:rPr>
              <a:t>columns, encompassing </a:t>
            </a:r>
            <a:r>
              <a:rPr lang="en-US" dirty="0">
                <a:solidFill>
                  <a:schemeClr val="bg1"/>
                </a:solidFill>
                <a:latin typeface="Arial" panose="020B0604020202020204" pitchFamily="34" charset="0"/>
                <a:cs typeface="Arial" panose="020B0604020202020204" pitchFamily="34" charset="0"/>
              </a:rPr>
              <a:t>data on job cards, worker details, budget allocation, work completion statistics, expenditure, and more. This dataset offers a comprehensive view of the progress and challenges faced by the NREGA program.</a:t>
            </a:r>
          </a:p>
        </p:txBody>
      </p:sp>
    </p:spTree>
    <p:extLst>
      <p:ext uri="{BB962C8B-B14F-4D97-AF65-F5344CB8AC3E}">
        <p14:creationId xmlns:p14="http://schemas.microsoft.com/office/powerpoint/2010/main" val="257327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37029" y="2254312"/>
            <a:ext cx="7378574" cy="878187"/>
          </a:xfrm>
        </p:spPr>
        <p:txBody>
          <a:bodyPr/>
          <a:lstStyle/>
          <a:p>
            <a:r>
              <a:rPr lang="en-US" b="1" cap="none" dirty="0" smtClean="0">
                <a:solidFill>
                  <a:schemeClr val="bg1">
                    <a:lumMod val="95000"/>
                    <a:lumOff val="5000"/>
                  </a:schemeClr>
                </a:solidFill>
                <a:latin typeface="Arial" panose="020B0604020202020204" pitchFamily="34" charset="0"/>
                <a:cs typeface="Arial" panose="020B0604020202020204" pitchFamily="34" charset="0"/>
              </a:rPr>
              <a:t>DATA VISUALIZATION USING POWER BI</a:t>
            </a:r>
            <a:endParaRPr lang="en-US" b="1" cap="none" dirty="0">
              <a:solidFill>
                <a:schemeClr val="bg1">
                  <a:lumMod val="95000"/>
                  <a:lumOff val="5000"/>
                </a:schemeClr>
              </a:solidFill>
            </a:endParaRPr>
          </a:p>
        </p:txBody>
      </p:sp>
    </p:spTree>
    <p:extLst>
      <p:ext uri="{BB962C8B-B14F-4D97-AF65-F5344CB8AC3E}">
        <p14:creationId xmlns:p14="http://schemas.microsoft.com/office/powerpoint/2010/main" val="33956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972080" y="380246"/>
            <a:ext cx="8072332" cy="896293"/>
          </a:xfrm>
        </p:spPr>
        <p:txBody>
          <a:bodyPr/>
          <a:lstStyle/>
          <a:p>
            <a:r>
              <a:rPr lang="en-US" b="1" dirty="0" smtClean="0">
                <a:solidFill>
                  <a:schemeClr val="bg1">
                    <a:lumMod val="95000"/>
                    <a:lumOff val="5000"/>
                  </a:schemeClr>
                </a:solidFill>
                <a:latin typeface="Arial" panose="020B0604020202020204" pitchFamily="34" charset="0"/>
                <a:cs typeface="Arial" panose="020B0604020202020204" pitchFamily="34" charset="0"/>
              </a:rPr>
              <a:t>Import </a:t>
            </a:r>
            <a:r>
              <a:rPr lang="en-US" b="1" dirty="0" smtClean="0">
                <a:solidFill>
                  <a:schemeClr val="bg1"/>
                </a:solidFill>
                <a:latin typeface="Arial" panose="020B0604020202020204" pitchFamily="34" charset="0"/>
                <a:cs typeface="Arial" panose="020B0604020202020204" pitchFamily="34" charset="0"/>
              </a:rPr>
              <a:t>NREGA Dataset, transform to clean, apply and close</a:t>
            </a:r>
            <a:endParaRPr lang="en-US" b="1" dirty="0">
              <a:solidFill>
                <a:schemeClr val="bg1"/>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2080" y="1532550"/>
            <a:ext cx="4550714" cy="3827100"/>
          </a:xfrm>
        </p:spPr>
      </p:pic>
      <p:pic>
        <p:nvPicPr>
          <p:cNvPr id="6"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52342" y="1532549"/>
            <a:ext cx="5527863" cy="3827101"/>
          </a:xfrm>
        </p:spPr>
      </p:pic>
    </p:spTree>
    <p:extLst>
      <p:ext uri="{BB962C8B-B14F-4D97-AF65-F5344CB8AC3E}">
        <p14:creationId xmlns:p14="http://schemas.microsoft.com/office/powerpoint/2010/main" val="1178362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28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41133" y="1023043"/>
            <a:ext cx="5879635" cy="3874881"/>
          </a:xfrm>
        </p:spPr>
        <p:txBody>
          <a:bodyPr/>
          <a:lstStyle/>
          <a:p>
            <a:pPr algn="just"/>
            <a:r>
              <a:rPr lang="en-US" sz="1800" dirty="0" smtClean="0">
                <a:solidFill>
                  <a:schemeClr val="bg1">
                    <a:lumMod val="95000"/>
                    <a:lumOff val="5000"/>
                  </a:schemeClr>
                </a:solidFill>
                <a:latin typeface="Arial" panose="020B0604020202020204" pitchFamily="34" charset="0"/>
                <a:cs typeface="Arial" panose="020B0604020202020204" pitchFamily="34" charset="0"/>
              </a:rPr>
              <a:t>The NREGA initiative is effective in providing employment opportunities to rural households with 23k sum average days of employment provided per household. </a:t>
            </a:r>
          </a:p>
          <a:p>
            <a:pPr algn="just"/>
            <a:r>
              <a:rPr lang="en-US" sz="1800" dirty="0" smtClean="0">
                <a:solidFill>
                  <a:schemeClr val="bg1"/>
                </a:solidFill>
                <a:latin typeface="Arial" panose="020B0604020202020204" pitchFamily="34" charset="0"/>
                <a:cs typeface="Arial" panose="020B0604020202020204" pitchFamily="34" charset="0"/>
              </a:rPr>
              <a:t>The sum of total </a:t>
            </a:r>
            <a:r>
              <a:rPr lang="en-US" sz="1800" dirty="0">
                <a:solidFill>
                  <a:schemeClr val="bg1"/>
                </a:solidFill>
                <a:latin typeface="Arial" panose="020B0604020202020204" pitchFamily="34" charset="0"/>
                <a:cs typeface="Arial" panose="020B0604020202020204" pitchFamily="34" charset="0"/>
              </a:rPr>
              <a:t>households involved in NREGA </a:t>
            </a:r>
            <a:r>
              <a:rPr lang="en-US" sz="1800" dirty="0" smtClean="0">
                <a:solidFill>
                  <a:schemeClr val="bg1"/>
                </a:solidFill>
                <a:latin typeface="Arial" panose="020B0604020202020204" pitchFamily="34" charset="0"/>
                <a:cs typeface="Arial" panose="020B0604020202020204" pitchFamily="34" charset="0"/>
              </a:rPr>
              <a:t>works is 46million and sum of total individuals worked is 63million.</a:t>
            </a:r>
          </a:p>
          <a:p>
            <a:pPr algn="just"/>
            <a:r>
              <a:rPr lang="en-US" sz="1800" dirty="0" err="1" smtClean="0">
                <a:solidFill>
                  <a:schemeClr val="bg1"/>
                </a:solidFill>
                <a:latin typeface="Arial" panose="020B0604020202020204" pitchFamily="34" charset="0"/>
                <a:cs typeface="Arial" panose="020B0604020202020204" pitchFamily="34" charset="0"/>
              </a:rPr>
              <a:t>Persondays</a:t>
            </a:r>
            <a:r>
              <a:rPr lang="en-US" sz="1800" dirty="0" smtClean="0">
                <a:solidFill>
                  <a:schemeClr val="bg1"/>
                </a:solidFill>
                <a:latin typeface="Arial" panose="020B0604020202020204" pitchFamily="34" charset="0"/>
                <a:cs typeface="Arial" panose="020B0604020202020204" pitchFamily="34" charset="0"/>
              </a:rPr>
              <a:t> </a:t>
            </a:r>
            <a:r>
              <a:rPr lang="en-US" sz="1800" dirty="0">
                <a:solidFill>
                  <a:schemeClr val="bg1"/>
                </a:solidFill>
                <a:latin typeface="Arial" panose="020B0604020202020204" pitchFamily="34" charset="0"/>
                <a:cs typeface="Arial" panose="020B0604020202020204" pitchFamily="34" charset="0"/>
              </a:rPr>
              <a:t>of employment provided to Scheduled Caste </a:t>
            </a:r>
            <a:r>
              <a:rPr lang="en-US" sz="1800" dirty="0" smtClean="0">
                <a:solidFill>
                  <a:schemeClr val="bg1"/>
                </a:solidFill>
                <a:latin typeface="Arial" panose="020B0604020202020204" pitchFamily="34" charset="0"/>
                <a:cs typeface="Arial" panose="020B0604020202020204" pitchFamily="34" charset="0"/>
              </a:rPr>
              <a:t>workers is </a:t>
            </a:r>
            <a:r>
              <a:rPr lang="en-US" sz="1800" dirty="0">
                <a:solidFill>
                  <a:schemeClr val="bg1"/>
                </a:solidFill>
                <a:latin typeface="Arial" panose="020B0604020202020204" pitchFamily="34" charset="0"/>
                <a:cs typeface="Arial" panose="020B0604020202020204" pitchFamily="34" charset="0"/>
              </a:rPr>
              <a:t>20.33%, </a:t>
            </a:r>
            <a:r>
              <a:rPr lang="en-US" sz="1800" dirty="0" err="1">
                <a:solidFill>
                  <a:schemeClr val="bg1"/>
                </a:solidFill>
                <a:latin typeface="Arial" panose="020B0604020202020204" pitchFamily="34" charset="0"/>
                <a:cs typeface="Arial" panose="020B0604020202020204" pitchFamily="34" charset="0"/>
              </a:rPr>
              <a:t>Persondays</a:t>
            </a:r>
            <a:r>
              <a:rPr lang="en-US" sz="1800" dirty="0">
                <a:solidFill>
                  <a:schemeClr val="bg1"/>
                </a:solidFill>
                <a:latin typeface="Arial" panose="020B0604020202020204" pitchFamily="34" charset="0"/>
                <a:cs typeface="Arial" panose="020B0604020202020204" pitchFamily="34" charset="0"/>
              </a:rPr>
              <a:t> of employment provided to Scheduled Tribe workers is 17.72% and </a:t>
            </a:r>
            <a:r>
              <a:rPr lang="en-US" sz="1800" dirty="0" err="1">
                <a:solidFill>
                  <a:schemeClr val="bg1"/>
                </a:solidFill>
                <a:latin typeface="Arial" panose="020B0604020202020204" pitchFamily="34" charset="0"/>
                <a:cs typeface="Arial" panose="020B0604020202020204" pitchFamily="34" charset="0"/>
              </a:rPr>
              <a:t>Persondays</a:t>
            </a:r>
            <a:r>
              <a:rPr lang="en-US" sz="1800" dirty="0">
                <a:solidFill>
                  <a:schemeClr val="bg1"/>
                </a:solidFill>
                <a:latin typeface="Arial" panose="020B0604020202020204" pitchFamily="34" charset="0"/>
                <a:cs typeface="Arial" panose="020B0604020202020204" pitchFamily="34" charset="0"/>
              </a:rPr>
              <a:t> of employment provided to </a:t>
            </a:r>
            <a:r>
              <a:rPr lang="en-US" sz="1800" dirty="0" smtClean="0">
                <a:solidFill>
                  <a:schemeClr val="bg1"/>
                </a:solidFill>
                <a:latin typeface="Arial" panose="020B0604020202020204" pitchFamily="34" charset="0"/>
                <a:cs typeface="Arial" panose="020B0604020202020204" pitchFamily="34" charset="0"/>
              </a:rPr>
              <a:t>women is the highest with 61.95%</a:t>
            </a:r>
          </a:p>
        </p:txBody>
      </p:sp>
      <p:sp>
        <p:nvSpPr>
          <p:cNvPr id="8" name="Text Placeholder 2"/>
          <p:cNvSpPr>
            <a:spLocks noGrp="1"/>
          </p:cNvSpPr>
          <p:nvPr>
            <p:ph type="body" idx="1"/>
          </p:nvPr>
        </p:nvSpPr>
        <p:spPr>
          <a:xfrm>
            <a:off x="1064457" y="470780"/>
            <a:ext cx="9137621" cy="715224"/>
          </a:xfrm>
        </p:spPr>
        <p:txBody>
          <a:bodyPr/>
          <a:lstStyle/>
          <a:p>
            <a:r>
              <a:rPr lang="en-US" sz="2000" b="1" dirty="0">
                <a:solidFill>
                  <a:schemeClr val="bg1"/>
                </a:solidFill>
                <a:latin typeface="Arial" panose="020B0604020202020204" pitchFamily="34" charset="0"/>
                <a:cs typeface="Arial" panose="020B0604020202020204" pitchFamily="34" charset="0"/>
              </a:rPr>
              <a:t>How effective is NREGA in providing employment opportunities to rural households?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57" y="1312752"/>
            <a:ext cx="4286141" cy="3458424"/>
          </a:xfrm>
          <a:prstGeom prst="rect">
            <a:avLst/>
          </a:prstGeom>
        </p:spPr>
      </p:pic>
    </p:spTree>
    <p:extLst>
      <p:ext uri="{BB962C8B-B14F-4D97-AF65-F5344CB8AC3E}">
        <p14:creationId xmlns:p14="http://schemas.microsoft.com/office/powerpoint/2010/main" val="2061692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1176</TotalTime>
  <Words>671</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Century Gothic</vt:lpstr>
      <vt:lpstr>Wingdings 3</vt:lpstr>
      <vt:lpstr>Slice</vt:lpstr>
      <vt:lpstr>National Rural Employment Guarantee Act (NREGA) ANALYSIS</vt:lpstr>
      <vt:lpstr>Introduction Objective Problem Statement Dataset Overview Visualization Conclusion</vt:lpstr>
      <vt:lpstr>PowerPoint Presentation</vt:lpstr>
      <vt:lpstr>Objective</vt:lpstr>
      <vt:lpstr>PROBLEM STATEMENT</vt:lpstr>
      <vt:lpstr>DATASET OVERVIEW</vt:lpstr>
      <vt:lpstr>DATA VISUALIZATION USING POWER BI</vt:lpstr>
      <vt:lpstr>PowerPoint Presentation</vt:lpstr>
      <vt:lpstr>PowerPoint Presentation</vt:lpstr>
      <vt:lpstr>PowerPoint Presentation</vt:lpstr>
      <vt:lpstr>What is the utilization of the allocated budget, and how does it correlate with employment generation?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dc:creator>HP</dc:creator>
  <cp:lastModifiedBy>HP</cp:lastModifiedBy>
  <cp:revision>80</cp:revision>
  <dcterms:created xsi:type="dcterms:W3CDTF">2024-06-09T16:23:04Z</dcterms:created>
  <dcterms:modified xsi:type="dcterms:W3CDTF">2024-06-22T01:12:27Z</dcterms:modified>
</cp:coreProperties>
</file>