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81" r:id="rId9"/>
    <p:sldId id="264" r:id="rId10"/>
    <p:sldId id="265" r:id="rId11"/>
    <p:sldId id="266" r:id="rId12"/>
    <p:sldId id="282" r:id="rId13"/>
    <p:sldId id="267" r:id="rId14"/>
    <p:sldId id="268" r:id="rId15"/>
    <p:sldId id="280" r:id="rId16"/>
    <p:sldId id="271" r:id="rId17"/>
    <p:sldId id="269" r:id="rId18"/>
    <p:sldId id="283" r:id="rId19"/>
    <p:sldId id="284" r:id="rId20"/>
    <p:sldId id="270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3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2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6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3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1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D5AF-6764-413E-816E-156A3692BE8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8301A1-FF4D-4574-9949-1F1F5C53D19A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55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Credit Card Approval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3886200"/>
            <a:ext cx="3168352" cy="1919064"/>
          </a:xfrm>
        </p:spPr>
        <p:txBody>
          <a:bodyPr/>
          <a:lstStyle/>
          <a:p>
            <a:pPr algn="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Blesson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Xavier </a:t>
            </a:r>
          </a:p>
          <a:p>
            <a:pPr algn="r"/>
            <a:r>
              <a:rPr lang="en-IN" b="1" dirty="0">
                <a:latin typeface="Times New Roman" pitchFamily="18" charset="0"/>
                <a:cs typeface="Times New Roman" pitchFamily="18" charset="0"/>
              </a:rPr>
              <a:t>Shivarag  m   </a:t>
            </a:r>
          </a:p>
          <a:p>
            <a:pPr algn="r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Agilan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a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66E-587F-AEE5-CAF7-F60D9C4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05" y="260648"/>
            <a:ext cx="6571343" cy="1059305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54B334-A245-605C-DE6F-3F3E2BDDE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190"/>
            <a:ext cx="6516216" cy="564817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0EBD2-76EC-6DFA-EB2D-074DC7CAB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216" y="2013936"/>
            <a:ext cx="2088232" cy="34375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 does not shows much correlation.</a:t>
            </a:r>
          </a:p>
          <a:p>
            <a:r>
              <a:rPr lang="en-US" dirty="0"/>
              <a:t> So, let’s do individual features analysis to get some insight.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4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08DA-0551-AFAD-619A-31205BF7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" y="3521947"/>
            <a:ext cx="3501592" cy="1219073"/>
          </a:xfrm>
        </p:spPr>
        <p:txBody>
          <a:bodyPr>
            <a:normAutofit fontScale="90000"/>
          </a:bodyPr>
          <a:lstStyle/>
          <a:p>
            <a:r>
              <a:rPr lang="en-US" sz="1200" b="1" dirty="0"/>
              <a:t>Fig 1 : Histogram plot for 'NAME_INCOME_TYPE’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fig 2 : Histogram plot for 'NAME_FAMILY_STATUS’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dirty="0"/>
              <a:t>fig 3 : Histogram plot for 'NAME_HOUSING_TYPE</a:t>
            </a:r>
            <a:r>
              <a:rPr lang="en-US" sz="1100" b="1" dirty="0"/>
              <a:t>'</a:t>
            </a:r>
            <a:br>
              <a:rPr lang="en-US" sz="1000" dirty="0"/>
            </a:br>
            <a:endParaRPr lang="en-IN" sz="1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AA9F60-C6AC-721B-A2B8-F060ACDD6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65" y="69550"/>
            <a:ext cx="4283968" cy="335094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3D17D4-9A12-8E5D-01F0-BF83A6CA1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" y="45178"/>
            <a:ext cx="4134757" cy="321787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C34DC-4693-6648-53A8-29DA0023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59" y="3582655"/>
            <a:ext cx="5497900" cy="3275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6C3685-26D9-3D53-314D-3D494EC8A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0327"/>
            <a:ext cx="3501592" cy="14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7DD32-66C9-F65E-AC91-C8005816E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9" y="44624"/>
            <a:ext cx="4332898" cy="285293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82B3C6-9538-82A1-8D9E-80729D0ABC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6" y="44624"/>
            <a:ext cx="4391817" cy="28083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402451-8BCB-A899-562D-330D08E65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01274"/>
            <a:ext cx="6336703" cy="31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0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B0F9-1B07-73D9-EEC2-B3EBB6EE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6571343" cy="1059305"/>
          </a:xfrm>
        </p:spPr>
        <p:txBody>
          <a:bodyPr>
            <a:normAutofit/>
          </a:bodyPr>
          <a:lstStyle/>
          <a:p>
            <a:r>
              <a:rPr lang="en-US" sz="2000" dirty="0"/>
              <a:t>NAME_INCOME_TYPE  VS  FLAG_OWN_CAR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9930A-DEE2-BB21-669B-40B212C2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0" y="1535977"/>
            <a:ext cx="7795479" cy="44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5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7243-5E4A-88EB-7DD4-2C11700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6912768" cy="1080120"/>
          </a:xfrm>
        </p:spPr>
        <p:txBody>
          <a:bodyPr>
            <a:normAutofit/>
          </a:bodyPr>
          <a:lstStyle/>
          <a:p>
            <a:r>
              <a:rPr lang="en-IN" sz="2000" dirty="0"/>
              <a:t>STATUS  VS  FLAG_OWN_CAR</a:t>
            </a:r>
            <a:br>
              <a:rPr lang="en-IN" dirty="0"/>
            </a:b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896C85-EC88-5CDD-EADA-A53799643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40" y="1844824"/>
            <a:ext cx="4320480" cy="22530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Applicants without an own car are more than people with an own car. </a:t>
            </a:r>
          </a:p>
          <a:p>
            <a:r>
              <a:rPr lang="en-IN" dirty="0"/>
              <a:t>So an applicant with or without car can’t decide the approval of Credit Card.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C349FF-CFFB-BCF3-10DD-0EFA7E00BB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680519" cy="4752528"/>
          </a:xfrm>
        </p:spPr>
      </p:pic>
    </p:spTree>
    <p:extLst>
      <p:ext uri="{BB962C8B-B14F-4D97-AF65-F5344CB8AC3E}">
        <p14:creationId xmlns:p14="http://schemas.microsoft.com/office/powerpoint/2010/main" val="11541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AC53-6222-D863-080C-F405D462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72682"/>
            <a:ext cx="6571343" cy="1059305"/>
          </a:xfrm>
        </p:spPr>
        <p:txBody>
          <a:bodyPr/>
          <a:lstStyle/>
          <a:p>
            <a:r>
              <a:rPr lang="en-IN" dirty="0"/>
              <a:t>Status  vs </a:t>
            </a:r>
            <a:r>
              <a:rPr lang="en-IN" dirty="0" err="1"/>
              <a:t>FLAG_own_property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67BD-C22F-1CD8-4E30-F26901EA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060" y="5667006"/>
            <a:ext cx="8856984" cy="63460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Applicants with an own property gets an higher chance of credit card approval.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0B8939-DCD1-E70A-AA0D-5CDF63103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" y="1710110"/>
            <a:ext cx="9001000" cy="3437780"/>
          </a:xfrm>
        </p:spPr>
      </p:pic>
    </p:spTree>
    <p:extLst>
      <p:ext uri="{BB962C8B-B14F-4D97-AF65-F5344CB8AC3E}">
        <p14:creationId xmlns:p14="http://schemas.microsoft.com/office/powerpoint/2010/main" val="355126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C28-9C21-5D9C-065A-FA2AA4F7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7" y="243585"/>
            <a:ext cx="6571343" cy="1059305"/>
          </a:xfrm>
        </p:spPr>
        <p:txBody>
          <a:bodyPr/>
          <a:lstStyle/>
          <a:p>
            <a:r>
              <a:rPr lang="en-IN" dirty="0"/>
              <a:t>STATUS  VS  NAME_INCOME_TYPE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A16C-8ED4-EF69-2C60-95FA0CBE1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5445224"/>
            <a:ext cx="8964488" cy="648072"/>
          </a:xfrm>
        </p:spPr>
        <p:txBody>
          <a:bodyPr>
            <a:normAutofit/>
          </a:bodyPr>
          <a:lstStyle/>
          <a:p>
            <a:r>
              <a:rPr lang="en-IN" dirty="0" err="1"/>
              <a:t>Name_Income_Type</a:t>
            </a:r>
            <a:r>
              <a:rPr lang="en-IN" dirty="0"/>
              <a:t> Working has a greater credit card approval status.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50DAA-74AD-01B9-18A0-6E7A68212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" y="1547265"/>
            <a:ext cx="8964488" cy="3437560"/>
          </a:xfrm>
        </p:spPr>
      </p:pic>
    </p:spTree>
    <p:extLst>
      <p:ext uri="{BB962C8B-B14F-4D97-AF65-F5344CB8AC3E}">
        <p14:creationId xmlns:p14="http://schemas.microsoft.com/office/powerpoint/2010/main" val="412393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B03E-7755-5B49-EFBB-6A15E09B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332656"/>
            <a:ext cx="6571343" cy="1059305"/>
          </a:xfrm>
        </p:spPr>
        <p:txBody>
          <a:bodyPr>
            <a:normAutofit/>
          </a:bodyPr>
          <a:lstStyle/>
          <a:p>
            <a:r>
              <a:rPr lang="en-IN" sz="2400" dirty="0"/>
              <a:t>Frequency of age of applicants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54D50-7CCD-38D2-DFC9-74BBA40A8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7" y="1844824"/>
            <a:ext cx="8856984" cy="3960440"/>
          </a:xfrm>
        </p:spPr>
      </p:pic>
    </p:spTree>
    <p:extLst>
      <p:ext uri="{BB962C8B-B14F-4D97-AF65-F5344CB8AC3E}">
        <p14:creationId xmlns:p14="http://schemas.microsoft.com/office/powerpoint/2010/main" val="325678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1200-AEB1-F8D5-38C9-4B3D9859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332656"/>
            <a:ext cx="6571343" cy="1059305"/>
          </a:xfrm>
        </p:spPr>
        <p:txBody>
          <a:bodyPr/>
          <a:lstStyle/>
          <a:p>
            <a:r>
              <a:rPr lang="en-IN" dirty="0"/>
              <a:t>STATUS  VS FAMILY_STATUS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D12356-7947-92FE-35A6-0738D198E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906900"/>
            <a:ext cx="9036495" cy="30512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3073-4F56-FC9E-41DA-E7EE652F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515" y="5301208"/>
            <a:ext cx="8712968" cy="854685"/>
          </a:xfrm>
        </p:spPr>
        <p:txBody>
          <a:bodyPr/>
          <a:lstStyle/>
          <a:p>
            <a:r>
              <a:rPr lang="en-IN" dirty="0" err="1"/>
              <a:t>Family_Status</a:t>
            </a:r>
            <a:r>
              <a:rPr lang="en-IN" dirty="0"/>
              <a:t> Married has a greater credit card approval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37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4B1-4776-A351-5545-E611448F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9377"/>
            <a:ext cx="6571343" cy="1059305"/>
          </a:xfrm>
        </p:spPr>
        <p:txBody>
          <a:bodyPr/>
          <a:lstStyle/>
          <a:p>
            <a:r>
              <a:rPr lang="en-IN" dirty="0"/>
              <a:t>STATUS  VS NAME_HOUSING_TYPE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BA672-50B2-9BF7-BD7A-A804843BA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9144000" cy="35187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6BA8-A795-C7C5-F57F-CF2C283D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62" y="4998312"/>
            <a:ext cx="8784976" cy="720080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Name_Housing_Type</a:t>
            </a:r>
            <a:r>
              <a:rPr lang="en-IN" dirty="0"/>
              <a:t> House/Apartments has a greater credit card approval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A28-52EC-FE73-BA6C-B1276EAF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404664"/>
            <a:ext cx="6571343" cy="1049235"/>
          </a:xfrm>
        </p:spPr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597-65FA-2563-85A8-8931E0AE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37931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Exploratory Data Analysis (EDA)</a:t>
            </a:r>
          </a:p>
          <a:p>
            <a:r>
              <a:rPr lang="en-IN" dirty="0"/>
              <a:t>Data Visualisation</a:t>
            </a:r>
          </a:p>
          <a:p>
            <a:r>
              <a:rPr lang="en-IN" dirty="0"/>
              <a:t>Model Building Using  Various Machine Learning (ML) Algorithms</a:t>
            </a:r>
          </a:p>
          <a:p>
            <a:r>
              <a:rPr lang="en-IN" dirty="0"/>
              <a:t>Predictive Analysis </a:t>
            </a:r>
          </a:p>
          <a:p>
            <a:r>
              <a:rPr lang="en-IN" dirty="0"/>
              <a:t> 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837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20BE-95CA-3888-36B8-1CBB3C95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332656"/>
            <a:ext cx="6251303" cy="1531539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43EA-E25F-9BAC-32EF-74F2B854E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768" y="1988840"/>
            <a:ext cx="8748464" cy="3935344"/>
          </a:xfrm>
        </p:spPr>
        <p:txBody>
          <a:bodyPr>
            <a:normAutofit/>
          </a:bodyPr>
          <a:lstStyle/>
          <a:p>
            <a:r>
              <a:rPr lang="en-IN" sz="2800" i="0" u="none" strike="noStrike" baseline="0" dirty="0">
                <a:solidFill>
                  <a:srgbClr val="134F5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predict Credit Card Status: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134F5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Good Customer : 0  and  Bad Customer: 1</a:t>
            </a:r>
            <a:r>
              <a:rPr lang="en-IN" sz="2800" dirty="0">
                <a:solidFill>
                  <a:srgbClr val="13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Problem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Dataset: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Training : Test :: 0.67 : 0.33</a:t>
            </a:r>
          </a:p>
        </p:txBody>
      </p:sp>
    </p:spTree>
    <p:extLst>
      <p:ext uri="{BB962C8B-B14F-4D97-AF65-F5344CB8AC3E}">
        <p14:creationId xmlns:p14="http://schemas.microsoft.com/office/powerpoint/2010/main" val="160308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590C-3CE7-9EE5-C3B3-385D1B89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048" y="57983"/>
            <a:ext cx="6571343" cy="1059305"/>
          </a:xfrm>
        </p:spPr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9B386-328E-1A7D-9A8D-C833AF11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2" y="1041378"/>
            <a:ext cx="4644008" cy="2315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Library used : </a:t>
            </a:r>
            <a:r>
              <a:rPr lang="en-US" dirty="0" err="1"/>
              <a:t>sklearn.linear_model</a:t>
            </a:r>
            <a:r>
              <a:rPr lang="en-US" dirty="0"/>
              <a:t> (</a:t>
            </a:r>
            <a:r>
              <a:rPr lang="en-US" dirty="0" err="1"/>
              <a:t>LogisticRegression</a:t>
            </a:r>
            <a:r>
              <a:rPr lang="en-US" dirty="0"/>
              <a:t>)</a:t>
            </a:r>
          </a:p>
          <a:p>
            <a:r>
              <a:rPr lang="en-IN" dirty="0"/>
              <a:t>Accuracy  = 0.9956</a:t>
            </a:r>
          </a:p>
          <a:p>
            <a:r>
              <a:rPr lang="en-IN" dirty="0"/>
              <a:t>Precision  = 1.00</a:t>
            </a:r>
          </a:p>
          <a:p>
            <a:r>
              <a:rPr lang="en-IN" dirty="0"/>
              <a:t>Recall       = 1.00</a:t>
            </a:r>
          </a:p>
          <a:p>
            <a:r>
              <a:rPr lang="en-IN" dirty="0"/>
              <a:t>F1-Score   = 1.00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BC8757-DEF1-C1B4-7700-4329FBEE305F}"/>
              </a:ext>
            </a:extLst>
          </p:cNvPr>
          <p:cNvSpPr/>
          <p:nvPr/>
        </p:nvSpPr>
        <p:spPr>
          <a:xfrm>
            <a:off x="1403648" y="27883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63772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E32E66-A711-3803-A851-823130B6A681}"/>
              </a:ext>
            </a:extLst>
          </p:cNvPr>
          <p:cNvSpPr/>
          <p:nvPr/>
        </p:nvSpPr>
        <p:spPr>
          <a:xfrm>
            <a:off x="139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275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C99920-05CA-DA31-9987-A2302764CE3A}"/>
              </a:ext>
            </a:extLst>
          </p:cNvPr>
          <p:cNvSpPr/>
          <p:nvPr/>
        </p:nvSpPr>
        <p:spPr>
          <a:xfrm>
            <a:off x="2459387" y="2788341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22496F-30C2-073F-7C76-621A05EC786E}"/>
              </a:ext>
            </a:extLst>
          </p:cNvPr>
          <p:cNvSpPr/>
          <p:nvPr/>
        </p:nvSpPr>
        <p:spPr>
          <a:xfrm>
            <a:off x="247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2E32A-CBDF-56D4-B09B-328EC17B31CE}"/>
              </a:ext>
            </a:extLst>
          </p:cNvPr>
          <p:cNvSpPr txBox="1"/>
          <p:nvPr/>
        </p:nvSpPr>
        <p:spPr>
          <a:xfrm>
            <a:off x="29594" y="3526658"/>
            <a:ext cx="128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13154-3F27-151C-1926-D12397924989}"/>
              </a:ext>
            </a:extLst>
          </p:cNvPr>
          <p:cNvSpPr txBox="1"/>
          <p:nvPr/>
        </p:nvSpPr>
        <p:spPr>
          <a:xfrm>
            <a:off x="1311892" y="1968201"/>
            <a:ext cx="194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D74490-8650-BFED-C59B-E65EE71A3C52}"/>
              </a:ext>
            </a:extLst>
          </p:cNvPr>
          <p:cNvSpPr txBox="1"/>
          <p:nvPr/>
        </p:nvSpPr>
        <p:spPr>
          <a:xfrm>
            <a:off x="1763688" y="2429748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D4842-999F-223E-BB23-8CFEBCBA9E97}"/>
              </a:ext>
            </a:extLst>
          </p:cNvPr>
          <p:cNvSpPr txBox="1"/>
          <p:nvPr/>
        </p:nvSpPr>
        <p:spPr>
          <a:xfrm>
            <a:off x="2879066" y="24255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30547-5746-6169-20DC-7C710F2F3CF5}"/>
              </a:ext>
            </a:extLst>
          </p:cNvPr>
          <p:cNvSpPr txBox="1"/>
          <p:nvPr/>
        </p:nvSpPr>
        <p:spPr>
          <a:xfrm>
            <a:off x="2795404" y="4963165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55F8D-6746-095B-5BED-E4B6D42830F5}"/>
              </a:ext>
            </a:extLst>
          </p:cNvPr>
          <p:cNvSpPr txBox="1"/>
          <p:nvPr/>
        </p:nvSpPr>
        <p:spPr>
          <a:xfrm>
            <a:off x="1757203" y="4955753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3D15B-7E63-D315-2CD0-A66F440C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20" y="3418642"/>
            <a:ext cx="47815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0171-B0E8-98D3-DDD0-7A1EABD0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116632"/>
            <a:ext cx="6571343" cy="1059305"/>
          </a:xfrm>
        </p:spPr>
        <p:txBody>
          <a:bodyPr/>
          <a:lstStyle/>
          <a:p>
            <a:r>
              <a:rPr lang="en-IN" dirty="0"/>
              <a:t>K NEAREST NEIGBOUR (KNN)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12F7F0-B4BF-B0A2-2E49-214E66400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7" y="2124166"/>
            <a:ext cx="6601769" cy="44011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90523-E292-78AE-AFBA-24D67784FA02}"/>
              </a:ext>
            </a:extLst>
          </p:cNvPr>
          <p:cNvSpPr txBox="1"/>
          <p:nvPr/>
        </p:nvSpPr>
        <p:spPr>
          <a:xfrm>
            <a:off x="395536" y="980728"/>
            <a:ext cx="45770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Library used : </a:t>
            </a:r>
            <a:r>
              <a:rPr lang="en-US" dirty="0" err="1"/>
              <a:t>sklearn.neighbors</a:t>
            </a:r>
            <a:r>
              <a:rPr lang="en-US" dirty="0"/>
              <a:t> (</a:t>
            </a:r>
            <a:r>
              <a:rPr lang="en-US" dirty="0" err="1"/>
              <a:t>KNeighborsClassifier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dirty="0"/>
              <a:t>Accuracy  = 0.996</a:t>
            </a:r>
          </a:p>
          <a:p>
            <a:r>
              <a:rPr lang="en-IN" dirty="0"/>
              <a:t>Precision  = 1.00</a:t>
            </a:r>
          </a:p>
          <a:p>
            <a:r>
              <a:rPr lang="en-IN" dirty="0"/>
              <a:t>Recall       = 1.00</a:t>
            </a:r>
          </a:p>
          <a:p>
            <a:r>
              <a:rPr lang="en-IN" dirty="0"/>
              <a:t>F1-Score  = 1.00</a:t>
            </a:r>
          </a:p>
        </p:txBody>
      </p:sp>
    </p:spTree>
    <p:extLst>
      <p:ext uri="{BB962C8B-B14F-4D97-AF65-F5344CB8AC3E}">
        <p14:creationId xmlns:p14="http://schemas.microsoft.com/office/powerpoint/2010/main" val="108573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7F81-A87B-949D-F528-0B355E42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51" y="116632"/>
            <a:ext cx="7632847" cy="1059305"/>
          </a:xfrm>
        </p:spPr>
        <p:txBody>
          <a:bodyPr/>
          <a:lstStyle/>
          <a:p>
            <a:r>
              <a:rPr lang="en-IN" dirty="0"/>
              <a:t>SUPPORT  VECTOR MACHINE (SVM)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A32A63-29B7-4F7E-3DC6-82FD2A433EB9}"/>
              </a:ext>
            </a:extLst>
          </p:cNvPr>
          <p:cNvSpPr txBox="1"/>
          <p:nvPr/>
        </p:nvSpPr>
        <p:spPr>
          <a:xfrm>
            <a:off x="179512" y="2888567"/>
            <a:ext cx="37957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 used : </a:t>
            </a:r>
            <a:r>
              <a:rPr lang="en-US" sz="2400" dirty="0" err="1"/>
              <a:t>sklearn.svm</a:t>
            </a:r>
            <a:r>
              <a:rPr lang="en-US" sz="2400" dirty="0"/>
              <a:t> (SVC)</a:t>
            </a:r>
          </a:p>
          <a:p>
            <a:endParaRPr lang="en-IN" sz="2400" dirty="0"/>
          </a:p>
          <a:p>
            <a:r>
              <a:rPr lang="en-IN" sz="2400" dirty="0"/>
              <a:t>Accuracy  =  0.9951</a:t>
            </a:r>
          </a:p>
          <a:p>
            <a:r>
              <a:rPr lang="en-IN" sz="2400" dirty="0"/>
              <a:t>Precision  =  1.00</a:t>
            </a:r>
          </a:p>
          <a:p>
            <a:r>
              <a:rPr lang="en-IN" sz="2400" dirty="0"/>
              <a:t>Recall       =   1.00</a:t>
            </a:r>
          </a:p>
          <a:p>
            <a:r>
              <a:rPr lang="en-IN" sz="2400" dirty="0"/>
              <a:t>F1-Score   =  1.00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BDD6A-836D-83BD-D62A-A66E8ACD4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28182"/>
            <a:ext cx="4853130" cy="79459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18C3B6-DB65-1923-1B88-6912173956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68" y="2636912"/>
            <a:ext cx="5709320" cy="3671754"/>
          </a:xfrm>
        </p:spPr>
      </p:pic>
    </p:spTree>
    <p:extLst>
      <p:ext uri="{BB962C8B-B14F-4D97-AF65-F5344CB8AC3E}">
        <p14:creationId xmlns:p14="http://schemas.microsoft.com/office/powerpoint/2010/main" val="1036449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7680-0D26-9AFB-9C3D-EC094F5F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268" y="417076"/>
            <a:ext cx="6571343" cy="1059305"/>
          </a:xfrm>
        </p:spPr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C44CF-6E03-17EB-E9FC-C2A5A1BD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5243" y="815423"/>
            <a:ext cx="3125652" cy="220715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Library used : </a:t>
            </a:r>
            <a:r>
              <a:rPr lang="en-US" sz="2000" dirty="0" err="1"/>
              <a:t>sklearn.tree</a:t>
            </a:r>
            <a:r>
              <a:rPr lang="en-US" sz="2000" dirty="0"/>
              <a:t> (</a:t>
            </a:r>
            <a:r>
              <a:rPr lang="en-US" sz="2000" dirty="0" err="1"/>
              <a:t>DecisionTreeClassifier</a:t>
            </a:r>
            <a:r>
              <a:rPr lang="en-US" sz="2000" dirty="0"/>
              <a:t>)</a:t>
            </a:r>
          </a:p>
          <a:p>
            <a:r>
              <a:rPr lang="en-IN" sz="2000" dirty="0"/>
              <a:t>Accuracy  =  0.9963</a:t>
            </a:r>
          </a:p>
          <a:p>
            <a:r>
              <a:rPr lang="en-IN" sz="2000" dirty="0"/>
              <a:t>Precision  =  0.9981</a:t>
            </a:r>
          </a:p>
          <a:p>
            <a:r>
              <a:rPr lang="en-IN" sz="2000" dirty="0"/>
              <a:t>Recall       =  0.9982</a:t>
            </a:r>
          </a:p>
          <a:p>
            <a:r>
              <a:rPr lang="en-IN" sz="2000" dirty="0"/>
              <a:t>F1-Score   =  0.9982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BDB180-3ED0-38E8-6C52-08A91CE87C21}"/>
              </a:ext>
            </a:extLst>
          </p:cNvPr>
          <p:cNvSpPr/>
          <p:nvPr/>
        </p:nvSpPr>
        <p:spPr>
          <a:xfrm>
            <a:off x="1403648" y="2788341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63655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FDCB4-7740-A198-A4F9-517ABA993063}"/>
              </a:ext>
            </a:extLst>
          </p:cNvPr>
          <p:cNvSpPr/>
          <p:nvPr/>
        </p:nvSpPr>
        <p:spPr>
          <a:xfrm>
            <a:off x="139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D441B-C5C9-B69D-FD26-384DB8A59990}"/>
              </a:ext>
            </a:extLst>
          </p:cNvPr>
          <p:cNvSpPr/>
          <p:nvPr/>
        </p:nvSpPr>
        <p:spPr>
          <a:xfrm>
            <a:off x="2459387" y="2788341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03ACAF-00D8-7360-1C45-8B3A42432E86}"/>
              </a:ext>
            </a:extLst>
          </p:cNvPr>
          <p:cNvSpPr/>
          <p:nvPr/>
        </p:nvSpPr>
        <p:spPr>
          <a:xfrm>
            <a:off x="2472607" y="387575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27128-9918-BBA5-3475-C728D4FEA94B}"/>
              </a:ext>
            </a:extLst>
          </p:cNvPr>
          <p:cNvSpPr txBox="1"/>
          <p:nvPr/>
        </p:nvSpPr>
        <p:spPr>
          <a:xfrm>
            <a:off x="29594" y="3526658"/>
            <a:ext cx="123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B0B08-6754-F195-A292-F5D03BBB099C}"/>
              </a:ext>
            </a:extLst>
          </p:cNvPr>
          <p:cNvSpPr txBox="1"/>
          <p:nvPr/>
        </p:nvSpPr>
        <p:spPr>
          <a:xfrm>
            <a:off x="1763688" y="2429748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F4B67-2365-E8E2-F6E7-35EC97D6DE48}"/>
              </a:ext>
            </a:extLst>
          </p:cNvPr>
          <p:cNvSpPr txBox="1"/>
          <p:nvPr/>
        </p:nvSpPr>
        <p:spPr>
          <a:xfrm>
            <a:off x="2879066" y="24255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318B0-6AD1-934F-7BD2-4B50874099A1}"/>
              </a:ext>
            </a:extLst>
          </p:cNvPr>
          <p:cNvSpPr txBox="1"/>
          <p:nvPr/>
        </p:nvSpPr>
        <p:spPr>
          <a:xfrm>
            <a:off x="2795404" y="4963165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4017-B53B-DA05-F7D0-EF23D61C9FC4}"/>
              </a:ext>
            </a:extLst>
          </p:cNvPr>
          <p:cNvSpPr txBox="1"/>
          <p:nvPr/>
        </p:nvSpPr>
        <p:spPr>
          <a:xfrm>
            <a:off x="1757203" y="4955753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D932C7-D771-A5B8-0161-8F5B495CC6D4}"/>
              </a:ext>
            </a:extLst>
          </p:cNvPr>
          <p:cNvSpPr txBox="1"/>
          <p:nvPr/>
        </p:nvSpPr>
        <p:spPr>
          <a:xfrm>
            <a:off x="1483003" y="2029226"/>
            <a:ext cx="206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53F63-675C-3FD4-19B5-62A49C4B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3068960"/>
            <a:ext cx="5219700" cy="37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7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447-CE84-6251-4BB4-8194BC07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0820" y="192991"/>
            <a:ext cx="6571343" cy="1059305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04E0BE-6A83-1B15-0190-D427D08F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6854" y="235806"/>
            <a:ext cx="3125652" cy="2351168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Library used : </a:t>
            </a:r>
            <a:r>
              <a:rPr lang="en-US" sz="2000" dirty="0" err="1"/>
              <a:t>sklearn.ensemble</a:t>
            </a:r>
            <a:r>
              <a:rPr lang="en-US" sz="2000" dirty="0"/>
              <a:t> (</a:t>
            </a:r>
            <a:r>
              <a:rPr lang="en-US" sz="2000" dirty="0" err="1"/>
              <a:t>RandomForestClassifier</a:t>
            </a:r>
            <a:r>
              <a:rPr lang="en-US" sz="2000" dirty="0"/>
              <a:t>)</a:t>
            </a:r>
          </a:p>
          <a:p>
            <a:r>
              <a:rPr lang="en-IN" sz="2000" dirty="0"/>
              <a:t>Accuracy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Precision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Recall        =  </a:t>
            </a:r>
            <a:r>
              <a:rPr lang="en-IN" dirty="0"/>
              <a:t>1.00</a:t>
            </a:r>
            <a:endParaRPr lang="en-IN" sz="2000" dirty="0"/>
          </a:p>
          <a:p>
            <a:r>
              <a:rPr lang="en-IN" sz="2000" dirty="0"/>
              <a:t>F1-Score   =  </a:t>
            </a:r>
            <a:r>
              <a:rPr lang="en-IN" dirty="0"/>
              <a:t>1.00</a:t>
            </a:r>
            <a:endParaRPr lang="en-IN" sz="2000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01B53-FED2-C0DA-49F7-25DA69D74A4C}"/>
              </a:ext>
            </a:extLst>
          </p:cNvPr>
          <p:cNvSpPr/>
          <p:nvPr/>
        </p:nvSpPr>
        <p:spPr>
          <a:xfrm>
            <a:off x="1384381" y="3068960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63695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6345C-9BB5-7238-F11D-C83597D88B41}"/>
              </a:ext>
            </a:extLst>
          </p:cNvPr>
          <p:cNvSpPr/>
          <p:nvPr/>
        </p:nvSpPr>
        <p:spPr>
          <a:xfrm>
            <a:off x="1373340" y="4156372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141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C1807-C651-76A6-7C02-C5D3A47125F5}"/>
              </a:ext>
            </a:extLst>
          </p:cNvPr>
          <p:cNvSpPr/>
          <p:nvPr/>
        </p:nvSpPr>
        <p:spPr>
          <a:xfrm>
            <a:off x="2440120" y="3068960"/>
            <a:ext cx="1093219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0A9C36-89A2-2BD3-C3C9-8E82E80C9383}"/>
              </a:ext>
            </a:extLst>
          </p:cNvPr>
          <p:cNvSpPr/>
          <p:nvPr/>
        </p:nvSpPr>
        <p:spPr>
          <a:xfrm>
            <a:off x="2453340" y="4156372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CD3C6-8FB0-15D1-D83A-490630A86452}"/>
              </a:ext>
            </a:extLst>
          </p:cNvPr>
          <p:cNvSpPr txBox="1"/>
          <p:nvPr/>
        </p:nvSpPr>
        <p:spPr>
          <a:xfrm>
            <a:off x="10327" y="3807277"/>
            <a:ext cx="122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E45C7-4999-218A-33E6-B531C88FD42C}"/>
              </a:ext>
            </a:extLst>
          </p:cNvPr>
          <p:cNvSpPr txBox="1"/>
          <p:nvPr/>
        </p:nvSpPr>
        <p:spPr>
          <a:xfrm>
            <a:off x="1744421" y="2710367"/>
            <a:ext cx="53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385B5-471B-9069-F71A-2C84FDFCED9B}"/>
              </a:ext>
            </a:extLst>
          </p:cNvPr>
          <p:cNvSpPr txBox="1"/>
          <p:nvPr/>
        </p:nvSpPr>
        <p:spPr>
          <a:xfrm>
            <a:off x="2859799" y="270612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E6A7D-B743-36C1-77BC-C774F2DC20CE}"/>
              </a:ext>
            </a:extLst>
          </p:cNvPr>
          <p:cNvSpPr txBox="1"/>
          <p:nvPr/>
        </p:nvSpPr>
        <p:spPr>
          <a:xfrm>
            <a:off x="2776137" y="5243784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BA0BD-69A8-0C46-6EE8-BDFAAA354110}"/>
              </a:ext>
            </a:extLst>
          </p:cNvPr>
          <p:cNvSpPr txBox="1"/>
          <p:nvPr/>
        </p:nvSpPr>
        <p:spPr>
          <a:xfrm>
            <a:off x="1737936" y="5236372"/>
            <a:ext cx="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D7B5F-90EE-D6C9-EBEE-286688C55F50}"/>
              </a:ext>
            </a:extLst>
          </p:cNvPr>
          <p:cNvSpPr txBox="1"/>
          <p:nvPr/>
        </p:nvSpPr>
        <p:spPr>
          <a:xfrm>
            <a:off x="1240245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9ABE2-6048-0517-6C02-4A87AECB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57" y="2919924"/>
            <a:ext cx="5223760" cy="39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EB56-20C9-FB03-2B61-DC8118BC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76" y="-20706"/>
            <a:ext cx="7507447" cy="1059305"/>
          </a:xfrm>
        </p:spPr>
        <p:txBody>
          <a:bodyPr/>
          <a:lstStyle/>
          <a:p>
            <a:r>
              <a:rPr lang="en-IN" dirty="0"/>
              <a:t>ARTIFICIAL NEURAL NETWORK (ANN)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03E3BD-7A27-80A1-BD20-E0B1A3031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6547" y="733481"/>
            <a:ext cx="6994083" cy="248763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73ACF-065D-A414-B8D8-F57747DEB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7824" y="3861048"/>
            <a:ext cx="6048672" cy="26366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517FF8-A3B6-7214-F707-5F3984F27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5823"/>
            <a:ext cx="2016224" cy="106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8D3BD-7313-EA24-ED90-B58EA60FC558}"/>
              </a:ext>
            </a:extLst>
          </p:cNvPr>
          <p:cNvSpPr txBox="1"/>
          <p:nvPr/>
        </p:nvSpPr>
        <p:spPr>
          <a:xfrm>
            <a:off x="133880" y="3636885"/>
            <a:ext cx="2493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 used: </a:t>
            </a:r>
            <a:r>
              <a:rPr lang="en-IN" dirty="0" err="1"/>
              <a:t>Keras</a:t>
            </a:r>
            <a:endParaRPr lang="en-IN" dirty="0"/>
          </a:p>
          <a:p>
            <a:endParaRPr lang="en-IN" dirty="0"/>
          </a:p>
          <a:p>
            <a:r>
              <a:rPr lang="en-IN" dirty="0"/>
              <a:t>Accuracy = 0.9958</a:t>
            </a:r>
          </a:p>
          <a:p>
            <a:r>
              <a:rPr lang="en-IN" dirty="0"/>
              <a:t>Precision = 0.9965</a:t>
            </a:r>
          </a:p>
          <a:p>
            <a:r>
              <a:rPr lang="en-IN" dirty="0"/>
              <a:t>Recall      = 0.9993</a:t>
            </a:r>
          </a:p>
          <a:p>
            <a:r>
              <a:rPr lang="en-IN" dirty="0"/>
              <a:t>F1-Score  = 0.9979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72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BB6-70F2-9030-415C-904C5394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620688"/>
            <a:ext cx="9073007" cy="1085486"/>
          </a:xfrm>
        </p:spPr>
        <p:txBody>
          <a:bodyPr/>
          <a:lstStyle/>
          <a:p>
            <a:r>
              <a:rPr lang="en-IN" dirty="0"/>
              <a:t>COMPARING  THE  ML  ALGORITHMS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5E2B5C0-78E1-F70E-6A30-B52999C6FC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0833914"/>
              </p:ext>
            </p:extLst>
          </p:nvPr>
        </p:nvGraphicFramePr>
        <p:xfrm>
          <a:off x="539552" y="2060848"/>
          <a:ext cx="8136900" cy="39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0">
                  <a:extLst>
                    <a:ext uri="{9D8B030D-6E8A-4147-A177-3AD203B41FA5}">
                      <a16:colId xmlns:a16="http://schemas.microsoft.com/office/drawing/2014/main" val="2642197805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59110290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1257819084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3467516217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3131337371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ROC AUC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79568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7295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41418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46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4749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876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IN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4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FAAB-8038-201E-AE11-A8C0E3CE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328" y="0"/>
            <a:ext cx="6571343" cy="105930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CF7F-74A0-A1E8-E544-8F63ACE33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540" y="3582238"/>
            <a:ext cx="8280920" cy="4398760"/>
          </a:xfrm>
        </p:spPr>
        <p:txBody>
          <a:bodyPr/>
          <a:lstStyle/>
          <a:p>
            <a:r>
              <a:rPr lang="en-US" sz="2400" dirty="0"/>
              <a:t>Hereby we conclude that  Random Forest Approach is best algorithm of predicting the credit card sales with higher accuracy , recall value and ROC curve area .</a:t>
            </a:r>
          </a:p>
          <a:p>
            <a:r>
              <a:rPr lang="en-US" sz="2400" dirty="0"/>
              <a:t>We also found that in further we need to use this algorithm for the future and we will use for different datasets that is related to credit card sales.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32A583D-7F1A-602E-AEFA-513B1ED74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8" y="985013"/>
            <a:ext cx="6696744" cy="24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672C-8972-7177-9BEA-5EE340D6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276872"/>
            <a:ext cx="6251303" cy="1059305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 Rounded MT Bold" panose="020F0704030504030204" pitchFamily="34" charset="0"/>
              </a:rPr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0268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528392"/>
          </a:xfrm>
        </p:spPr>
        <p:txBody>
          <a:bodyPr>
            <a:normAutofit/>
          </a:bodyPr>
          <a:lstStyle/>
          <a:p>
            <a:r>
              <a:rPr lang="en-GB" sz="2800" dirty="0"/>
              <a:t>Build a machine learning model to predict if an applicant is 'good' or 'bad' client, the definition of 'good' or 'bad' is not given. </a:t>
            </a:r>
          </a:p>
          <a:p>
            <a:r>
              <a:rPr lang="en-GB" sz="2800" dirty="0"/>
              <a:t>Also, unbalance data problem is a big problem in this task.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865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6571343" cy="1049235"/>
          </a:xfrm>
        </p:spPr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492896"/>
            <a:ext cx="6571343" cy="2973450"/>
          </a:xfrm>
        </p:spPr>
        <p:txBody>
          <a:bodyPr>
            <a:normAutofit/>
          </a:bodyPr>
          <a:lstStyle/>
          <a:p>
            <a:r>
              <a:rPr lang="en-GB" sz="2400" dirty="0"/>
              <a:t>Aim of Project is to predict if an applicant is 'good' or 'bad' client in advance using Machine Learning </a:t>
            </a:r>
            <a:r>
              <a:rPr lang="en-IN" sz="2400" dirty="0"/>
              <a:t>Techniques.</a:t>
            </a:r>
          </a:p>
          <a:p>
            <a:r>
              <a:rPr lang="en-GB" sz="2400" dirty="0"/>
              <a:t>Developing and understanding of behavioural patterns of applicants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0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863AB3-E07E-6442-3A51-D6405E6DED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1894554"/>
              </p:ext>
            </p:extLst>
          </p:nvPr>
        </p:nvGraphicFramePr>
        <p:xfrm>
          <a:off x="323528" y="1124744"/>
          <a:ext cx="4038600" cy="54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425673674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57387334"/>
                    </a:ext>
                  </a:extLst>
                </a:gridCol>
              </a:tblGrid>
              <a:tr h="665078">
                <a:tc>
                  <a:txBody>
                    <a:bodyPr/>
                    <a:lstStyle/>
                    <a:p>
                      <a:r>
                        <a:rPr lang="en-IN" dirty="0"/>
                        <a:t>      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83161"/>
                  </a:ext>
                </a:extLst>
              </a:tr>
              <a:tr h="332540">
                <a:tc>
                  <a:txBody>
                    <a:bodyPr/>
                    <a:lstStyle/>
                    <a:p>
                      <a:r>
                        <a:rPr lang="en-IN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Client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46247"/>
                  </a:ext>
                </a:extLst>
              </a:tr>
              <a:tr h="460439">
                <a:tc>
                  <a:txBody>
                    <a:bodyPr/>
                    <a:lstStyle/>
                    <a:p>
                      <a:r>
                        <a:rPr lang="en-IN" sz="1200" dirty="0"/>
                        <a:t>CODE_GENDER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5644"/>
                  </a:ext>
                </a:extLst>
              </a:tr>
              <a:tr h="537179">
                <a:tc>
                  <a:txBody>
                    <a:bodyPr/>
                    <a:lstStyle/>
                    <a:p>
                      <a:r>
                        <a:rPr lang="en-IN" sz="1200" dirty="0"/>
                        <a:t>FLAG_OWN_CAR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Is there a 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83357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FLAG_OWN_REALTY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Is there a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981861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CNT_CHILDREN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Number of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47979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AMT_INCOME_TOTAL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Annual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60711"/>
                  </a:ext>
                </a:extLst>
              </a:tr>
              <a:tr h="665078">
                <a:tc>
                  <a:txBody>
                    <a:bodyPr/>
                    <a:lstStyle/>
                    <a:p>
                      <a:r>
                        <a:rPr lang="en-IN" sz="1200" dirty="0"/>
                        <a:t>NAME_INCOME_TYPE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Income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23842"/>
                  </a:ext>
                </a:extLst>
              </a:tr>
              <a:tr h="529028">
                <a:tc>
                  <a:txBody>
                    <a:bodyPr/>
                    <a:lstStyle/>
                    <a:p>
                      <a:r>
                        <a:rPr lang="en-IN" sz="1200" dirty="0"/>
                        <a:t>NAME_EDUCATION_TYPE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56774"/>
                  </a:ext>
                </a:extLst>
              </a:tr>
              <a:tr h="295997">
                <a:tc>
                  <a:txBody>
                    <a:bodyPr/>
                    <a:lstStyle/>
                    <a:p>
                      <a:r>
                        <a:rPr lang="en-IN" sz="1200" dirty="0"/>
                        <a:t>NAME_FAMILY_STATUS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0167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817D532-D03D-2BE2-8647-60634B7220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4189345"/>
              </p:ext>
            </p:extLst>
          </p:nvPr>
        </p:nvGraphicFramePr>
        <p:xfrm>
          <a:off x="4781872" y="1152394"/>
          <a:ext cx="4182616" cy="576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874">
                  <a:extLst>
                    <a:ext uri="{9D8B030D-6E8A-4147-A177-3AD203B41FA5}">
                      <a16:colId xmlns:a16="http://schemas.microsoft.com/office/drawing/2014/main" val="1042873927"/>
                    </a:ext>
                  </a:extLst>
                </a:gridCol>
                <a:gridCol w="2233742">
                  <a:extLst>
                    <a:ext uri="{9D8B030D-6E8A-4147-A177-3AD203B41FA5}">
                      <a16:colId xmlns:a16="http://schemas.microsoft.com/office/drawing/2014/main" val="1045221668"/>
                    </a:ext>
                  </a:extLst>
                </a:gridCol>
              </a:tblGrid>
              <a:tr h="503828">
                <a:tc>
                  <a:txBody>
                    <a:bodyPr/>
                    <a:lstStyle/>
                    <a:p>
                      <a:r>
                        <a:rPr lang="en-IN" dirty="0"/>
                        <a:t>    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36089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NAME_HOUSING_TYPE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Way of living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58651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DAYS_BIRTH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94701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DAYS_EMPLOYED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Start date of employment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47480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FLAG_MOBIL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there a mobile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99222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OCCUPATION_TYPE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Occupation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5467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CNT_FAM_MEMBERS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Family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80253"/>
                  </a:ext>
                </a:extLst>
              </a:tr>
              <a:tr h="503828">
                <a:tc>
                  <a:txBody>
                    <a:bodyPr/>
                    <a:lstStyle/>
                    <a:p>
                      <a:r>
                        <a:rPr lang="en-IN" sz="1200" dirty="0"/>
                        <a:t>MONTHS_BALANCE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Record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91544"/>
                  </a:ext>
                </a:extLst>
              </a:tr>
              <a:tr h="1449948">
                <a:tc>
                  <a:txBody>
                    <a:bodyPr/>
                    <a:lstStyle/>
                    <a:p>
                      <a:r>
                        <a:rPr lang="en-IN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0: 1-29 days past due 1: 30-59 days past due 2: 60-89 days overdue 3: 90-119 days overdue 4: 120-149 days overdue 5: Overdue or bad debts, write-offs for more than 150 days C: paid off that month X: No loan for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6933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0738CA-B402-C9C4-7588-50BFF75886F5}"/>
              </a:ext>
            </a:extLst>
          </p:cNvPr>
          <p:cNvSpPr/>
          <p:nvPr/>
        </p:nvSpPr>
        <p:spPr>
          <a:xfrm>
            <a:off x="2342828" y="332656"/>
            <a:ext cx="4752528" cy="504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759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FEEE-7017-7FE2-E377-3EBA7BEF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94" y="188640"/>
            <a:ext cx="6571344" cy="1056319"/>
          </a:xfrm>
        </p:spPr>
        <p:txBody>
          <a:bodyPr>
            <a:normAutofit fontScale="90000"/>
          </a:bodyPr>
          <a:lstStyle/>
          <a:p>
            <a:r>
              <a:rPr lang="en-IN" dirty="0"/>
              <a:t>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C1A1F-7069-1448-3D3B-620AB4EE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988301"/>
            <a:ext cx="3125766" cy="801943"/>
          </a:xfrm>
        </p:spPr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D99B6-4B5E-B4D1-83A8-A7DFE508D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8" y="2044620"/>
            <a:ext cx="5184576" cy="4409111"/>
          </a:xfrm>
        </p:spPr>
        <p:txBody>
          <a:bodyPr/>
          <a:lstStyle/>
          <a:p>
            <a:r>
              <a:rPr lang="en-IN" dirty="0"/>
              <a:t>Loading application dataset from file  </a:t>
            </a:r>
          </a:p>
          <a:p>
            <a:pPr marL="0" indent="0">
              <a:buNone/>
            </a:pPr>
            <a:r>
              <a:rPr lang="en-IN" dirty="0"/>
              <a:t>   and checking its shape.</a:t>
            </a:r>
          </a:p>
          <a:p>
            <a:r>
              <a:rPr lang="en-IN" dirty="0"/>
              <a:t> </a:t>
            </a:r>
            <a:r>
              <a:rPr lang="en-US" dirty="0"/>
              <a:t>Looking the application dataset to find out the applicants whose gender is Male and has his own car.</a:t>
            </a:r>
          </a:p>
          <a:p>
            <a:endParaRPr lang="en-IN" dirty="0"/>
          </a:p>
          <a:p>
            <a:r>
              <a:rPr lang="en-IN" dirty="0"/>
              <a:t>Checking the shape of  application dataset and finding the sum of NA values.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4E9F7D-2304-B032-6B40-6A6D69D62E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295810"/>
            <a:ext cx="3407328" cy="390673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6EDC9-5719-1AE8-AB7B-F57166371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40" y="1698888"/>
            <a:ext cx="4456092" cy="345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B25CE2-73CF-9D5E-5E21-E1C50E161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249175"/>
            <a:ext cx="24003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9BB5-3FF8-5702-A42D-B9CDE706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683288"/>
            <a:ext cx="5400600" cy="1017520"/>
          </a:xfrm>
        </p:spPr>
        <p:txBody>
          <a:bodyPr>
            <a:noAutofit/>
          </a:bodyPr>
          <a:lstStyle/>
          <a:p>
            <a:r>
              <a:rPr lang="en-IN" sz="2400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E4E60-46F4-A8C0-3F1C-DE09BC24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988840"/>
            <a:ext cx="7920879" cy="347988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Since NA values are only present in OCCUPATION_TYPE , we fill the missing values by </a:t>
            </a:r>
            <a:r>
              <a:rPr lang="en-IN" dirty="0" err="1"/>
              <a:t>fillna</a:t>
            </a:r>
            <a:r>
              <a:rPr lang="en-IN" dirty="0"/>
              <a:t>() and value given as  ‘Others’.</a:t>
            </a:r>
          </a:p>
          <a:p>
            <a:r>
              <a:rPr lang="en-IN" dirty="0"/>
              <a:t>Looking for duplicate values in </a:t>
            </a:r>
            <a:r>
              <a:rPr lang="en-IN" dirty="0" err="1"/>
              <a:t>df_applications</a:t>
            </a:r>
            <a:r>
              <a:rPr lang="en-IN" dirty="0"/>
              <a:t> and found out 79.5% are duplicate values. So we dropped the duplicates value and got shape as</a:t>
            </a:r>
          </a:p>
          <a:p>
            <a:endParaRPr lang="en-IN" dirty="0"/>
          </a:p>
          <a:p>
            <a:r>
              <a:rPr lang="en-US" dirty="0"/>
              <a:t>You can see that your dataset has many columns with values as 'Yes' or 'No’. But in order to fit a regression line, we would need numerical values and not string. Hence, we need to convert them to 1s and 0s, where 1 is a 'Yes' and 0 is a 'No'.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823A12-9EB3-92CF-E903-0169AF26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578691"/>
            <a:ext cx="2088232" cy="3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E3F-1404-ECDE-66E6-D0A22283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6922" y="23173"/>
            <a:ext cx="6571344" cy="1056319"/>
          </a:xfrm>
        </p:spPr>
        <p:txBody>
          <a:bodyPr/>
          <a:lstStyle/>
          <a:p>
            <a:r>
              <a:rPr lang="en-IN" dirty="0"/>
              <a:t>boxplot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3EB6-407C-8A84-84B9-64DEC2B3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0676" y="4437112"/>
            <a:ext cx="3833812" cy="12961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Here  </a:t>
            </a:r>
            <a:r>
              <a:rPr lang="en-IN" dirty="0" err="1"/>
              <a:t>Amt_income_total</a:t>
            </a:r>
            <a:r>
              <a:rPr lang="en-IN" dirty="0"/>
              <a:t>  has outlier and we treated this  with </a:t>
            </a:r>
            <a:r>
              <a:rPr lang="en-IN" dirty="0" err="1"/>
              <a:t>iqr</a:t>
            </a:r>
            <a:r>
              <a:rPr lang="en-IN" dirty="0"/>
              <a:t> outlier treatment method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E4206C-B382-5C31-59F6-7AA46BC5E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3995936" cy="272692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861960-0B95-0BB5-B5BD-B73D99E28A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18" y="23173"/>
            <a:ext cx="4925982" cy="365050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FF929-8200-E9A4-3FB5-3FB5018F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" y="3743325"/>
            <a:ext cx="4752528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DEF61C-A9BD-2C77-E258-79710EDB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888" y="3140968"/>
            <a:ext cx="2952328" cy="843345"/>
          </a:xfrm>
        </p:spPr>
        <p:txBody>
          <a:bodyPr>
            <a:normAutofit/>
          </a:bodyPr>
          <a:lstStyle/>
          <a:p>
            <a:r>
              <a:rPr lang="en-IN" sz="2000" dirty="0"/>
              <a:t>Data cleaning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233252-996A-4AB9-330B-CE04C4A3E170}"/>
              </a:ext>
            </a:extLst>
          </p:cNvPr>
          <p:cNvSpPr/>
          <p:nvPr/>
        </p:nvSpPr>
        <p:spPr>
          <a:xfrm>
            <a:off x="323528" y="2276872"/>
            <a:ext cx="3168352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(438557, 18)</a:t>
            </a:r>
          </a:p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09EB6E-BD56-2493-49BB-61F1EC3A6162}"/>
              </a:ext>
            </a:extLst>
          </p:cNvPr>
          <p:cNvSpPr/>
          <p:nvPr/>
        </p:nvSpPr>
        <p:spPr>
          <a:xfrm>
            <a:off x="6732240" y="3084339"/>
            <a:ext cx="2267744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(90085, 16)</a:t>
            </a:r>
          </a:p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772818-7CF6-029F-6043-B587E9523F10}"/>
              </a:ext>
            </a:extLst>
          </p:cNvPr>
          <p:cNvSpPr/>
          <p:nvPr/>
        </p:nvSpPr>
        <p:spPr>
          <a:xfrm>
            <a:off x="3851920" y="3717032"/>
            <a:ext cx="23762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27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1619</TotalTime>
  <Words>1001</Words>
  <Application>Microsoft Office PowerPoint</Application>
  <PresentationFormat>On-screen Show (4:3)</PresentationFormat>
  <Paragraphs>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Rounded MT Bold</vt:lpstr>
      <vt:lpstr>Rockwell</vt:lpstr>
      <vt:lpstr>Times New Roman</vt:lpstr>
      <vt:lpstr>Gallery</vt:lpstr>
      <vt:lpstr>Credit Card Approval Prediction </vt:lpstr>
      <vt:lpstr>Table Of Content</vt:lpstr>
      <vt:lpstr>Problem Statement</vt:lpstr>
      <vt:lpstr>Objective</vt:lpstr>
      <vt:lpstr>PowerPoint Presentation</vt:lpstr>
      <vt:lpstr>Exploratory Data Analysis (EDA) </vt:lpstr>
      <vt:lpstr>PowerPoint Presentation</vt:lpstr>
      <vt:lpstr>boxplot</vt:lpstr>
      <vt:lpstr>Data cleaning</vt:lpstr>
      <vt:lpstr>Data visualisation</vt:lpstr>
      <vt:lpstr>Fig 1 : Histogram plot for 'NAME_INCOME_TYPE’  fig 2 : Histogram plot for 'NAME_FAMILY_STATUS’  fig 3 : Histogram plot for 'NAME_HOUSING_TYPE' </vt:lpstr>
      <vt:lpstr>PowerPoint Presentation</vt:lpstr>
      <vt:lpstr>NAME_INCOME_TYPE  VS  FLAG_OWN_CAR </vt:lpstr>
      <vt:lpstr>STATUS  VS  FLAG_OWN_CAR </vt:lpstr>
      <vt:lpstr>Status  vs FLAG_own_property</vt:lpstr>
      <vt:lpstr>STATUS  VS  NAME_INCOME_TYPE</vt:lpstr>
      <vt:lpstr>Frequency of age of applicants</vt:lpstr>
      <vt:lpstr>STATUS  VS FAMILY_STATUS</vt:lpstr>
      <vt:lpstr>STATUS  VS NAME_HOUSING_TYPE</vt:lpstr>
      <vt:lpstr>MODEL BUILDING</vt:lpstr>
      <vt:lpstr>LOGISTIC REGRESSION</vt:lpstr>
      <vt:lpstr>K NEAREST NEIGBOUR (KNN)</vt:lpstr>
      <vt:lpstr>SUPPORT  VECTOR MACHINE (SVM)</vt:lpstr>
      <vt:lpstr>DECISION TREE</vt:lpstr>
      <vt:lpstr>RANDOM FOREST</vt:lpstr>
      <vt:lpstr>ARTIFICIAL NEURAL NETWORK (ANN)</vt:lpstr>
      <vt:lpstr>COMPARING  THE  ML  ALGORITHMS</vt:lpstr>
      <vt:lpstr>CONCLUSION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Blesson Xavier</dc:creator>
  <cp:lastModifiedBy>Shivarag M</cp:lastModifiedBy>
  <cp:revision>33</cp:revision>
  <dcterms:created xsi:type="dcterms:W3CDTF">2022-08-11T10:12:31Z</dcterms:created>
  <dcterms:modified xsi:type="dcterms:W3CDTF">2022-08-19T04:26:20Z</dcterms:modified>
</cp:coreProperties>
</file>