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859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Notes Placeholder 1048707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Notes Placeholder 1048717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51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52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53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54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55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57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7"/>
          <p:cNvSpPr txBox="1">
            <a:spLocks noGrp="1"/>
          </p:cNvSpPr>
          <p:nvPr>
            <p:ph type="ctrTitle"/>
          </p:nvPr>
        </p:nvSpPr>
        <p:spPr>
          <a:xfrm>
            <a:off x="105972" y="885763"/>
            <a:ext cx="8610600" cy="204799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44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400" b="1" i="0" u="sng" dirty="0">
                <a:effectLst/>
                <a:latin typeface="Roboto" panose="020F0502020204030204" pitchFamily="2" charset="0"/>
              </a:rPr>
            </a:br>
            <a:endParaRPr sz="4400" b="1" u="sng" spc="15" dirty="0"/>
          </a:p>
        </p:txBody>
      </p:sp>
      <p:pic>
        <p:nvPicPr>
          <p:cNvPr id="2097164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0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61" name="TextBox 13"/>
          <p:cNvSpPr txBox="1"/>
          <p:nvPr/>
        </p:nvSpPr>
        <p:spPr>
          <a:xfrm>
            <a:off x="2527791" y="2954745"/>
            <a:ext cx="630832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IN" sz="2400" dirty="0"/>
              <a:t>NAME  </a:t>
            </a:r>
            <a:r>
              <a:rPr lang="en-US" sz="2400" dirty="0"/>
              <a:t>: </a:t>
            </a:r>
            <a:r>
              <a:rPr lang="en-IN" sz="2400" dirty="0"/>
              <a:t>  A. </a:t>
            </a:r>
            <a:r>
              <a:rPr lang="en-IN" sz="2400" dirty="0" err="1"/>
              <a:t>Kirankumar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IN" sz="2400" dirty="0"/>
              <a:t>NO       </a:t>
            </a:r>
            <a:r>
              <a:rPr lang="en-US" sz="2400" dirty="0"/>
              <a:t>:</a:t>
            </a:r>
            <a:r>
              <a:rPr lang="en-IN" sz="2400" dirty="0"/>
              <a:t> </a:t>
            </a:r>
            <a:r>
              <a:rPr lang="en-US" sz="2400" dirty="0"/>
              <a:t> 223</a:t>
            </a:r>
            <a:r>
              <a:rPr lang="en-IN" sz="2400" dirty="0"/>
              <a:t>11</a:t>
            </a:r>
            <a:endParaRPr lang="zh-CN" altLang="en-US" dirty="0"/>
          </a:p>
          <a:p>
            <a:r>
              <a:rPr lang="en-US" sz="2400" dirty="0"/>
              <a:t>DEPARTMENT</a:t>
            </a:r>
            <a:r>
              <a:rPr lang="en-IN" sz="2400" dirty="0"/>
              <a:t>      </a:t>
            </a:r>
            <a:r>
              <a:rPr lang="en-US" sz="2400" dirty="0"/>
              <a:t>:</a:t>
            </a:r>
            <a:r>
              <a:rPr lang="en-IN" sz="2400" dirty="0"/>
              <a:t>  </a:t>
            </a:r>
            <a:r>
              <a:rPr lang="en-US" sz="2400" dirty="0"/>
              <a:t>CORPORATE </a:t>
            </a:r>
            <a:r>
              <a:rPr lang="en-IN" sz="2400" dirty="0"/>
              <a:t>SECRETARYSHIP</a:t>
            </a:r>
          </a:p>
          <a:p>
            <a:r>
              <a:rPr lang="en-IN" sz="2400" dirty="0"/>
              <a:t>COLLEGE               </a:t>
            </a:r>
            <a:r>
              <a:rPr lang="en-US" sz="2400" dirty="0"/>
              <a:t>: </a:t>
            </a:r>
            <a:r>
              <a:rPr lang="en-IN" sz="2400" dirty="0"/>
              <a:t> </a:t>
            </a:r>
            <a:r>
              <a:rPr lang="en-US" sz="2400" dirty="0"/>
              <a:t>SIVET COLLEGE </a:t>
            </a:r>
            <a:endParaRPr lang="zh-CN" altLang="en-US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u="sng" spc="15" dirty="0">
                <a:latin typeface="Trebuchet MS"/>
                <a:cs typeface="Trebuchet MS"/>
              </a:rPr>
              <a:t>M</a:t>
            </a:r>
            <a:r>
              <a:rPr sz="4000" b="1" u="sng" dirty="0">
                <a:latin typeface="Trebuchet MS"/>
                <a:cs typeface="Trebuchet MS"/>
              </a:rPr>
              <a:t>O</a:t>
            </a:r>
            <a:r>
              <a:rPr sz="4000" b="1" u="sng" spc="-15" dirty="0">
                <a:latin typeface="Trebuchet MS"/>
                <a:cs typeface="Trebuchet MS"/>
              </a:rPr>
              <a:t>D</a:t>
            </a:r>
            <a:r>
              <a:rPr sz="4000" b="1" u="sng" spc="-35" dirty="0">
                <a:latin typeface="Trebuchet MS"/>
                <a:cs typeface="Trebuchet MS"/>
              </a:rPr>
              <a:t>E</a:t>
            </a:r>
            <a:r>
              <a:rPr sz="4000" b="1" u="sng" spc="-30" dirty="0">
                <a:latin typeface="Trebuchet MS"/>
                <a:cs typeface="Trebuchet MS"/>
              </a:rPr>
              <a:t>LL</a:t>
            </a:r>
            <a:r>
              <a:rPr sz="4000" b="1" u="sng" spc="-5" dirty="0">
                <a:latin typeface="Trebuchet MS"/>
                <a:cs typeface="Trebuchet MS"/>
              </a:rPr>
              <a:t>I</a:t>
            </a:r>
            <a:r>
              <a:rPr sz="4000" b="1" u="sng" spc="30" dirty="0">
                <a:latin typeface="Trebuchet MS"/>
                <a:cs typeface="Trebuchet MS"/>
              </a:rPr>
              <a:t>N</a:t>
            </a:r>
            <a:r>
              <a:rPr sz="4000" b="1" u="sng" spc="5" dirty="0">
                <a:latin typeface="Trebuchet MS"/>
                <a:cs typeface="Trebuchet MS"/>
              </a:rPr>
              <a:t>G</a:t>
            </a:r>
            <a:endParaRPr sz="4000" u="sng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2" name="TextBox 1048711"/>
          <p:cNvSpPr txBox="1"/>
          <p:nvPr/>
        </p:nvSpPr>
        <p:spPr>
          <a:xfrm>
            <a:off x="1167824" y="1140142"/>
            <a:ext cx="800062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3399FF"/>
                </a:solidFill>
              </a:rPr>
              <a:t>• </a:t>
            </a:r>
            <a:r>
              <a:rPr lang="en-US" sz="2800" dirty="0">
                <a:solidFill>
                  <a:srgbClr val="3399FF"/>
                </a:solidFill>
              </a:rPr>
              <a:t>Collecting the data , which we are going to </a:t>
            </a:r>
            <a:r>
              <a:rPr lang="en-IN" sz="2800" dirty="0">
                <a:solidFill>
                  <a:srgbClr val="3399FF"/>
                </a:solidFill>
              </a:rPr>
              <a:t>use it. </a:t>
            </a:r>
            <a:endParaRPr lang="en-US" sz="2800" dirty="0">
              <a:solidFill>
                <a:srgbClr val="3399FF"/>
              </a:solidFill>
            </a:endParaRPr>
          </a:p>
        </p:txBody>
      </p:sp>
      <p:sp>
        <p:nvSpPr>
          <p:cNvPr id="1048713" name="TextBox 1048712"/>
          <p:cNvSpPr txBox="1"/>
          <p:nvPr/>
        </p:nvSpPr>
        <p:spPr>
          <a:xfrm>
            <a:off x="1167822" y="1625282"/>
            <a:ext cx="8185727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3399FF"/>
                </a:solidFill>
              </a:rPr>
              <a:t>• </a:t>
            </a:r>
            <a:r>
              <a:rPr lang="en-US" sz="2800" dirty="0">
                <a:solidFill>
                  <a:srgbClr val="3399FF"/>
                </a:solidFill>
              </a:rPr>
              <a:t>By selecting the column and filling with the </a:t>
            </a:r>
            <a:r>
              <a:rPr lang="en-US" sz="2800" dirty="0" err="1">
                <a:solidFill>
                  <a:srgbClr val="3399FF"/>
                </a:solidFill>
              </a:rPr>
              <a:t>colours</a:t>
            </a:r>
            <a:r>
              <a:rPr lang="en-IN" sz="2800" dirty="0">
                <a:solidFill>
                  <a:srgbClr val="3399FF"/>
                </a:solidFill>
              </a:rPr>
              <a:t>. </a:t>
            </a:r>
            <a:r>
              <a:rPr lang="en-US" sz="2800" dirty="0">
                <a:solidFill>
                  <a:srgbClr val="3399FF"/>
                </a:solidFill>
              </a:rPr>
              <a:t> so that it can be identified</a:t>
            </a:r>
            <a:r>
              <a:rPr lang="en-IN" sz="2800" dirty="0">
                <a:solidFill>
                  <a:srgbClr val="3399FF"/>
                </a:solidFill>
              </a:rPr>
              <a:t>. </a:t>
            </a:r>
            <a:endParaRPr lang="en-US" sz="2800" dirty="0">
              <a:solidFill>
                <a:srgbClr val="3399FF"/>
              </a:solidFill>
            </a:endParaRPr>
          </a:p>
        </p:txBody>
      </p:sp>
      <p:sp>
        <p:nvSpPr>
          <p:cNvPr id="1048714" name="TextBox 1048713"/>
          <p:cNvSpPr txBox="1"/>
          <p:nvPr/>
        </p:nvSpPr>
        <p:spPr>
          <a:xfrm>
            <a:off x="1167823" y="2550159"/>
            <a:ext cx="8660755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3399FF"/>
                </a:solidFill>
              </a:rPr>
              <a:t>• </a:t>
            </a:r>
            <a:r>
              <a:rPr lang="en-US" sz="2800" dirty="0">
                <a:solidFill>
                  <a:srgbClr val="3399FF"/>
                </a:solidFill>
              </a:rPr>
              <a:t>If there are missing numbers in the column</a:t>
            </a:r>
            <a:r>
              <a:rPr lang="en-IN" sz="2800" dirty="0">
                <a:solidFill>
                  <a:srgbClr val="3399FF"/>
                </a:solidFill>
              </a:rPr>
              <a:t>,</a:t>
            </a:r>
            <a:r>
              <a:rPr lang="en-US" sz="2800" dirty="0">
                <a:solidFill>
                  <a:srgbClr val="3399FF"/>
                </a:solidFill>
              </a:rPr>
              <a:t>which we selected use conditional formatting to fill it .</a:t>
            </a:r>
          </a:p>
        </p:txBody>
      </p:sp>
      <p:sp>
        <p:nvSpPr>
          <p:cNvPr id="1048715" name="TextBox 1048714"/>
          <p:cNvSpPr txBox="1"/>
          <p:nvPr/>
        </p:nvSpPr>
        <p:spPr>
          <a:xfrm>
            <a:off x="1167823" y="3429001"/>
            <a:ext cx="8660755" cy="138499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3399FF"/>
                </a:solidFill>
              </a:rPr>
              <a:t>• Click</a:t>
            </a:r>
            <a:r>
              <a:rPr lang="en-US" sz="2800" dirty="0">
                <a:solidFill>
                  <a:srgbClr val="3399FF"/>
                </a:solidFill>
              </a:rPr>
              <a:t> on the highlights in the more rules click on blank and choose format and click </a:t>
            </a:r>
            <a:r>
              <a:rPr lang="en-US" sz="2800" dirty="0" err="1">
                <a:solidFill>
                  <a:srgbClr val="3399FF"/>
                </a:solidFill>
              </a:rPr>
              <a:t>colour</a:t>
            </a:r>
            <a:r>
              <a:rPr lang="en-US" sz="2800" dirty="0">
                <a:solidFill>
                  <a:srgbClr val="3399FF"/>
                </a:solidFill>
              </a:rPr>
              <a:t> and choose what you want</a:t>
            </a:r>
          </a:p>
        </p:txBody>
      </p:sp>
      <p:sp>
        <p:nvSpPr>
          <p:cNvPr id="1048717" name="TextBox 1048716"/>
          <p:cNvSpPr txBox="1"/>
          <p:nvPr/>
        </p:nvSpPr>
        <p:spPr>
          <a:xfrm>
            <a:off x="1167823" y="4701540"/>
            <a:ext cx="8795225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3399FF"/>
                </a:solidFill>
              </a:rPr>
              <a:t>• </a:t>
            </a:r>
            <a:r>
              <a:rPr lang="en-US" sz="2800" dirty="0">
                <a:solidFill>
                  <a:srgbClr val="3399FF"/>
                </a:solidFill>
              </a:rPr>
              <a:t>If you want to identify the missing value click on </a:t>
            </a:r>
            <a:r>
              <a:rPr lang="en-US" sz="2800" dirty="0" err="1">
                <a:solidFill>
                  <a:srgbClr val="3399FF"/>
                </a:solidFill>
              </a:rPr>
              <a:t>sort&amp;filter</a:t>
            </a:r>
            <a:r>
              <a:rPr lang="en-US" sz="2800" dirty="0">
                <a:solidFill>
                  <a:srgbClr val="3399FF"/>
                </a:solidFill>
              </a:rPr>
              <a:t> to remove the blanks it
fill the blank. Click on the column which has blank value&amp; </a:t>
            </a:r>
            <a:r>
              <a:rPr lang="en-IN" sz="2800" dirty="0">
                <a:solidFill>
                  <a:srgbClr val="3399FF"/>
                </a:solidFill>
              </a:rPr>
              <a:t>•</a:t>
            </a:r>
            <a:r>
              <a:rPr lang="en-US" sz="2800" dirty="0">
                <a:solidFill>
                  <a:srgbClr val="3399FF"/>
                </a:solidFill>
              </a:rPr>
              <a:t>click on sort &amp;filter
</a:t>
            </a:r>
            <a:r>
              <a:rPr lang="en-IN" sz="2800" dirty="0">
                <a:solidFill>
                  <a:srgbClr val="3399FF"/>
                </a:solidFill>
              </a:rPr>
              <a:t>•</a:t>
            </a:r>
            <a:r>
              <a:rPr lang="en-US" sz="2800" dirty="0">
                <a:solidFill>
                  <a:srgbClr val="3399FF"/>
                </a:solidFill>
              </a:rPr>
              <a:t>In that click no fill to remove the blank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/>
              <a:t>R</a:t>
            </a:r>
            <a:r>
              <a:rPr u="sng" spc="-40" dirty="0"/>
              <a:t>E</a:t>
            </a:r>
            <a:r>
              <a:rPr u="sng" spc="15" dirty="0"/>
              <a:t>S</a:t>
            </a:r>
            <a:r>
              <a:rPr u="sng" spc="-30" dirty="0"/>
              <a:t>U</a:t>
            </a:r>
            <a:r>
              <a:rPr u="sng" spc="-405" dirty="0"/>
              <a:t>L</a:t>
            </a:r>
            <a:r>
              <a:rPr u="sng"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9" name="TextBox 1048718"/>
          <p:cNvSpPr txBox="1"/>
          <p:nvPr/>
        </p:nvSpPr>
        <p:spPr>
          <a:xfrm>
            <a:off x="3810000" y="3238500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sp>
        <p:nvSpPr>
          <p:cNvPr id="1048720" name="TextBox 1048719"/>
          <p:cNvSpPr txBox="1"/>
          <p:nvPr/>
        </p:nvSpPr>
        <p:spPr>
          <a:xfrm>
            <a:off x="1666874" y="4395532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sp>
        <p:nvSpPr>
          <p:cNvPr id="1048721" name="TextBox 1048720"/>
          <p:cNvSpPr txBox="1"/>
          <p:nvPr/>
        </p:nvSpPr>
        <p:spPr>
          <a:xfrm>
            <a:off x="3810000" y="3238500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sp>
        <p:nvSpPr>
          <p:cNvPr id="1048722" name="TextBox 1048721"/>
          <p:cNvSpPr txBox="1"/>
          <p:nvPr/>
        </p:nvSpPr>
        <p:spPr>
          <a:xfrm>
            <a:off x="3810000" y="3238500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sp>
        <p:nvSpPr>
          <p:cNvPr id="1048723" name="TextBox 1048722"/>
          <p:cNvSpPr txBox="1"/>
          <p:nvPr/>
        </p:nvSpPr>
        <p:spPr>
          <a:xfrm>
            <a:off x="3810000" y="3238500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pic>
        <p:nvPicPr>
          <p:cNvPr id="2097169" name="Picture 209716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55331" y="1430279"/>
            <a:ext cx="9354412" cy="54277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4" name="TextBox 1048723"/>
          <p:cNvSpPr txBox="1"/>
          <p:nvPr/>
        </p:nvSpPr>
        <p:spPr>
          <a:xfrm>
            <a:off x="1246909" y="1544342"/>
            <a:ext cx="6089564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3399FF"/>
                </a:solidFill>
              </a:rPr>
              <a:t>* </a:t>
            </a:r>
            <a:r>
              <a:rPr lang="en-US" sz="3200" dirty="0">
                <a:solidFill>
                  <a:srgbClr val="FF0000"/>
                </a:solidFill>
              </a:rPr>
              <a:t>From this </a:t>
            </a:r>
            <a:r>
              <a:rPr lang="en-US" sz="3200" dirty="0" err="1">
                <a:solidFill>
                  <a:srgbClr val="FF0000"/>
                </a:solidFill>
              </a:rPr>
              <a:t>analysing</a:t>
            </a:r>
            <a:r>
              <a:rPr lang="en-US" sz="3200" dirty="0">
                <a:solidFill>
                  <a:srgbClr val="FF0000"/>
                </a:solidFill>
              </a:rPr>
              <a:t> we come know about the employee performance by using excel </a:t>
            </a:r>
            <a:r>
              <a:rPr lang="en-IN" sz="3200" dirty="0">
                <a:solidFill>
                  <a:srgbClr val="FF0000"/>
                </a:solidFill>
              </a:rPr>
              <a:t>.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48725" name="TextBox 1048724"/>
          <p:cNvSpPr txBox="1"/>
          <p:nvPr/>
        </p:nvSpPr>
        <p:spPr>
          <a:xfrm>
            <a:off x="1246908" y="3428999"/>
            <a:ext cx="6711305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3399FF"/>
                </a:solidFill>
              </a:rPr>
              <a:t>* </a:t>
            </a:r>
            <a:r>
              <a:rPr lang="en-US" sz="3200" dirty="0">
                <a:solidFill>
                  <a:srgbClr val="002060"/>
                </a:solidFill>
              </a:rPr>
              <a:t>We also created pivot table for </a:t>
            </a:r>
            <a:r>
              <a:rPr lang="en-US" sz="3200" dirty="0" err="1">
                <a:solidFill>
                  <a:srgbClr val="002060"/>
                </a:solidFill>
              </a:rPr>
              <a:t>visualising</a:t>
            </a:r>
            <a:r>
              <a:rPr lang="en-US" sz="3200" dirty="0">
                <a:solidFill>
                  <a:srgbClr val="002060"/>
                </a:solidFill>
              </a:rPr>
              <a:t> and easy to understand</a:t>
            </a:r>
            <a:r>
              <a:rPr lang="en-IN" sz="3200" dirty="0">
                <a:solidFill>
                  <a:srgbClr val="002060"/>
                </a:solidFill>
              </a:rPr>
              <a:t>. 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sng" spc="5" dirty="0"/>
              <a:t>PROJECT</a:t>
            </a:r>
            <a:r>
              <a:rPr sz="4250" u="sng" spc="-85" dirty="0"/>
              <a:t> </a:t>
            </a:r>
            <a:r>
              <a:rPr sz="4250" u="sng" spc="25" dirty="0"/>
              <a:t>TITLE</a:t>
            </a:r>
            <a:endParaRPr sz="4250" u="sng" dirty="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4" name="TextBox 22"/>
          <p:cNvSpPr txBox="1"/>
          <p:nvPr/>
        </p:nvSpPr>
        <p:spPr>
          <a:xfrm>
            <a:off x="1356506" y="2773679"/>
            <a:ext cx="8593228" cy="131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1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7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6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2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2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25" dirty="0"/>
              <a:t>A</a:t>
            </a:r>
            <a:r>
              <a:rPr u="sng" spc="-5" dirty="0"/>
              <a:t>G</a:t>
            </a:r>
            <a:r>
              <a:rPr u="sng" spc="-35" dirty="0"/>
              <a:t>E</a:t>
            </a:r>
            <a:r>
              <a:rPr u="sng" spc="15" dirty="0"/>
              <a:t>N</a:t>
            </a:r>
            <a:r>
              <a:rPr u="sng" dirty="0"/>
              <a:t>DA</a:t>
            </a:r>
          </a:p>
        </p:txBody>
      </p:sp>
      <p:sp>
        <p:nvSpPr>
          <p:cNvPr id="104862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22" name="TextBox 22"/>
          <p:cNvSpPr txBox="1"/>
          <p:nvPr/>
        </p:nvSpPr>
        <p:spPr>
          <a:xfrm>
            <a:off x="2774059" y="1466180"/>
            <a:ext cx="581514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32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59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59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endParaRPr sz="4250" u="sng" dirty="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599" name="object 10"/>
          <p:cNvSpPr txBox="1">
            <a:spLocks noGrp="1"/>
          </p:cNvSpPr>
          <p:nvPr>
            <p:ph type="sldNum" sz="quarter" idx="7"/>
          </p:nvPr>
        </p:nvSpPr>
        <p:spPr>
          <a:xfrm flipH="1">
            <a:off x="4828717" y="6473337"/>
            <a:ext cx="6524701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703" name="TextBox 1048702"/>
          <p:cNvSpPr txBox="1"/>
          <p:nvPr/>
        </p:nvSpPr>
        <p:spPr>
          <a:xfrm>
            <a:off x="834071" y="3277235"/>
            <a:ext cx="6696101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3399FF"/>
                </a:solidFill>
              </a:rPr>
              <a:t>* </a:t>
            </a:r>
            <a:r>
              <a:rPr lang="en-US" sz="3200" dirty="0">
                <a:solidFill>
                  <a:srgbClr val="3399FF"/>
                </a:solidFill>
              </a:rPr>
              <a:t>It means how well the employee doing his job , or if any  training should be given to get better results , if he is doing his best performance to give incentive</a:t>
            </a:r>
            <a:endParaRPr lang="en-US" sz="2800" dirty="0">
              <a:solidFill>
                <a:srgbClr val="3399FF"/>
              </a:solidFill>
            </a:endParaRPr>
          </a:p>
        </p:txBody>
      </p:sp>
      <p:sp>
        <p:nvSpPr>
          <p:cNvPr id="1048704" name="TextBox 1048703"/>
          <p:cNvSpPr txBox="1"/>
          <p:nvPr/>
        </p:nvSpPr>
        <p:spPr>
          <a:xfrm>
            <a:off x="676275" y="1751330"/>
            <a:ext cx="6350719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000080"/>
                </a:solidFill>
              </a:rPr>
              <a:t>Employee performance analysis:</a:t>
            </a:r>
            <a:endParaRPr lang="en-US" sz="2800" b="1" u="sng" dirty="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0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0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</a:t>
            </a:r>
            <a:r>
              <a:rPr lang="en-IN" sz="4250" u="sng" spc="5" dirty="0"/>
              <a:t> </a:t>
            </a:r>
            <a:r>
              <a:rPr sz="4250" u="sng" spc="-20" dirty="0"/>
              <a:t>OVERVIEW</a:t>
            </a:r>
            <a:endParaRPr sz="4250" u="sng" dirty="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05" name="TextBox 10"/>
          <p:cNvSpPr txBox="1"/>
          <p:nvPr/>
        </p:nvSpPr>
        <p:spPr>
          <a:xfrm>
            <a:off x="990600" y="2133600"/>
            <a:ext cx="7924800" cy="75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5" name="TextBox 1048704"/>
          <p:cNvSpPr txBox="1"/>
          <p:nvPr/>
        </p:nvSpPr>
        <p:spPr>
          <a:xfrm>
            <a:off x="533399" y="1695450"/>
            <a:ext cx="457200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rgbClr val="000080"/>
                </a:solidFill>
              </a:rPr>
              <a:t>Performance analysis</a:t>
            </a:r>
            <a:endParaRPr lang="en-US" sz="2800" b="1" u="sng" dirty="0">
              <a:solidFill>
                <a:srgbClr val="000080"/>
              </a:solidFill>
            </a:endParaRPr>
          </a:p>
        </p:txBody>
      </p:sp>
      <p:sp>
        <p:nvSpPr>
          <p:cNvPr id="1048706" name="TextBox 1048705"/>
          <p:cNvSpPr txBox="1"/>
          <p:nvPr/>
        </p:nvSpPr>
        <p:spPr>
          <a:xfrm>
            <a:off x="990599" y="2647949"/>
            <a:ext cx="6531708" cy="1869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3399FF"/>
                </a:solidFill>
              </a:rPr>
              <a:t>Here to </a:t>
            </a:r>
            <a:r>
              <a:rPr lang="en-US" sz="3200" dirty="0" err="1">
                <a:solidFill>
                  <a:srgbClr val="3399FF"/>
                </a:solidFill>
              </a:rPr>
              <a:t>analyse</a:t>
            </a:r>
            <a:r>
              <a:rPr lang="en-US" sz="3200" dirty="0">
                <a:solidFill>
                  <a:srgbClr val="3399FF"/>
                </a:solidFill>
              </a:rPr>
              <a:t> the performance of employees I used employee name , business unit, gender , performance rating</a:t>
            </a:r>
            <a:endParaRPr lang="en-US" sz="2800" dirty="0">
              <a:solidFill>
                <a:srgbClr val="3399FF"/>
              </a:solidFill>
            </a:endParaRPr>
          </a:p>
        </p:txBody>
      </p:sp>
      <p:sp>
        <p:nvSpPr>
          <p:cNvPr id="1048707" name="TextBox 1048706"/>
          <p:cNvSpPr txBox="1"/>
          <p:nvPr/>
        </p:nvSpPr>
        <p:spPr>
          <a:xfrm>
            <a:off x="990599" y="4552950"/>
            <a:ext cx="6057144" cy="980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99FF"/>
                </a:solidFill>
              </a:rPr>
              <a:t>I also created a pivot table for analysing</a:t>
            </a:r>
            <a:endParaRPr lang="en-US" sz="2800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5"/>
          <p:cNvSpPr txBox="1">
            <a:spLocks noGrp="1"/>
          </p:cNvSpPr>
          <p:nvPr>
            <p:ph type="title"/>
          </p:nvPr>
        </p:nvSpPr>
        <p:spPr>
          <a:xfrm>
            <a:off x="397827" y="200025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5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27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2097168" name="Picture 2097167"/>
          <p:cNvPicPr>
            <a:picLocks/>
          </p:cNvPicPr>
          <p:nvPr/>
        </p:nvPicPr>
        <p:blipFill rotWithShape="1">
          <a:blip r:embed="rId3"/>
          <a:srcRect b="10367"/>
          <a:stretch/>
        </p:blipFill>
        <p:spPr>
          <a:xfrm rot="27130">
            <a:off x="1542179" y="881149"/>
            <a:ext cx="7443045" cy="57755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34525" y="2076450"/>
            <a:ext cx="2705339" cy="3248025"/>
          </a:xfrm>
          <a:prstGeom prst="rect">
            <a:avLst/>
          </a:prstGeom>
        </p:spPr>
      </p:pic>
      <p:sp>
        <p:nvSpPr>
          <p:cNvPr id="104864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8" name="object 6"/>
          <p:cNvSpPr txBox="1">
            <a:spLocks noGrp="1"/>
          </p:cNvSpPr>
          <p:nvPr>
            <p:ph type="title"/>
          </p:nvPr>
        </p:nvSpPr>
        <p:spPr>
          <a:xfrm>
            <a:off x="243840" y="272415"/>
            <a:ext cx="1017151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sng" spc="10" dirty="0"/>
              <a:t>O</a:t>
            </a:r>
            <a:r>
              <a:rPr sz="3600" u="sng" spc="25" dirty="0"/>
              <a:t>U</a:t>
            </a:r>
            <a:r>
              <a:rPr sz="3600" u="sng" dirty="0"/>
              <a:t>R</a:t>
            </a:r>
            <a:r>
              <a:rPr sz="3600" u="sng" spc="5" dirty="0"/>
              <a:t> </a:t>
            </a:r>
            <a:r>
              <a:rPr sz="3600" u="sng" spc="25" dirty="0"/>
              <a:t>S</a:t>
            </a:r>
            <a:r>
              <a:rPr sz="3600" u="sng" spc="10" dirty="0"/>
              <a:t>O</a:t>
            </a:r>
            <a:r>
              <a:rPr sz="3600" u="sng" spc="25" dirty="0"/>
              <a:t>LU</a:t>
            </a:r>
            <a:r>
              <a:rPr sz="3600" u="sng" spc="-35" dirty="0"/>
              <a:t>T</a:t>
            </a:r>
            <a:r>
              <a:rPr sz="3600" u="sng" spc="-30" dirty="0"/>
              <a:t>I</a:t>
            </a:r>
            <a:r>
              <a:rPr sz="3600" u="sng" spc="10" dirty="0"/>
              <a:t>O</a:t>
            </a:r>
            <a:r>
              <a:rPr sz="3600" u="sng" dirty="0"/>
              <a:t>N</a:t>
            </a:r>
            <a:r>
              <a:rPr sz="3600" u="sng" spc="-345" dirty="0"/>
              <a:t> </a:t>
            </a:r>
            <a:r>
              <a:rPr sz="3600" u="sng" spc="-35" dirty="0"/>
              <a:t>A</a:t>
            </a:r>
            <a:r>
              <a:rPr sz="3600" u="sng" spc="-5" dirty="0"/>
              <a:t>N</a:t>
            </a:r>
            <a:r>
              <a:rPr sz="3600" u="sng" dirty="0"/>
              <a:t>D</a:t>
            </a:r>
            <a:r>
              <a:rPr sz="3600" u="sng" spc="35" dirty="0"/>
              <a:t> </a:t>
            </a:r>
            <a:r>
              <a:rPr sz="3600" u="sng" spc="-30" dirty="0"/>
              <a:t>I</a:t>
            </a:r>
            <a:r>
              <a:rPr sz="3600" u="sng" spc="-35" dirty="0"/>
              <a:t>T</a:t>
            </a:r>
            <a:r>
              <a:rPr sz="3600" u="sng" dirty="0"/>
              <a:t>S</a:t>
            </a:r>
            <a:r>
              <a:rPr sz="3600" u="sng" spc="60" dirty="0"/>
              <a:t> </a:t>
            </a:r>
            <a:r>
              <a:rPr sz="3600" u="sng" spc="-295" dirty="0"/>
              <a:t>V</a:t>
            </a:r>
            <a:r>
              <a:rPr sz="3600" u="sng" spc="-35" dirty="0"/>
              <a:t>A</a:t>
            </a:r>
            <a:r>
              <a:rPr sz="3600" u="sng" spc="25" dirty="0"/>
              <a:t>LU</a:t>
            </a:r>
            <a:r>
              <a:rPr sz="3600" u="sng" dirty="0"/>
              <a:t>E</a:t>
            </a:r>
            <a:r>
              <a:rPr sz="3600" u="sng" spc="-65" dirty="0"/>
              <a:t> </a:t>
            </a:r>
            <a:r>
              <a:rPr sz="3600" u="sng" spc="-15" dirty="0"/>
              <a:t>P</a:t>
            </a:r>
            <a:r>
              <a:rPr sz="3600" u="sng" spc="-30" dirty="0"/>
              <a:t>R</a:t>
            </a:r>
            <a:r>
              <a:rPr sz="3600" u="sng" spc="10" dirty="0"/>
              <a:t>O</a:t>
            </a:r>
            <a:r>
              <a:rPr sz="3600" u="sng" spc="-15" dirty="0"/>
              <a:t>P</a:t>
            </a:r>
            <a:r>
              <a:rPr sz="3600" u="sng" spc="10" dirty="0"/>
              <a:t>O</a:t>
            </a:r>
            <a:r>
              <a:rPr sz="3600" u="sng" spc="25" dirty="0"/>
              <a:t>S</a:t>
            </a:r>
            <a:r>
              <a:rPr sz="3600" u="sng" spc="-30" dirty="0"/>
              <a:t>I</a:t>
            </a:r>
            <a:r>
              <a:rPr sz="3600" u="sng" spc="-35" dirty="0"/>
              <a:t>T</a:t>
            </a:r>
            <a:r>
              <a:rPr sz="3600" u="sng" spc="-30" dirty="0"/>
              <a:t>I</a:t>
            </a:r>
            <a:r>
              <a:rPr sz="3600" u="sng" spc="10" dirty="0"/>
              <a:t>O</a:t>
            </a:r>
            <a:r>
              <a:rPr sz="3600" u="sng" dirty="0"/>
              <a:t>N</a:t>
            </a:r>
            <a:r>
              <a:rPr lang="en-IN" sz="3600" u="sng" dirty="0"/>
              <a:t>:-</a:t>
            </a:r>
            <a:endParaRPr sz="3600" u="sng" dirty="0"/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710" name="TextBox 1048709"/>
          <p:cNvSpPr txBox="1"/>
          <p:nvPr/>
        </p:nvSpPr>
        <p:spPr>
          <a:xfrm>
            <a:off x="676275" y="1170063"/>
            <a:ext cx="8394377" cy="48320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800" b="0" i="0" dirty="0">
                <a:solidFill>
                  <a:srgbClr val="3399FF"/>
                </a:solidFill>
                <a:latin typeface="Calibri,sans-serif"/>
              </a:rPr>
              <a:t>* </a:t>
            </a:r>
            <a:r>
              <a:rPr sz="2800" b="1" i="0" u="sng" dirty="0">
                <a:solidFill>
                  <a:srgbClr val="002060"/>
                </a:solidFill>
                <a:latin typeface="Calibri,sans-serif"/>
              </a:rPr>
              <a:t>Conditional formatting</a:t>
            </a:r>
            <a:r>
              <a:rPr sz="2800" b="1" i="0" dirty="0">
                <a:solidFill>
                  <a:srgbClr val="3399FF"/>
                </a:solidFill>
                <a:latin typeface="Calibri,sans-serif"/>
              </a:rPr>
              <a:t>: </a:t>
            </a:r>
            <a:r>
              <a:rPr lang="en-US" sz="2800" b="1" i="0" dirty="0">
                <a:solidFill>
                  <a:srgbClr val="3399FF"/>
                </a:solidFill>
                <a:latin typeface="Calibri,sans-serif"/>
              </a:rPr>
              <a:t>It is us</a:t>
            </a:r>
            <a:r>
              <a:rPr sz="2800" b="1" i="0" dirty="0">
                <a:solidFill>
                  <a:srgbClr val="3399FF"/>
                </a:solidFill>
                <a:latin typeface="Calibri,sans-serif"/>
              </a:rPr>
              <a:t>ed find the missing value</a:t>
            </a:r>
            <a:endParaRPr sz="3200" b="1" dirty="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800" b="1" i="0" dirty="0">
                <a:solidFill>
                  <a:srgbClr val="3399FF"/>
                </a:solidFill>
                <a:latin typeface="Calibri,sans-serif"/>
              </a:rPr>
              <a:t>* </a:t>
            </a:r>
            <a:r>
              <a:rPr sz="2800" b="1" i="0" u="sng" dirty="0">
                <a:solidFill>
                  <a:srgbClr val="00B050"/>
                </a:solidFill>
                <a:latin typeface="Calibri,sans-serif"/>
              </a:rPr>
              <a:t>Sort &amp;filter</a:t>
            </a:r>
            <a:r>
              <a:rPr sz="2800" b="1" i="0" dirty="0">
                <a:solidFill>
                  <a:srgbClr val="3399FF"/>
                </a:solidFill>
                <a:latin typeface="Calibri,sans-serif"/>
              </a:rPr>
              <a:t>: It is used remove missing value and to fill it.</a:t>
            </a:r>
            <a:endParaRPr sz="3200" b="1" dirty="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800" b="1" i="0" dirty="0">
                <a:solidFill>
                  <a:srgbClr val="3399FF"/>
                </a:solidFill>
                <a:latin typeface="Calibri,sans-serif"/>
              </a:rPr>
              <a:t>* </a:t>
            </a:r>
            <a:r>
              <a:rPr sz="2800" b="1" i="0" u="sng" dirty="0">
                <a:solidFill>
                  <a:srgbClr val="7030A0"/>
                </a:solidFill>
                <a:latin typeface="Calibri,sans-serif"/>
              </a:rPr>
              <a:t>IPS</a:t>
            </a:r>
            <a:r>
              <a:rPr sz="2800" b="1" i="0" dirty="0">
                <a:solidFill>
                  <a:srgbClr val="3399FF"/>
                </a:solidFill>
                <a:latin typeface="Calibri,sans-serif"/>
              </a:rPr>
              <a:t>: This formula is used for multiple condition</a:t>
            </a:r>
            <a:endParaRPr sz="3200" b="1" dirty="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1" i="0" dirty="0">
                <a:solidFill>
                  <a:srgbClr val="3399FF"/>
                </a:solidFill>
                <a:latin typeface="Calibri,sans-serif"/>
              </a:rPr>
              <a:t>And to rate the employee performance through this formula</a:t>
            </a:r>
            <a:endParaRPr sz="3200" b="1" dirty="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800" b="1" i="0" dirty="0">
                <a:solidFill>
                  <a:srgbClr val="3399FF"/>
                </a:solidFill>
                <a:latin typeface="Calibri,sans-serif"/>
              </a:rPr>
              <a:t>* </a:t>
            </a:r>
            <a:r>
              <a:rPr sz="2800" b="1" i="0" u="sng" dirty="0">
                <a:solidFill>
                  <a:srgbClr val="C00000"/>
                </a:solidFill>
                <a:latin typeface="Calibri,sans-serif"/>
              </a:rPr>
              <a:t>Pivot table</a:t>
            </a:r>
            <a:r>
              <a:rPr sz="2800" b="1" i="0" dirty="0">
                <a:solidFill>
                  <a:srgbClr val="3399FF"/>
                </a:solidFill>
                <a:latin typeface="Calibri,sans-serif"/>
              </a:rPr>
              <a:t>: It is used to summarize what we have done.</a:t>
            </a:r>
            <a:endParaRPr sz="3200" b="1" dirty="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800" b="1" i="0" dirty="0">
                <a:solidFill>
                  <a:srgbClr val="3399FF"/>
                </a:solidFill>
                <a:latin typeface="Calibri,sans-serif"/>
              </a:rPr>
              <a:t>* </a:t>
            </a:r>
            <a:r>
              <a:rPr sz="2800" b="1" i="0" u="sng" dirty="0">
                <a:solidFill>
                  <a:srgbClr val="FFC000"/>
                </a:solidFill>
                <a:latin typeface="Calibri,sans-serif"/>
              </a:rPr>
              <a:t>Graph</a:t>
            </a:r>
            <a:r>
              <a:rPr sz="2800" b="1" i="0" dirty="0">
                <a:solidFill>
                  <a:srgbClr val="3399FF"/>
                </a:solidFill>
                <a:latin typeface="Calibri,sans-serif"/>
              </a:rPr>
              <a:t>: This is used for visual</a:t>
            </a:r>
            <a:endParaRPr sz="3200" b="1" dirty="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1" i="0" dirty="0">
                <a:solidFill>
                  <a:srgbClr val="3399FF"/>
                </a:solidFill>
                <a:latin typeface="Calibri,sans-serif"/>
              </a:rPr>
              <a:t> </a:t>
            </a:r>
            <a:endParaRPr sz="2400" b="1" i="0" dirty="0">
              <a:solidFill>
                <a:srgbClr val="3399FF"/>
              </a:solidFill>
              <a:latin typeface="Calibri,sans-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u="sng" dirty="0"/>
              <a:t>Dataset Description</a:t>
            </a:r>
          </a:p>
        </p:txBody>
      </p:sp>
      <p:sp>
        <p:nvSpPr>
          <p:cNvPr id="1048711" name="TextBox 1048710"/>
          <p:cNvSpPr txBox="1"/>
          <p:nvPr/>
        </p:nvSpPr>
        <p:spPr>
          <a:xfrm>
            <a:off x="1332481" y="1665111"/>
            <a:ext cx="8092685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sz="3200" b="0" i="0" dirty="0">
                <a:solidFill>
                  <a:srgbClr val="C00000"/>
                </a:solidFill>
                <a:latin typeface="Calibri,sans-serif"/>
              </a:rPr>
              <a:t>Employee=</a:t>
            </a:r>
            <a:r>
              <a:rPr sz="3200" b="0" i="0" dirty="0" err="1">
                <a:solidFill>
                  <a:srgbClr val="C00000"/>
                </a:solidFill>
                <a:latin typeface="Calibri,sans-serif"/>
              </a:rPr>
              <a:t>kaggle</a:t>
            </a:r>
            <a:endParaRPr sz="32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3200" b="0" i="0" dirty="0">
                <a:solidFill>
                  <a:srgbClr val="C00000"/>
                </a:solidFill>
                <a:latin typeface="Calibri,sans-serif"/>
              </a:rPr>
              <a:t>26 features </a:t>
            </a:r>
            <a:endParaRPr sz="32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3200" b="0" i="0" dirty="0">
                <a:solidFill>
                  <a:srgbClr val="C00000"/>
                </a:solidFill>
                <a:latin typeface="Calibri,sans-serif"/>
              </a:rPr>
              <a:t>9 features</a:t>
            </a:r>
            <a:endParaRPr sz="32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3200" b="0" i="0" dirty="0">
                <a:solidFill>
                  <a:srgbClr val="C00000"/>
                </a:solidFill>
                <a:latin typeface="Calibri,sans-serif"/>
              </a:rPr>
              <a:t>Employ Id : Number</a:t>
            </a:r>
            <a:endParaRPr sz="32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3200" b="0" i="0" dirty="0">
                <a:solidFill>
                  <a:srgbClr val="C00000"/>
                </a:solidFill>
                <a:latin typeface="Calibri,sans-serif"/>
              </a:rPr>
              <a:t>Name: Text </a:t>
            </a:r>
            <a:endParaRPr sz="32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3200" b="0" i="0" dirty="0">
                <a:solidFill>
                  <a:srgbClr val="C00000"/>
                </a:solidFill>
                <a:latin typeface="Calibri,sans-serif"/>
              </a:rPr>
              <a:t>Business unit: Text</a:t>
            </a:r>
            <a:endParaRPr sz="32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3200" b="0" i="0" dirty="0">
                <a:solidFill>
                  <a:srgbClr val="C00000"/>
                </a:solidFill>
                <a:latin typeface="Calibri,sans-serif"/>
              </a:rPr>
              <a:t>Employee type: full time, contract, part time</a:t>
            </a:r>
            <a:endParaRPr sz="32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3200" b="0" i="0" dirty="0">
                <a:solidFill>
                  <a:srgbClr val="C00000"/>
                </a:solidFill>
                <a:latin typeface="Calibri,sans-serif"/>
              </a:rPr>
              <a:t>Performance level: Very high, </a:t>
            </a:r>
            <a:r>
              <a:rPr sz="3200" b="0" i="0" dirty="0" err="1">
                <a:solidFill>
                  <a:srgbClr val="C00000"/>
                </a:solidFill>
                <a:latin typeface="Calibri,sans-serif"/>
              </a:rPr>
              <a:t>High,Med,Low</a:t>
            </a:r>
            <a:endParaRPr sz="32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3200" b="0" i="0" dirty="0">
                <a:solidFill>
                  <a:srgbClr val="C00000"/>
                </a:solidFill>
                <a:latin typeface="Calibri,sans-serif"/>
              </a:rPr>
              <a:t>Gender: male, female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9499" y="3287603"/>
            <a:ext cx="2466975" cy="3419475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1856937" y="2449206"/>
            <a:ext cx="774556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3484011" y="2354703"/>
            <a:ext cx="48776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369</Words>
  <Application>Microsoft Office PowerPoint</Application>
  <PresentationFormat>Widescreen</PresentationFormat>
  <Paragraphs>74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PROPOSITION:-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blessyjerin515@gmail.com</cp:lastModifiedBy>
  <cp:revision>5</cp:revision>
  <dcterms:created xsi:type="dcterms:W3CDTF">2024-03-28T17:07:22Z</dcterms:created>
  <dcterms:modified xsi:type="dcterms:W3CDTF">2024-09-30T09:16:02Z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7be54e31857c4a8888e3095c1435d9ad</vt:lpwstr>
  </property>
</Properties>
</file>