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105972" y="885763"/>
            <a:ext cx="8610600" cy="204799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i="0" u="sng" dirty="0">
                <a:effectLst/>
                <a:latin typeface="Roboto" panose="020F0502020204030204" pitchFamily="2" charset="0"/>
              </a:rPr>
            </a:br>
            <a:endParaRPr sz="4400" b="1" u="sng"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27791" y="2954745"/>
            <a:ext cx="63083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  </a:t>
            </a:r>
            <a:r>
              <a:rPr lang="en-US" sz="2400" dirty="0"/>
              <a:t>: </a:t>
            </a:r>
            <a:r>
              <a:rPr lang="en-IN" sz="2400" dirty="0"/>
              <a:t>  P. BLESSY JERIN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IN" sz="2400" dirty="0"/>
              <a:t>NO       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US" sz="2400" dirty="0"/>
              <a:t> 223</a:t>
            </a:r>
            <a:r>
              <a:rPr lang="en-IN" sz="2400" dirty="0"/>
              <a:t>35</a:t>
            </a:r>
            <a:endParaRPr lang="zh-CN" altLang="en-US" dirty="0"/>
          </a:p>
          <a:p>
            <a:r>
              <a:rPr lang="en-US" sz="2400" dirty="0"/>
              <a:t>DEPARTMENT</a:t>
            </a:r>
            <a:r>
              <a:rPr lang="en-IN" sz="2400" dirty="0"/>
              <a:t>      </a:t>
            </a:r>
            <a:r>
              <a:rPr lang="en-US" sz="2400" dirty="0"/>
              <a:t>:</a:t>
            </a:r>
            <a:r>
              <a:rPr lang="en-IN" sz="2400" dirty="0"/>
              <a:t>  </a:t>
            </a:r>
            <a:r>
              <a:rPr lang="en-US" sz="2400" dirty="0"/>
              <a:t>CORPORATE </a:t>
            </a:r>
            <a:r>
              <a:rPr lang="en-IN" sz="2400" dirty="0"/>
              <a:t>SECRETARYSHIP</a:t>
            </a:r>
          </a:p>
          <a:p>
            <a:r>
              <a:rPr lang="en-IN" sz="2400" dirty="0"/>
              <a:t>COLLEGE               </a:t>
            </a:r>
            <a:r>
              <a:rPr lang="en-US" sz="2400" dirty="0"/>
              <a:t>: </a:t>
            </a:r>
            <a:r>
              <a:rPr lang="en-IN" sz="2400" dirty="0"/>
              <a:t> </a:t>
            </a:r>
            <a:r>
              <a:rPr lang="en-US" sz="2400" dirty="0"/>
              <a:t>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u="sng" spc="15" dirty="0">
                <a:latin typeface="Trebuchet MS"/>
                <a:cs typeface="Trebuchet MS"/>
              </a:rPr>
              <a:t>M</a:t>
            </a:r>
            <a:r>
              <a:rPr sz="4000" b="1" u="sng" dirty="0">
                <a:latin typeface="Trebuchet MS"/>
                <a:cs typeface="Trebuchet MS"/>
              </a:rPr>
              <a:t>O</a:t>
            </a:r>
            <a:r>
              <a:rPr sz="4000" b="1" u="sng" spc="-15" dirty="0">
                <a:latin typeface="Trebuchet MS"/>
                <a:cs typeface="Trebuchet MS"/>
              </a:rPr>
              <a:t>D</a:t>
            </a:r>
            <a:r>
              <a:rPr sz="4000" b="1" u="sng" spc="-35" dirty="0">
                <a:latin typeface="Trebuchet MS"/>
                <a:cs typeface="Trebuchet MS"/>
              </a:rPr>
              <a:t>E</a:t>
            </a:r>
            <a:r>
              <a:rPr sz="4000" b="1" u="sng" spc="-30" dirty="0">
                <a:latin typeface="Trebuchet MS"/>
                <a:cs typeface="Trebuchet MS"/>
              </a:rPr>
              <a:t>LL</a:t>
            </a:r>
            <a:r>
              <a:rPr sz="4000" b="1" u="sng" spc="-5" dirty="0">
                <a:latin typeface="Trebuchet MS"/>
                <a:cs typeface="Trebuchet MS"/>
              </a:rPr>
              <a:t>I</a:t>
            </a:r>
            <a:r>
              <a:rPr sz="4000" b="1" u="sng" spc="30" dirty="0">
                <a:latin typeface="Trebuchet MS"/>
                <a:cs typeface="Trebuchet MS"/>
              </a:rPr>
              <a:t>N</a:t>
            </a:r>
            <a:r>
              <a:rPr sz="4000" b="1" u="sng" spc="5" dirty="0">
                <a:latin typeface="Trebuchet MS"/>
                <a:cs typeface="Trebuchet MS"/>
              </a:rPr>
              <a:t>G</a:t>
            </a:r>
            <a:endParaRPr sz="4000" u="sng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80006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Collecting the data , which we are going to </a:t>
            </a:r>
            <a:r>
              <a:rPr lang="en-IN" sz="2800" dirty="0">
                <a:solidFill>
                  <a:srgbClr val="3399FF"/>
                </a:solidFill>
              </a:rPr>
              <a:t>use it. 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2" y="1625282"/>
            <a:ext cx="8185727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By selecting the column and filling with the </a:t>
            </a:r>
            <a:r>
              <a:rPr lang="en-US" sz="2800" dirty="0" err="1">
                <a:solidFill>
                  <a:srgbClr val="3399FF"/>
                </a:solidFill>
              </a:rPr>
              <a:t>colours</a:t>
            </a:r>
            <a:r>
              <a:rPr lang="en-IN" sz="2800" dirty="0">
                <a:solidFill>
                  <a:srgbClr val="3399FF"/>
                </a:solidFill>
              </a:rPr>
              <a:t>. </a:t>
            </a:r>
            <a:r>
              <a:rPr lang="en-US" sz="2800" dirty="0">
                <a:solidFill>
                  <a:srgbClr val="3399FF"/>
                </a:solidFill>
              </a:rPr>
              <a:t> so that it can be identified</a:t>
            </a:r>
            <a:r>
              <a:rPr lang="en-IN" sz="2800" dirty="0">
                <a:solidFill>
                  <a:srgbClr val="3399FF"/>
                </a:solidFill>
              </a:rPr>
              <a:t>. 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866075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If there are missing numbers in the column</a:t>
            </a:r>
            <a:r>
              <a:rPr lang="en-IN" sz="2800" dirty="0">
                <a:solidFill>
                  <a:srgbClr val="3399FF"/>
                </a:solidFill>
              </a:rPr>
              <a:t>,</a:t>
            </a:r>
            <a:r>
              <a:rPr lang="en-US" sz="2800" dirty="0">
                <a:solidFill>
                  <a:srgbClr val="3399FF"/>
                </a:solidFill>
              </a:rPr>
              <a:t>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3" y="3429001"/>
            <a:ext cx="8660755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Click</a:t>
            </a:r>
            <a:r>
              <a:rPr lang="en-US" sz="2800" dirty="0">
                <a:solidFill>
                  <a:srgbClr val="3399FF"/>
                </a:solidFill>
              </a:rPr>
              <a:t> on the highlights in the more rules click on blank and choose format and click </a:t>
            </a:r>
            <a:r>
              <a:rPr lang="en-US" sz="2800" dirty="0" err="1">
                <a:solidFill>
                  <a:srgbClr val="3399FF"/>
                </a:solidFill>
              </a:rPr>
              <a:t>colour</a:t>
            </a:r>
            <a:r>
              <a:rPr lang="en-US" sz="2800" dirty="0">
                <a:solidFill>
                  <a:srgbClr val="3399FF"/>
                </a:solidFill>
              </a:rPr>
              <a:t>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40"/>
            <a:ext cx="879522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399FF"/>
                </a:solidFill>
              </a:rPr>
              <a:t>• </a:t>
            </a:r>
            <a:r>
              <a:rPr lang="en-US" sz="2800" dirty="0">
                <a:solidFill>
                  <a:srgbClr val="3399FF"/>
                </a:solidFill>
              </a:rPr>
              <a:t>If you want to identify the missing value click on </a:t>
            </a:r>
            <a:r>
              <a:rPr lang="en-US" sz="2800" dirty="0" err="1">
                <a:solidFill>
                  <a:srgbClr val="3399FF"/>
                </a:solidFill>
              </a:rPr>
              <a:t>sort&amp;filter</a:t>
            </a:r>
            <a:r>
              <a:rPr lang="en-US" sz="2800" dirty="0">
                <a:solidFill>
                  <a:srgbClr val="3399FF"/>
                </a:solidFill>
              </a:rPr>
              <a:t> to remove the blanks it
fill the blank. Click on the column which has blank value&amp; </a:t>
            </a:r>
            <a:r>
              <a:rPr lang="en-IN" sz="2800" dirty="0">
                <a:solidFill>
                  <a:srgbClr val="3399FF"/>
                </a:solidFill>
              </a:rPr>
              <a:t>•</a:t>
            </a:r>
            <a:r>
              <a:rPr lang="en-US" sz="2800" dirty="0">
                <a:solidFill>
                  <a:srgbClr val="3399FF"/>
                </a:solidFill>
              </a:rPr>
              <a:t>click on sort &amp;filter
</a:t>
            </a:r>
            <a:r>
              <a:rPr lang="en-IN" sz="2800" dirty="0">
                <a:solidFill>
                  <a:srgbClr val="3399FF"/>
                </a:solidFill>
              </a:rPr>
              <a:t>•</a:t>
            </a:r>
            <a:r>
              <a:rPr lang="en-US" sz="2800" dirty="0">
                <a:solidFill>
                  <a:srgbClr val="3399FF"/>
                </a:solidFill>
              </a:rPr>
              <a:t>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430279"/>
            <a:ext cx="9354412" cy="54277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1246909" y="1544342"/>
            <a:ext cx="608956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</a:rPr>
              <a:t>* </a:t>
            </a:r>
            <a:r>
              <a:rPr lang="en-US" sz="3200" dirty="0">
                <a:solidFill>
                  <a:srgbClr val="FF0000"/>
                </a:solidFill>
              </a:rPr>
              <a:t>From this </a:t>
            </a:r>
            <a:r>
              <a:rPr lang="en-US" sz="3200" dirty="0" err="1">
                <a:solidFill>
                  <a:srgbClr val="FF0000"/>
                </a:solidFill>
              </a:rPr>
              <a:t>analysing</a:t>
            </a:r>
            <a:r>
              <a:rPr lang="en-US" sz="3200" dirty="0">
                <a:solidFill>
                  <a:srgbClr val="FF0000"/>
                </a:solidFill>
              </a:rPr>
              <a:t> we come know about the employee performance by using excel </a:t>
            </a:r>
            <a:r>
              <a:rPr lang="en-IN" sz="3200" dirty="0">
                <a:solidFill>
                  <a:srgbClr val="FF0000"/>
                </a:solidFill>
              </a:rPr>
              <a:t>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1246908" y="3428999"/>
            <a:ext cx="671130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</a:rPr>
              <a:t>* </a:t>
            </a:r>
            <a:r>
              <a:rPr lang="en-US" sz="3200" dirty="0">
                <a:solidFill>
                  <a:srgbClr val="002060"/>
                </a:solidFill>
              </a:rPr>
              <a:t>We also created pivot table for </a:t>
            </a:r>
            <a:r>
              <a:rPr lang="en-US" sz="3200" dirty="0" err="1">
                <a:solidFill>
                  <a:srgbClr val="002060"/>
                </a:solidFill>
              </a:rPr>
              <a:t>visualising</a:t>
            </a:r>
            <a:r>
              <a:rPr lang="en-US" sz="3200" dirty="0">
                <a:solidFill>
                  <a:srgbClr val="002060"/>
                </a:solidFill>
              </a:rPr>
              <a:t> and easy to understand</a:t>
            </a:r>
            <a:r>
              <a:rPr lang="en-IN" sz="3200" dirty="0">
                <a:solidFill>
                  <a:srgbClr val="002060"/>
                </a:solidFill>
              </a:rPr>
              <a:t>. 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356506" y="2773679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774059" y="1466180"/>
            <a:ext cx="581514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 flipH="1">
            <a:off x="4828717" y="6473337"/>
            <a:ext cx="6524701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</a:rPr>
              <a:t>* </a:t>
            </a:r>
            <a:r>
              <a:rPr lang="en-US" sz="3200" dirty="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0080"/>
                </a:solidFill>
              </a:rPr>
              <a:t>Employee performance analysis:</a:t>
            </a:r>
            <a:endParaRPr lang="en-US" sz="2800" b="1" u="sng" dirty="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</a:t>
            </a:r>
            <a:r>
              <a:rPr lang="en-IN" sz="4250" u="sng" spc="5" dirty="0"/>
              <a:t> 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0080"/>
                </a:solidFill>
              </a:rPr>
              <a:t>Performance analysis</a:t>
            </a:r>
            <a:endParaRPr lang="en-US" sz="2800" b="1" u="sng" dirty="0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399FF"/>
                </a:solidFill>
              </a:rPr>
              <a:t>Here to </a:t>
            </a:r>
            <a:r>
              <a:rPr lang="en-US" sz="3200" dirty="0" err="1">
                <a:solidFill>
                  <a:srgbClr val="3399FF"/>
                </a:solidFill>
              </a:rPr>
              <a:t>analyse</a:t>
            </a:r>
            <a:r>
              <a:rPr lang="en-US" sz="3200" dirty="0">
                <a:solidFill>
                  <a:srgbClr val="3399FF"/>
                </a:solidFill>
              </a:rPr>
              <a:t> the performance of employees I used employee name , business unit, gender , performance rating</a:t>
            </a:r>
            <a:endParaRPr lang="en-US" sz="2800" dirty="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397827" y="200025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 rotWithShape="1">
          <a:blip r:embed="rId3"/>
          <a:srcRect b="10367"/>
          <a:stretch/>
        </p:blipFill>
        <p:spPr>
          <a:xfrm rot="27130">
            <a:off x="1542179" y="881149"/>
            <a:ext cx="7443045" cy="57755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4525" y="2076450"/>
            <a:ext cx="2705339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243840" y="272415"/>
            <a:ext cx="1017151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lang="en-IN" sz="3600" u="sng" dirty="0"/>
              <a:t>:-</a:t>
            </a:r>
            <a:endParaRPr sz="3600" u="sng" dirty="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676275" y="1170063"/>
            <a:ext cx="8394377" cy="48320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0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002060"/>
                </a:solidFill>
                <a:latin typeface="Calibri,sans-serif"/>
              </a:rPr>
              <a:t>Conditional formatting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</a:t>
            </a:r>
            <a:r>
              <a:rPr lang="en-US" sz="2800" b="1" i="0" dirty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00B050"/>
                </a:solidFill>
                <a:latin typeface="Calibri,sans-serif"/>
              </a:rPr>
              <a:t>Sort &amp;filter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It is used remove missing value and to fill it.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7030A0"/>
                </a:solidFill>
                <a:latin typeface="Calibri,sans-serif"/>
              </a:rPr>
              <a:t>IPS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This formula is used for multiple condition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1" i="0" dirty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C00000"/>
                </a:solidFill>
                <a:latin typeface="Calibri,sans-serif"/>
              </a:rPr>
              <a:t>Pivot table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It is used to summarize what we have done.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b="1" i="0" dirty="0">
                <a:solidFill>
                  <a:srgbClr val="3399FF"/>
                </a:solidFill>
                <a:latin typeface="Calibri,sans-serif"/>
              </a:rPr>
              <a:t>* </a:t>
            </a:r>
            <a:r>
              <a:rPr sz="2800" b="1" i="0" u="sng" dirty="0">
                <a:solidFill>
                  <a:srgbClr val="FFC000"/>
                </a:solidFill>
                <a:latin typeface="Calibri,sans-serif"/>
              </a:rPr>
              <a:t>Graph</a:t>
            </a:r>
            <a:r>
              <a:rPr sz="2800" b="1" i="0" dirty="0">
                <a:solidFill>
                  <a:srgbClr val="3399FF"/>
                </a:solidFill>
                <a:latin typeface="Calibri,sans-serif"/>
              </a:rPr>
              <a:t>: This is used for visual</a:t>
            </a:r>
            <a:endParaRPr sz="3200" b="1" dirty="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1" i="0" dirty="0">
                <a:solidFill>
                  <a:srgbClr val="3399FF"/>
                </a:solidFill>
                <a:latin typeface="Calibri,sans-serif"/>
              </a:rPr>
              <a:t> </a:t>
            </a:r>
            <a:endParaRPr sz="2400" b="1" i="0" dirty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u="sng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1332481" y="1665111"/>
            <a:ext cx="8092685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Employee=</a:t>
            </a:r>
            <a:r>
              <a:rPr sz="3200" b="0" i="0" dirty="0" err="1">
                <a:solidFill>
                  <a:srgbClr val="C00000"/>
                </a:solidFill>
                <a:latin typeface="Calibri,sans-serif"/>
              </a:rPr>
              <a:t>kaggle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26 features 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9 features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Employ Id : Number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Name: Text 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Business unit: Text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Employee type: full time, contract, part time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Performance level: Very high, </a:t>
            </a:r>
            <a:r>
              <a:rPr sz="3200" b="0" i="0" dirty="0" err="1">
                <a:solidFill>
                  <a:srgbClr val="C00000"/>
                </a:solidFill>
                <a:latin typeface="Calibri,sans-serif"/>
              </a:rPr>
              <a:t>High,Med,Low</a:t>
            </a:r>
            <a:endParaRPr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3200" b="0" i="0" dirty="0">
                <a:solidFill>
                  <a:srgbClr val="C00000"/>
                </a:solidFill>
                <a:latin typeface="Calibri,sans-serif"/>
              </a:rPr>
              <a:t>Gender: male, female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499" y="328760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1856937" y="2449206"/>
            <a:ext cx="77455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3484011" y="2354703"/>
            <a:ext cx="487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PROPOSITION:-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blessyjerin515@gmail.com</cp:lastModifiedBy>
  <cp:revision>3</cp:revision>
  <dcterms:created xsi:type="dcterms:W3CDTF">2024-03-28T17:07:22Z</dcterms:created>
  <dcterms:modified xsi:type="dcterms:W3CDTF">2024-09-10T09:26:56Z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