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713703" y="3868610"/>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BlessyMargreatPriscilla</a:t>
            </a:r>
            <a:r>
              <a:rPr lang="en-US" sz="2000" b="1" dirty="0">
                <a:solidFill>
                  <a:schemeClr val="accent1">
                    <a:lumMod val="75000"/>
                  </a:schemeClr>
                </a:solidFill>
                <a:latin typeface="Arial"/>
                <a:cs typeface="Arial"/>
              </a:rPr>
              <a:t> . J</a:t>
            </a: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"The Web Application Hacker's Handbook: Finding and Exploiting Security Flaws" by </a:t>
            </a:r>
            <a:r>
              <a:rPr lang="en-IN" sz="2400" b="0" i="0" dirty="0" err="1">
                <a:solidFill>
                  <a:srgbClr val="0D0D0D"/>
                </a:solidFill>
                <a:effectLst/>
                <a:latin typeface="Söhne"/>
              </a:rPr>
              <a:t>Dafydd</a:t>
            </a:r>
            <a:r>
              <a:rPr lang="en-IN" sz="2400" b="0" i="0" dirty="0">
                <a:solidFill>
                  <a:srgbClr val="0D0D0D"/>
                </a:solidFill>
                <a:effectLst/>
                <a:latin typeface="Söhne"/>
              </a:rPr>
              <a:t> </a:t>
            </a:r>
            <a:r>
              <a:rPr lang="en-IN" sz="2400" b="0" i="0" dirty="0" err="1">
                <a:solidFill>
                  <a:srgbClr val="0D0D0D"/>
                </a:solidFill>
                <a:effectLst/>
                <a:latin typeface="Söhne"/>
              </a:rPr>
              <a:t>Stuttard</a:t>
            </a:r>
            <a:r>
              <a:rPr lang="en-IN" sz="2400" b="0" i="0" dirty="0">
                <a:solidFill>
                  <a:srgbClr val="0D0D0D"/>
                </a:solidFill>
                <a:effectLst/>
                <a:latin typeface="Söhne"/>
              </a:rPr>
              <a:t> and Marcus Pinto.</a:t>
            </a:r>
          </a:p>
          <a:p>
            <a:pPr algn="l">
              <a:buFont typeface="Arial" panose="020B0604020202020204" pitchFamily="34" charset="0"/>
              <a:buChar char="•"/>
            </a:pPr>
            <a:r>
              <a:rPr lang="en-IN" sz="2400" b="0" i="0" dirty="0">
                <a:solidFill>
                  <a:srgbClr val="0D0D0D"/>
                </a:solidFill>
                <a:effectLst/>
                <a:latin typeface="Söhne"/>
              </a:rPr>
              <a:t>"Malware Analyst's Cookbook and DVD: Tools and Techniques for Fighting Malicious Code" by Michael Hale </a:t>
            </a:r>
            <a:r>
              <a:rPr lang="en-IN" sz="2400" b="0" i="0" dirty="0" err="1">
                <a:solidFill>
                  <a:srgbClr val="0D0D0D"/>
                </a:solidFill>
                <a:effectLst/>
                <a:latin typeface="Söhne"/>
              </a:rPr>
              <a:t>Ligh</a:t>
            </a:r>
            <a:r>
              <a:rPr lang="en-IN" sz="2400" b="0" i="0" dirty="0">
                <a:solidFill>
                  <a:srgbClr val="0D0D0D"/>
                </a:solidFill>
                <a:effectLst/>
                <a:latin typeface="Söhne"/>
              </a:rPr>
              <a:t>, Steven Adair, Blake Hartstein, and Matthew Richard.</a:t>
            </a:r>
          </a:p>
          <a:p>
            <a:pPr algn="l">
              <a:buFont typeface="Arial" panose="020B0604020202020204" pitchFamily="34" charset="0"/>
              <a:buChar char="•"/>
            </a:pPr>
            <a:r>
              <a:rPr lang="en-IN" sz="2400" b="0" i="0" dirty="0">
                <a:solidFill>
                  <a:srgbClr val="0D0D0D"/>
                </a:solidFill>
                <a:effectLst/>
                <a:latin typeface="Söhne"/>
              </a:rPr>
              <a:t>"Practical Malware Analysis: The Hands-On Guide to Dissecting Malicious Software" by Michael Sikorski and Andrew Honig.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 </a:t>
            </a:r>
            <a:r>
              <a:rPr lang="en-US" sz="2400" b="1" dirty="0">
                <a:solidFill>
                  <a:srgbClr val="0F0F0F"/>
                </a:solidFill>
                <a:latin typeface="Arial Black" panose="020B0A04020102020204" pitchFamily="34" charset="0"/>
                <a:ea typeface="+mn-lt"/>
                <a:cs typeface="+mn-lt"/>
              </a:rPr>
              <a:t>Project Problem Statement for keylogger Problem Statement: </a:t>
            </a:r>
          </a:p>
          <a:p>
            <a:pPr marL="0" indent="0">
              <a:buNone/>
            </a:pP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ea typeface="+mn-lt"/>
                <a:cs typeface="+mn-lt"/>
              </a:rPr>
              <a:t>Keyloggerspose</a:t>
            </a:r>
            <a:r>
              <a:rPr lang="en-US" sz="28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53033"/>
            <a:ext cx="10245994" cy="1288026"/>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p>
          <a:p>
            <a:pPr algn="l">
              <a:buFont typeface="+mj-lt"/>
              <a:buAutoNum type="arabicPeriod"/>
            </a:pPr>
            <a:r>
              <a:rPr lang="en-US" sz="1200" b="1" i="0" dirty="0">
                <a:solidFill>
                  <a:srgbClr val="0D0D0D"/>
                </a:solidFill>
                <a:effectLst/>
                <a:latin typeface="Söhne"/>
              </a:rPr>
              <a:t>Employee Monitoring Software</a:t>
            </a:r>
            <a:r>
              <a:rPr lang="en-US" sz="1200" b="0" i="0" dirty="0">
                <a:solidFill>
                  <a:srgbClr val="0D0D0D"/>
                </a:solidFill>
                <a:effectLst/>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p>
          <a:p>
            <a:pPr algn="l">
              <a:buFont typeface="+mj-lt"/>
              <a:buAutoNum type="arabicPeriod"/>
            </a:pPr>
            <a:r>
              <a:rPr lang="en-US" sz="1200" b="1" i="0" dirty="0">
                <a:solidFill>
                  <a:srgbClr val="0D0D0D"/>
                </a:solidFill>
                <a:effectLst/>
                <a:latin typeface="Söhne"/>
              </a:rPr>
              <a:t>Parental Control Applications</a:t>
            </a:r>
            <a:r>
              <a:rPr lang="en-US" sz="1200" b="0" i="0" dirty="0">
                <a:solidFill>
                  <a:srgbClr val="0D0D0D"/>
                </a:solidFill>
                <a:effectLst/>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p>
          <a:p>
            <a:pPr algn="l">
              <a:buFont typeface="+mj-lt"/>
              <a:buAutoNum type="arabicPeriod"/>
            </a:pPr>
            <a:r>
              <a:rPr lang="en-US" sz="1200" b="1" i="0" dirty="0">
                <a:solidFill>
                  <a:srgbClr val="0D0D0D"/>
                </a:solidFill>
                <a:effectLst/>
                <a:latin typeface="Söhne"/>
              </a:rPr>
              <a:t>Security Monitoring Tools</a:t>
            </a:r>
            <a:r>
              <a:rPr lang="en-US" sz="1200" b="0" i="0" dirty="0">
                <a:solidFill>
                  <a:srgbClr val="0D0D0D"/>
                </a:solidFill>
                <a:effectLst/>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p>
          <a:p>
            <a:pPr algn="l">
              <a:buFont typeface="+mj-lt"/>
              <a:buAutoNum type="arabicPeriod"/>
            </a:pPr>
            <a:r>
              <a:rPr lang="en-US" sz="1200" b="1" i="0" dirty="0">
                <a:solidFill>
                  <a:srgbClr val="0D0D0D"/>
                </a:solidFill>
                <a:effectLst/>
                <a:latin typeface="Söhne"/>
              </a:rPr>
              <a:t>Educational Purposes</a:t>
            </a:r>
            <a:r>
              <a:rPr lang="en-US" sz="1200" b="0" i="0" dirty="0">
                <a:solidFill>
                  <a:srgbClr val="0D0D0D"/>
                </a:solidFill>
                <a:effectLst/>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p>
          <a:p>
            <a:pPr algn="l">
              <a:buFont typeface="+mj-lt"/>
              <a:buAutoNum type="arabicPeriod"/>
            </a:pPr>
            <a:r>
              <a:rPr lang="en-US" sz="1200" b="1" i="0" dirty="0">
                <a:solidFill>
                  <a:srgbClr val="0D0D0D"/>
                </a:solidFill>
                <a:effectLst/>
                <a:latin typeface="Söhne"/>
              </a:rPr>
              <a:t>Research and Development</a:t>
            </a:r>
            <a:r>
              <a:rPr lang="en-US" sz="1200" b="0" i="0" dirty="0">
                <a:solidFill>
                  <a:srgbClr val="0D0D0D"/>
                </a:solidFill>
                <a:effectLst/>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D9AF5575-F0CB-1F73-A6B7-2904CF860AC4}"/>
              </a:ext>
            </a:extLst>
          </p:cNvPr>
          <p:cNvSpPr>
            <a:spLocks noGrp="1" noChangeArrowheads="1"/>
          </p:cNvSpPr>
          <p:nvPr>
            <p:ph idx="1"/>
          </p:nvPr>
        </p:nvSpPr>
        <p:spPr bwMode="auto">
          <a:xfrm>
            <a:off x="581194" y="1141883"/>
            <a:ext cx="8199012" cy="601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Algorithmic Approach</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Capture Keystrokes</a:t>
            </a:r>
            <a:r>
              <a:rPr kumimoji="0" lang="en-US" altLang="en-US" sz="1200" b="0" i="0" u="none" strike="noStrike" cap="none" normalizeH="0" baseline="0" dirty="0">
                <a:ln>
                  <a:noFill/>
                </a:ln>
                <a:solidFill>
                  <a:srgbClr val="0D0D0D"/>
                </a:solidFill>
                <a:effectLst/>
                <a:latin typeface="Söhne"/>
              </a:rPr>
              <a:t>: The primary goal of a keylogger is to capture keystrokes made by a user on a keyboard. This typically involves intercepting keyboard events at a low level in the operating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Logging</a:t>
            </a:r>
            <a:r>
              <a:rPr kumimoji="0" lang="en-US" altLang="en-US" sz="1200" b="0" i="0" u="none" strike="noStrike" cap="none" normalizeH="0" baseline="0" dirty="0">
                <a:ln>
                  <a:noFill/>
                </a:ln>
                <a:solidFill>
                  <a:srgbClr val="0D0D0D"/>
                </a:solidFill>
                <a:effectLst/>
                <a:latin typeface="Söhne"/>
              </a:rPr>
              <a:t>: Once keystrokes are captured, they need to be logged or stored in some manner. This could involve saving them to a file, sending them over a network connection to a remote server, or both.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Stealth and Persistence</a:t>
            </a:r>
            <a:r>
              <a:rPr kumimoji="0" lang="en-US" altLang="en-US" sz="1200" b="0" i="0" u="none" strike="noStrike" cap="none" normalizeH="0" baseline="0" dirty="0">
                <a:ln>
                  <a:noFill/>
                </a:ln>
                <a:solidFill>
                  <a:srgbClr val="0D0D0D"/>
                </a:solidFill>
                <a:effectLst/>
                <a:latin typeface="Söhne"/>
              </a:rPr>
              <a:t>: A keylogger often operates in stealth mode to avoid detection by the user. It may hide its presence in the system and ensure it starts automatically with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Development Steps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 </a:t>
            </a:r>
            <a:r>
              <a:rPr kumimoji="0" lang="en-US" altLang="en-US" sz="1200" b="1" i="0" u="none" strike="noStrike" cap="none" normalizeH="0" baseline="0" dirty="0">
                <a:ln>
                  <a:noFill/>
                </a:ln>
                <a:solidFill>
                  <a:srgbClr val="0D0D0D"/>
                </a:solidFill>
                <a:effectLst/>
                <a:latin typeface="Söhne"/>
              </a:rPr>
              <a:t>Choose Programming Language</a:t>
            </a:r>
            <a:r>
              <a:rPr kumimoji="0" lang="en-US" altLang="en-US" sz="1200" b="0" i="0" u="none" strike="noStrike" cap="none" normalizeH="0" baseline="0" dirty="0">
                <a:ln>
                  <a:noFill/>
                </a:ln>
                <a:solidFill>
                  <a:srgbClr val="0D0D0D"/>
                </a:solidFill>
                <a:effectLst/>
                <a:latin typeface="Söhne"/>
              </a:rPr>
              <a:t>: Select a programming language suitable for the platform you intend to target (e.g., Windows, macOS, Linux). Common choices include C/C++, Python, or even platform-specific languages like Objective-C for macOS or C# for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b. </a:t>
            </a:r>
            <a:r>
              <a:rPr kumimoji="0" lang="en-US" altLang="en-US" sz="1200" b="1" i="0" u="none" strike="noStrike" cap="none" normalizeH="0" baseline="0" dirty="0">
                <a:ln>
                  <a:noFill/>
                </a:ln>
                <a:solidFill>
                  <a:srgbClr val="0D0D0D"/>
                </a:solidFill>
                <a:effectLst/>
                <a:latin typeface="Söhne"/>
              </a:rPr>
              <a:t>Intercept Keyboard Events</a:t>
            </a:r>
            <a:r>
              <a:rPr kumimoji="0" lang="en-US" altLang="en-US" sz="1200" b="0" i="0" u="none" strike="noStrike" cap="none" normalizeH="0" baseline="0" dirty="0">
                <a:ln>
                  <a:noFill/>
                </a:ln>
                <a:solidFill>
                  <a:srgbClr val="0D0D0D"/>
                </a:solidFill>
                <a:effectLst/>
                <a:latin typeface="Söhne"/>
              </a:rPr>
              <a:t>: Utilize platform-specific APIs or libraries to intercept keyboard events. For example, on Windows, you might use the Windows API functions like </a:t>
            </a:r>
            <a:r>
              <a:rPr kumimoji="0" lang="en-US" altLang="en-US" b="1" i="0" u="none" strike="noStrike" cap="none" normalizeH="0" baseline="0" dirty="0" err="1">
                <a:ln>
                  <a:noFill/>
                </a:ln>
                <a:solidFill>
                  <a:srgbClr val="0D0D0D"/>
                </a:solidFill>
                <a:effectLst/>
                <a:latin typeface="Söhne Mono"/>
              </a:rPr>
              <a:t>SetWindowsHookEx</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install a global keyboard hook.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c. </a:t>
            </a:r>
            <a:r>
              <a:rPr kumimoji="0" lang="en-US" altLang="en-US" sz="1200" b="1" i="0" u="none" strike="noStrike" cap="none" normalizeH="0" baseline="0" dirty="0">
                <a:ln>
                  <a:noFill/>
                </a:ln>
                <a:solidFill>
                  <a:srgbClr val="0D0D0D"/>
                </a:solidFill>
                <a:effectLst/>
                <a:latin typeface="Söhne"/>
              </a:rPr>
              <a:t>Handle Keyboard Events</a:t>
            </a:r>
            <a:r>
              <a:rPr kumimoji="0" lang="en-US" altLang="en-US" sz="1200" b="0" i="0" u="none" strike="noStrike" cap="none" normalizeH="0" baseline="0" dirty="0">
                <a:ln>
                  <a:noFill/>
                </a:ln>
                <a:solidFill>
                  <a:srgbClr val="0D0D0D"/>
                </a:solidFill>
                <a:effectLst/>
                <a:latin typeface="Söhne"/>
              </a:rPr>
              <a:t>: Implement event handlers to process intercepted keystrokes. Typically, you'll receive information about the pressed keys, such as their virtual key codes or characters, which you can then log or process as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d. </a:t>
            </a:r>
            <a:r>
              <a:rPr kumimoji="0" lang="en-US" altLang="en-US" sz="1200" b="1" i="0" u="none" strike="noStrike" cap="none" normalizeH="0" baseline="0" dirty="0">
                <a:ln>
                  <a:noFill/>
                </a:ln>
                <a:solidFill>
                  <a:srgbClr val="0D0D0D"/>
                </a:solidFill>
                <a:effectLst/>
                <a:latin typeface="Söhne"/>
              </a:rPr>
              <a:t>Logging Mechanism</a:t>
            </a:r>
            <a:r>
              <a:rPr kumimoji="0" lang="en-US" altLang="en-US" sz="1200" b="0" i="0" u="none" strike="noStrike" cap="none" normalizeH="0" baseline="0" dirty="0">
                <a:ln>
                  <a:noFill/>
                </a:ln>
                <a:solidFill>
                  <a:srgbClr val="0D0D0D"/>
                </a:solidFill>
                <a:effectLst/>
                <a:latin typeface="Söhne"/>
              </a:rPr>
              <a:t>: Decide how you want to log the captured keystrokes. You may log them to a file, encrypt them for transmission over a network, or employ other methods to store the data securely.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e. </a:t>
            </a:r>
            <a:r>
              <a:rPr kumimoji="0" lang="en-US" altLang="en-US" sz="1200" b="1" i="0" u="none" strike="noStrike" cap="none" normalizeH="0" baseline="0" dirty="0">
                <a:ln>
                  <a:noFill/>
                </a:ln>
                <a:solidFill>
                  <a:srgbClr val="0D0D0D"/>
                </a:solidFill>
                <a:effectLst/>
                <a:latin typeface="Söhne"/>
              </a:rPr>
              <a:t>Stealth and Persistence Mechanisms</a:t>
            </a:r>
            <a:r>
              <a:rPr kumimoji="0" lang="en-US" altLang="en-US" sz="1200" b="0" i="0" u="none" strike="noStrike" cap="none" normalizeH="0" baseline="0" dirty="0">
                <a:ln>
                  <a:noFill/>
                </a:ln>
                <a:solidFill>
                  <a:srgbClr val="0D0D0D"/>
                </a:solidFill>
                <a:effectLst/>
                <a:latin typeface="Söhne"/>
              </a:rPr>
              <a:t>: Implement techniques to make the keylogger operate stealthily and persistently. This might involve hiding its processes or files, disguising itself as a legitimate system process, and configuring it to start automatically with the system 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f. </a:t>
            </a:r>
            <a:r>
              <a:rPr kumimoji="0" lang="en-US" altLang="en-US" sz="1200" b="1" i="0" u="none" strike="noStrike" cap="none" normalizeH="0" baseline="0" dirty="0">
                <a:ln>
                  <a:noFill/>
                </a:ln>
                <a:solidFill>
                  <a:srgbClr val="0D0D0D"/>
                </a:solidFill>
                <a:effectLst/>
                <a:latin typeface="Söhne"/>
              </a:rPr>
              <a:t>Testing and Refinement</a:t>
            </a:r>
            <a:r>
              <a:rPr kumimoji="0" lang="en-US" altLang="en-US" sz="1200" b="0" i="0" u="none" strike="noStrike" cap="none" normalizeH="0" baseline="0" dirty="0">
                <a:ln>
                  <a:noFill/>
                </a:ln>
                <a:solidFill>
                  <a:srgbClr val="0D0D0D"/>
                </a:solidFill>
                <a:effectLst/>
                <a:latin typeface="Söhne"/>
              </a:rPr>
              <a:t>: Thoroughly test the keylogger to ensure it behaves as expected and meets your requirements. Refine the implementation as needed to improve its functionality, performance, and stealthiness.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Ethical Considerations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Ensure compliance with all applicable laws and regulations regarding the development and use of keylogging software. Unauthorized monitoring of keystrokes can violate privacy and may lead to legal consequences.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Consider the ethical implications of developing software that can be used for malicious purposes. Always prioritize responsible and lawful use of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solidFill>
                  <a:srgbClr val="0F0F0F"/>
                </a:solidFill>
                <a:ea typeface="+mn-lt"/>
                <a:cs typeface="+mn-lt"/>
              </a:rPr>
              <a:t>Keyloggerspose</a:t>
            </a:r>
            <a:r>
              <a:rPr lang="en-US" sz="24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r>
              <a:rPr lang="en-US" sz="2000" dirty="0">
                <a:solidFill>
                  <a:srgbClr val="0F0F0F"/>
                </a:solidFill>
                <a:ea typeface="+mn-lt"/>
                <a:cs typeface="+mn-lt"/>
              </a:rPr>
              <a:t>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1158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Calibri</vt:lpstr>
      <vt:lpstr>Calibri Light</vt:lpstr>
      <vt:lpstr>Franklin Gothic Book</vt:lpstr>
      <vt:lpstr>Franklin Gothic Demi</vt:lpstr>
      <vt:lpstr>Söhne</vt:lpstr>
      <vt:lpstr>Söhne Mono</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Blessymargreatpriscilla J</cp:lastModifiedBy>
  <cp:revision>25</cp:revision>
  <dcterms:created xsi:type="dcterms:W3CDTF">2021-05-26T16:50:10Z</dcterms:created>
  <dcterms:modified xsi:type="dcterms:W3CDTF">2024-04-04T14:21:28Z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