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Economica"/>
      <p:regular r:id="rId15"/>
      <p:bold r:id="rId16"/>
      <p:italic r:id="rId17"/>
      <p:boldItalic r:id="rId18"/>
    </p:embeddedFont>
    <p:embeddedFont>
      <p:font typeface="Roboto"/>
      <p:regular r:id="rId19"/>
      <p:bold r:id="rId20"/>
      <p:italic r:id="rId21"/>
      <p:boldItalic r:id="rId22"/>
    </p:embeddedFont>
    <p:embeddedFont>
      <p:font typeface="Lobster"/>
      <p:regular r:id="rId23"/>
    </p:embeddedFont>
    <p:embeddedFont>
      <p:font typeface="Open Sans"/>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22" Type="http://schemas.openxmlformats.org/officeDocument/2006/relationships/font" Target="fonts/Roboto-boldItalic.fntdata"/><Relationship Id="rId21" Type="http://schemas.openxmlformats.org/officeDocument/2006/relationships/font" Target="fonts/Roboto-italic.fntdata"/><Relationship Id="rId24" Type="http://schemas.openxmlformats.org/officeDocument/2006/relationships/font" Target="fonts/OpenSans-regular.fntdata"/><Relationship Id="rId23" Type="http://schemas.openxmlformats.org/officeDocument/2006/relationships/font" Target="fonts/Lobster-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penSans-italic.fntdata"/><Relationship Id="rId25" Type="http://schemas.openxmlformats.org/officeDocument/2006/relationships/font" Target="fonts/OpenSans-bold.fntdata"/><Relationship Id="rId27" Type="http://schemas.openxmlformats.org/officeDocument/2006/relationships/font" Target="fonts/OpenSans-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font" Target="fonts/Economica-regular.fntdata"/><Relationship Id="rId14" Type="http://schemas.openxmlformats.org/officeDocument/2006/relationships/slide" Target="slides/slide9.xml"/><Relationship Id="rId17" Type="http://schemas.openxmlformats.org/officeDocument/2006/relationships/font" Target="fonts/Economica-italic.fntdata"/><Relationship Id="rId16" Type="http://schemas.openxmlformats.org/officeDocument/2006/relationships/font" Target="fonts/Economica-bold.fntdata"/><Relationship Id="rId19" Type="http://schemas.openxmlformats.org/officeDocument/2006/relationships/font" Target="fonts/Roboto-regular.fntdata"/><Relationship Id="rId18" Type="http://schemas.openxmlformats.org/officeDocument/2006/relationships/font" Target="fonts/Economica-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9993622ad2_0_3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9993622ad2_0_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9993622ad2_0_5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9993622ad2_0_5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9993622ad2_0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9993622ad2_0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9993622ad2_0_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9993622ad2_0_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9993622ad2_0_3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9993622ad2_0_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9993622ad2_0_3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9993622ad2_0_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9993622ad2_0_5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9993622ad2_0_5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9993622ad2_0_5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9993622ad2_0_5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a:lvl1pPr>
            <a:lvl2pPr lvl="1" rtl="0" algn="ctr">
              <a:spcBef>
                <a:spcPts val="0"/>
              </a:spcBef>
              <a:spcAft>
                <a:spcPts val="0"/>
              </a:spcAft>
              <a:buSzPts val="4200"/>
              <a:buNone/>
              <a:defRPr/>
            </a:lvl2pPr>
            <a:lvl3pPr lvl="2" rtl="0" algn="ctr">
              <a:spcBef>
                <a:spcPts val="0"/>
              </a:spcBef>
              <a:spcAft>
                <a:spcPts val="0"/>
              </a:spcAft>
              <a:buSzPts val="4200"/>
              <a:buNone/>
              <a:defRPr/>
            </a:lvl3pPr>
            <a:lvl4pPr lvl="3" rtl="0" algn="ctr">
              <a:spcBef>
                <a:spcPts val="0"/>
              </a:spcBef>
              <a:spcAft>
                <a:spcPts val="0"/>
              </a:spcAft>
              <a:buSzPts val="4200"/>
              <a:buNone/>
              <a:defRPr/>
            </a:lvl4pPr>
            <a:lvl5pPr lvl="4" rtl="0" algn="ctr">
              <a:spcBef>
                <a:spcPts val="0"/>
              </a:spcBef>
              <a:spcAft>
                <a:spcPts val="0"/>
              </a:spcAft>
              <a:buSzPts val="4200"/>
              <a:buNone/>
              <a:defRPr/>
            </a:lvl5pPr>
            <a:lvl6pPr lvl="5" rtl="0" algn="ctr">
              <a:spcBef>
                <a:spcPts val="0"/>
              </a:spcBef>
              <a:spcAft>
                <a:spcPts val="0"/>
              </a:spcAft>
              <a:buSzPts val="4200"/>
              <a:buNone/>
              <a:defRPr/>
            </a:lvl6pPr>
            <a:lvl7pPr lvl="6" rtl="0" algn="ctr">
              <a:spcBef>
                <a:spcPts val="0"/>
              </a:spcBef>
              <a:spcAft>
                <a:spcPts val="0"/>
              </a:spcAft>
              <a:buSzPts val="4200"/>
              <a:buNone/>
              <a:defRPr/>
            </a:lvl7pPr>
            <a:lvl8pPr lvl="7" rtl="0" algn="ctr">
              <a:spcBef>
                <a:spcPts val="0"/>
              </a:spcBef>
              <a:spcAft>
                <a:spcPts val="0"/>
              </a:spcAft>
              <a:buSzPts val="4200"/>
              <a:buNone/>
              <a:defRPr/>
            </a:lvl8pPr>
            <a:lvl9pPr lvl="8" rtl="0"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rtl="0"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rtl="0"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rtl="0"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rtl="0"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rtl="0"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rtl="0"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rtl="0"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rtl="0"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lt2"/>
              </a:buClr>
              <a:buSzPts val="16000"/>
              <a:buNone/>
              <a:defRPr sz="16000">
                <a:solidFill>
                  <a:schemeClr val="lt2"/>
                </a:solidFill>
              </a:defRPr>
            </a:lvl1pPr>
            <a:lvl2pPr lvl="1" rtl="0" algn="ctr">
              <a:spcBef>
                <a:spcPts val="0"/>
              </a:spcBef>
              <a:spcAft>
                <a:spcPts val="0"/>
              </a:spcAft>
              <a:buClr>
                <a:schemeClr val="lt2"/>
              </a:buClr>
              <a:buSzPts val="16000"/>
              <a:buNone/>
              <a:defRPr sz="16000">
                <a:solidFill>
                  <a:schemeClr val="lt2"/>
                </a:solidFill>
              </a:defRPr>
            </a:lvl2pPr>
            <a:lvl3pPr lvl="2" rtl="0" algn="ctr">
              <a:spcBef>
                <a:spcPts val="0"/>
              </a:spcBef>
              <a:spcAft>
                <a:spcPts val="0"/>
              </a:spcAft>
              <a:buClr>
                <a:schemeClr val="lt2"/>
              </a:buClr>
              <a:buSzPts val="16000"/>
              <a:buNone/>
              <a:defRPr sz="16000">
                <a:solidFill>
                  <a:schemeClr val="lt2"/>
                </a:solidFill>
              </a:defRPr>
            </a:lvl3pPr>
            <a:lvl4pPr lvl="3" rtl="0" algn="ctr">
              <a:spcBef>
                <a:spcPts val="0"/>
              </a:spcBef>
              <a:spcAft>
                <a:spcPts val="0"/>
              </a:spcAft>
              <a:buClr>
                <a:schemeClr val="lt2"/>
              </a:buClr>
              <a:buSzPts val="16000"/>
              <a:buNone/>
              <a:defRPr sz="16000">
                <a:solidFill>
                  <a:schemeClr val="lt2"/>
                </a:solidFill>
              </a:defRPr>
            </a:lvl4pPr>
            <a:lvl5pPr lvl="4" rtl="0" algn="ctr">
              <a:spcBef>
                <a:spcPts val="0"/>
              </a:spcBef>
              <a:spcAft>
                <a:spcPts val="0"/>
              </a:spcAft>
              <a:buClr>
                <a:schemeClr val="lt2"/>
              </a:buClr>
              <a:buSzPts val="16000"/>
              <a:buNone/>
              <a:defRPr sz="16000">
                <a:solidFill>
                  <a:schemeClr val="lt2"/>
                </a:solidFill>
              </a:defRPr>
            </a:lvl5pPr>
            <a:lvl6pPr lvl="5" rtl="0" algn="ctr">
              <a:spcBef>
                <a:spcPts val="0"/>
              </a:spcBef>
              <a:spcAft>
                <a:spcPts val="0"/>
              </a:spcAft>
              <a:buClr>
                <a:schemeClr val="lt2"/>
              </a:buClr>
              <a:buSzPts val="16000"/>
              <a:buNone/>
              <a:defRPr sz="16000">
                <a:solidFill>
                  <a:schemeClr val="lt2"/>
                </a:solidFill>
              </a:defRPr>
            </a:lvl6pPr>
            <a:lvl7pPr lvl="6" rtl="0" algn="ctr">
              <a:spcBef>
                <a:spcPts val="0"/>
              </a:spcBef>
              <a:spcAft>
                <a:spcPts val="0"/>
              </a:spcAft>
              <a:buClr>
                <a:schemeClr val="lt2"/>
              </a:buClr>
              <a:buSzPts val="16000"/>
              <a:buNone/>
              <a:defRPr sz="16000">
                <a:solidFill>
                  <a:schemeClr val="lt2"/>
                </a:solidFill>
              </a:defRPr>
            </a:lvl7pPr>
            <a:lvl8pPr lvl="7" rtl="0" algn="ctr">
              <a:spcBef>
                <a:spcPts val="0"/>
              </a:spcBef>
              <a:spcAft>
                <a:spcPts val="0"/>
              </a:spcAft>
              <a:buClr>
                <a:schemeClr val="lt2"/>
              </a:buClr>
              <a:buSzPts val="16000"/>
              <a:buNone/>
              <a:defRPr sz="16000">
                <a:solidFill>
                  <a:schemeClr val="lt2"/>
                </a:solidFill>
              </a:defRPr>
            </a:lvl8pPr>
            <a:lvl9pPr lvl="8" rtl="0"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4200"/>
              <a:buNone/>
              <a:defRPr/>
            </a:lvl1pPr>
            <a:lvl2pPr lvl="1" rtl="0" algn="ctr">
              <a:spcBef>
                <a:spcPts val="0"/>
              </a:spcBef>
              <a:spcAft>
                <a:spcPts val="0"/>
              </a:spcAft>
              <a:buSzPts val="4200"/>
              <a:buNone/>
              <a:defRPr/>
            </a:lvl2pPr>
            <a:lvl3pPr lvl="2" rtl="0" algn="ctr">
              <a:spcBef>
                <a:spcPts val="0"/>
              </a:spcBef>
              <a:spcAft>
                <a:spcPts val="0"/>
              </a:spcAft>
              <a:buSzPts val="4200"/>
              <a:buNone/>
              <a:defRPr/>
            </a:lvl3pPr>
            <a:lvl4pPr lvl="3" rtl="0" algn="ctr">
              <a:spcBef>
                <a:spcPts val="0"/>
              </a:spcBef>
              <a:spcAft>
                <a:spcPts val="0"/>
              </a:spcAft>
              <a:buSzPts val="4200"/>
              <a:buNone/>
              <a:defRPr/>
            </a:lvl4pPr>
            <a:lvl5pPr lvl="4" rtl="0" algn="ctr">
              <a:spcBef>
                <a:spcPts val="0"/>
              </a:spcBef>
              <a:spcAft>
                <a:spcPts val="0"/>
              </a:spcAft>
              <a:buSzPts val="4200"/>
              <a:buNone/>
              <a:defRPr/>
            </a:lvl5pPr>
            <a:lvl6pPr lvl="5" rtl="0" algn="ctr">
              <a:spcBef>
                <a:spcPts val="0"/>
              </a:spcBef>
              <a:spcAft>
                <a:spcPts val="0"/>
              </a:spcAft>
              <a:buSzPts val="4200"/>
              <a:buNone/>
              <a:defRPr/>
            </a:lvl6pPr>
            <a:lvl7pPr lvl="6" rtl="0" algn="ctr">
              <a:spcBef>
                <a:spcPts val="0"/>
              </a:spcBef>
              <a:spcAft>
                <a:spcPts val="0"/>
              </a:spcAft>
              <a:buSzPts val="4200"/>
              <a:buNone/>
              <a:defRPr/>
            </a:lvl7pPr>
            <a:lvl8pPr lvl="7" rtl="0" algn="ctr">
              <a:spcBef>
                <a:spcPts val="0"/>
              </a:spcBef>
              <a:spcAft>
                <a:spcPts val="0"/>
              </a:spcAft>
              <a:buSzPts val="4200"/>
              <a:buNone/>
              <a:defRPr/>
            </a:lvl8pPr>
            <a:lvl9pPr lvl="8" rtl="0"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chemeClr val="lt2"/>
              </a:buClr>
              <a:buSzPts val="4200"/>
              <a:buNone/>
              <a:defRPr>
                <a:solidFill>
                  <a:schemeClr val="lt2"/>
                </a:solidFill>
              </a:defRPr>
            </a:lvl1pPr>
            <a:lvl2pPr lvl="1" rtl="0" algn="ctr">
              <a:spcBef>
                <a:spcPts val="0"/>
              </a:spcBef>
              <a:spcAft>
                <a:spcPts val="0"/>
              </a:spcAft>
              <a:buClr>
                <a:schemeClr val="lt2"/>
              </a:buClr>
              <a:buSzPts val="4200"/>
              <a:buNone/>
              <a:defRPr>
                <a:solidFill>
                  <a:schemeClr val="lt2"/>
                </a:solidFill>
              </a:defRPr>
            </a:lvl2pPr>
            <a:lvl3pPr lvl="2" rtl="0" algn="ctr">
              <a:spcBef>
                <a:spcPts val="0"/>
              </a:spcBef>
              <a:spcAft>
                <a:spcPts val="0"/>
              </a:spcAft>
              <a:buClr>
                <a:schemeClr val="lt2"/>
              </a:buClr>
              <a:buSzPts val="4200"/>
              <a:buNone/>
              <a:defRPr>
                <a:solidFill>
                  <a:schemeClr val="lt2"/>
                </a:solidFill>
              </a:defRPr>
            </a:lvl3pPr>
            <a:lvl4pPr lvl="3" rtl="0" algn="ctr">
              <a:spcBef>
                <a:spcPts val="0"/>
              </a:spcBef>
              <a:spcAft>
                <a:spcPts val="0"/>
              </a:spcAft>
              <a:buClr>
                <a:schemeClr val="lt2"/>
              </a:buClr>
              <a:buSzPts val="4200"/>
              <a:buNone/>
              <a:defRPr>
                <a:solidFill>
                  <a:schemeClr val="lt2"/>
                </a:solidFill>
              </a:defRPr>
            </a:lvl4pPr>
            <a:lvl5pPr lvl="4" rtl="0" algn="ctr">
              <a:spcBef>
                <a:spcPts val="0"/>
              </a:spcBef>
              <a:spcAft>
                <a:spcPts val="0"/>
              </a:spcAft>
              <a:buClr>
                <a:schemeClr val="lt2"/>
              </a:buClr>
              <a:buSzPts val="4200"/>
              <a:buNone/>
              <a:defRPr>
                <a:solidFill>
                  <a:schemeClr val="lt2"/>
                </a:solidFill>
              </a:defRPr>
            </a:lvl5pPr>
            <a:lvl6pPr lvl="5" rtl="0" algn="ctr">
              <a:spcBef>
                <a:spcPts val="0"/>
              </a:spcBef>
              <a:spcAft>
                <a:spcPts val="0"/>
              </a:spcAft>
              <a:buClr>
                <a:schemeClr val="lt2"/>
              </a:buClr>
              <a:buSzPts val="4200"/>
              <a:buNone/>
              <a:defRPr>
                <a:solidFill>
                  <a:schemeClr val="lt2"/>
                </a:solidFill>
              </a:defRPr>
            </a:lvl6pPr>
            <a:lvl7pPr lvl="6" rtl="0" algn="ctr">
              <a:spcBef>
                <a:spcPts val="0"/>
              </a:spcBef>
              <a:spcAft>
                <a:spcPts val="0"/>
              </a:spcAft>
              <a:buClr>
                <a:schemeClr val="lt2"/>
              </a:buClr>
              <a:buSzPts val="4200"/>
              <a:buNone/>
              <a:defRPr>
                <a:solidFill>
                  <a:schemeClr val="lt2"/>
                </a:solidFill>
              </a:defRPr>
            </a:lvl7pPr>
            <a:lvl8pPr lvl="7" rtl="0" algn="ctr">
              <a:spcBef>
                <a:spcPts val="0"/>
              </a:spcBef>
              <a:spcAft>
                <a:spcPts val="0"/>
              </a:spcAft>
              <a:buClr>
                <a:schemeClr val="lt2"/>
              </a:buClr>
              <a:buSzPts val="4200"/>
              <a:buNone/>
              <a:defRPr>
                <a:solidFill>
                  <a:schemeClr val="lt2"/>
                </a:solidFill>
              </a:defRPr>
            </a:lvl8pPr>
            <a:lvl9pPr lvl="8" rtl="0"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rtl="0"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rtl="0"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rtl="0"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rtl="0"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rtl="0"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rtl="0"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rtl="0"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rtl="0"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0"/>
              </a:spcBef>
              <a:spcAft>
                <a:spcPts val="0"/>
              </a:spcAft>
              <a:buClr>
                <a:schemeClr val="lt1"/>
              </a:buClr>
              <a:buSzPts val="1400"/>
              <a:buChar char="○"/>
              <a:defRPr>
                <a:solidFill>
                  <a:schemeClr val="lt1"/>
                </a:solidFill>
              </a:defRPr>
            </a:lvl2pPr>
            <a:lvl3pPr indent="-317500" lvl="2" marL="1371600" rtl="0">
              <a:spcBef>
                <a:spcPts val="0"/>
              </a:spcBef>
              <a:spcAft>
                <a:spcPts val="0"/>
              </a:spcAft>
              <a:buClr>
                <a:schemeClr val="lt1"/>
              </a:buClr>
              <a:buSzPts val="1400"/>
              <a:buChar char="■"/>
              <a:defRPr>
                <a:solidFill>
                  <a:schemeClr val="lt1"/>
                </a:solidFill>
              </a:defRPr>
            </a:lvl3pPr>
            <a:lvl4pPr indent="-317500" lvl="3" marL="1828800" rtl="0">
              <a:spcBef>
                <a:spcPts val="0"/>
              </a:spcBef>
              <a:spcAft>
                <a:spcPts val="0"/>
              </a:spcAft>
              <a:buClr>
                <a:schemeClr val="lt1"/>
              </a:buClr>
              <a:buSzPts val="1400"/>
              <a:buChar char="●"/>
              <a:defRPr>
                <a:solidFill>
                  <a:schemeClr val="lt1"/>
                </a:solidFill>
              </a:defRPr>
            </a:lvl4pPr>
            <a:lvl5pPr indent="-317500" lvl="4" marL="2286000" rtl="0">
              <a:spcBef>
                <a:spcPts val="0"/>
              </a:spcBef>
              <a:spcAft>
                <a:spcPts val="0"/>
              </a:spcAft>
              <a:buClr>
                <a:schemeClr val="lt1"/>
              </a:buClr>
              <a:buSzPts val="1400"/>
              <a:buChar char="○"/>
              <a:defRPr>
                <a:solidFill>
                  <a:schemeClr val="lt1"/>
                </a:solidFill>
              </a:defRPr>
            </a:lvl5pPr>
            <a:lvl6pPr indent="-317500" lvl="5" marL="2743200" rtl="0">
              <a:spcBef>
                <a:spcPts val="0"/>
              </a:spcBef>
              <a:spcAft>
                <a:spcPts val="0"/>
              </a:spcAft>
              <a:buClr>
                <a:schemeClr val="lt1"/>
              </a:buClr>
              <a:buSzPts val="1400"/>
              <a:buChar char="■"/>
              <a:defRPr>
                <a:solidFill>
                  <a:schemeClr val="lt1"/>
                </a:solidFill>
              </a:defRPr>
            </a:lvl6pPr>
            <a:lvl7pPr indent="-317500" lvl="6" marL="3200400" rtl="0">
              <a:spcBef>
                <a:spcPts val="0"/>
              </a:spcBef>
              <a:spcAft>
                <a:spcPts val="0"/>
              </a:spcAft>
              <a:buClr>
                <a:schemeClr val="lt1"/>
              </a:buClr>
              <a:buSzPts val="1400"/>
              <a:buChar char="●"/>
              <a:defRPr>
                <a:solidFill>
                  <a:schemeClr val="lt1"/>
                </a:solidFill>
              </a:defRPr>
            </a:lvl7pPr>
            <a:lvl8pPr indent="-317500" lvl="7" marL="3657600" rtl="0">
              <a:spcBef>
                <a:spcPts val="0"/>
              </a:spcBef>
              <a:spcAft>
                <a:spcPts val="0"/>
              </a:spcAft>
              <a:buClr>
                <a:schemeClr val="lt1"/>
              </a:buClr>
              <a:buSzPts val="1400"/>
              <a:buChar char="○"/>
              <a:defRPr>
                <a:solidFill>
                  <a:schemeClr val="lt1"/>
                </a:solidFill>
              </a:defRPr>
            </a:lvl8pPr>
            <a:lvl9pPr indent="-317500" lvl="8" marL="4114800" rtl="0">
              <a:spcBef>
                <a:spcPts val="0"/>
              </a:spcBef>
              <a:spcAft>
                <a:spcPts val="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1"/>
                </a:solidFill>
                <a:latin typeface="Economica"/>
                <a:ea typeface="Economica"/>
                <a:cs typeface="Economica"/>
                <a:sym typeface="Economica"/>
              </a:defRPr>
            </a:lvl1pPr>
            <a:lvl2pPr lvl="1" rtl="0" algn="r">
              <a:buNone/>
              <a:defRPr sz="1000">
                <a:solidFill>
                  <a:schemeClr val="dk1"/>
                </a:solidFill>
                <a:latin typeface="Economica"/>
                <a:ea typeface="Economica"/>
                <a:cs typeface="Economica"/>
                <a:sym typeface="Economica"/>
              </a:defRPr>
            </a:lvl2pPr>
            <a:lvl3pPr lvl="2" rtl="0" algn="r">
              <a:buNone/>
              <a:defRPr sz="1000">
                <a:solidFill>
                  <a:schemeClr val="dk1"/>
                </a:solidFill>
                <a:latin typeface="Economica"/>
                <a:ea typeface="Economica"/>
                <a:cs typeface="Economica"/>
                <a:sym typeface="Economica"/>
              </a:defRPr>
            </a:lvl3pPr>
            <a:lvl4pPr lvl="3" rtl="0" algn="r">
              <a:buNone/>
              <a:defRPr sz="1000">
                <a:solidFill>
                  <a:schemeClr val="dk1"/>
                </a:solidFill>
                <a:latin typeface="Economica"/>
                <a:ea typeface="Economica"/>
                <a:cs typeface="Economica"/>
                <a:sym typeface="Economica"/>
              </a:defRPr>
            </a:lvl4pPr>
            <a:lvl5pPr lvl="4" rtl="0" algn="r">
              <a:buNone/>
              <a:defRPr sz="1000">
                <a:solidFill>
                  <a:schemeClr val="dk1"/>
                </a:solidFill>
                <a:latin typeface="Economica"/>
                <a:ea typeface="Economica"/>
                <a:cs typeface="Economica"/>
                <a:sym typeface="Economica"/>
              </a:defRPr>
            </a:lvl5pPr>
            <a:lvl6pPr lvl="5" rtl="0" algn="r">
              <a:buNone/>
              <a:defRPr sz="1000">
                <a:solidFill>
                  <a:schemeClr val="dk1"/>
                </a:solidFill>
                <a:latin typeface="Economica"/>
                <a:ea typeface="Economica"/>
                <a:cs typeface="Economica"/>
                <a:sym typeface="Economica"/>
              </a:defRPr>
            </a:lvl6pPr>
            <a:lvl7pPr lvl="6" rtl="0" algn="r">
              <a:buNone/>
              <a:defRPr sz="1000">
                <a:solidFill>
                  <a:schemeClr val="dk1"/>
                </a:solidFill>
                <a:latin typeface="Economica"/>
                <a:ea typeface="Economica"/>
                <a:cs typeface="Economica"/>
                <a:sym typeface="Economica"/>
              </a:defRPr>
            </a:lvl7pPr>
            <a:lvl8pPr lvl="7" rtl="0" algn="r">
              <a:buNone/>
              <a:defRPr sz="1000">
                <a:solidFill>
                  <a:schemeClr val="dk1"/>
                </a:solidFill>
                <a:latin typeface="Economica"/>
                <a:ea typeface="Economica"/>
                <a:cs typeface="Economica"/>
                <a:sym typeface="Economica"/>
              </a:defRPr>
            </a:lvl8pPr>
            <a:lvl9pPr lvl="8" rtl="0"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it"/>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7.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1" name="Shape 61"/>
        <p:cNvGrpSpPr/>
        <p:nvPr/>
      </p:nvGrpSpPr>
      <p:grpSpPr>
        <a:xfrm>
          <a:off x="0" y="0"/>
          <a:ext cx="0" cy="0"/>
          <a:chOff x="0" y="0"/>
          <a:chExt cx="0" cy="0"/>
        </a:xfrm>
      </p:grpSpPr>
      <p:sp>
        <p:nvSpPr>
          <p:cNvPr id="62" name="Google Shape;62;p13"/>
          <p:cNvSpPr txBox="1"/>
          <p:nvPr>
            <p:ph type="ctrTitle"/>
          </p:nvPr>
        </p:nvSpPr>
        <p:spPr>
          <a:xfrm>
            <a:off x="2763725" y="760700"/>
            <a:ext cx="1678800" cy="567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sz="2700"/>
          </a:p>
          <a:p>
            <a:pPr indent="0" lvl="0" marL="0" rtl="0" algn="l">
              <a:spcBef>
                <a:spcPts val="0"/>
              </a:spcBef>
              <a:spcAft>
                <a:spcPts val="0"/>
              </a:spcAft>
              <a:buNone/>
            </a:pPr>
            <a:r>
              <a:rPr b="1" lang="it" sz="1600">
                <a:solidFill>
                  <a:schemeClr val="lt1"/>
                </a:solidFill>
                <a:latin typeface="Roboto"/>
                <a:ea typeface="Roboto"/>
                <a:cs typeface="Roboto"/>
                <a:sym typeface="Roboto"/>
              </a:rPr>
              <a:t>Progetto   S7/L5</a:t>
            </a:r>
            <a:endParaRPr b="1" sz="1600">
              <a:solidFill>
                <a:schemeClr val="lt1"/>
              </a:solidFill>
              <a:latin typeface="Roboto"/>
              <a:ea typeface="Roboto"/>
              <a:cs typeface="Roboto"/>
              <a:sym typeface="Roboto"/>
            </a:endParaRPr>
          </a:p>
        </p:txBody>
      </p:sp>
      <p:sp>
        <p:nvSpPr>
          <p:cNvPr id="63" name="Google Shape;63;p13"/>
          <p:cNvSpPr txBox="1"/>
          <p:nvPr>
            <p:ph idx="1" type="subTitle"/>
          </p:nvPr>
        </p:nvSpPr>
        <p:spPr>
          <a:xfrm>
            <a:off x="2037325" y="3817350"/>
            <a:ext cx="58299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it" sz="1600">
                <a:solidFill>
                  <a:schemeClr val="lt1"/>
                </a:solidFill>
                <a:latin typeface="Arial"/>
                <a:ea typeface="Arial"/>
                <a:cs typeface="Arial"/>
                <a:sym typeface="Arial"/>
              </a:rPr>
              <a:t>  Vulnerabilità   </a:t>
            </a:r>
            <a:r>
              <a:rPr b="1" lang="it" sz="1600">
                <a:solidFill>
                  <a:schemeClr val="lt1"/>
                </a:solidFill>
                <a:latin typeface="Arial"/>
                <a:ea typeface="Arial"/>
                <a:cs typeface="Arial"/>
                <a:sym typeface="Arial"/>
              </a:rPr>
              <a:t>Java</a:t>
            </a:r>
            <a:r>
              <a:rPr b="1" lang="it" sz="1600">
                <a:solidFill>
                  <a:schemeClr val="lt1"/>
                </a:solidFill>
                <a:latin typeface="Arial"/>
                <a:ea typeface="Arial"/>
                <a:cs typeface="Arial"/>
                <a:sym typeface="Arial"/>
              </a:rPr>
              <a:t>-RMI</a:t>
            </a:r>
            <a:endParaRPr b="1" sz="1600">
              <a:solidFill>
                <a:schemeClr val="lt1"/>
              </a:solidFill>
              <a:latin typeface="Arial"/>
              <a:ea typeface="Arial"/>
              <a:cs typeface="Arial"/>
              <a:sym typeface="Arial"/>
            </a:endParaRPr>
          </a:p>
        </p:txBody>
      </p:sp>
      <p:pic>
        <p:nvPicPr>
          <p:cNvPr id="64" name="Google Shape;64;p13"/>
          <p:cNvPicPr preferRelativeResize="0"/>
          <p:nvPr/>
        </p:nvPicPr>
        <p:blipFill rotWithShape="1">
          <a:blip r:embed="rId3">
            <a:alphaModFix/>
          </a:blip>
          <a:srcRect b="-2965" l="0" r="12111" t="0"/>
          <a:stretch/>
        </p:blipFill>
        <p:spPr>
          <a:xfrm>
            <a:off x="3047309" y="1610337"/>
            <a:ext cx="3049380" cy="19246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111025" y="1895525"/>
            <a:ext cx="4170900" cy="30300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lang="it" sz="1000">
                <a:latin typeface="Roboto"/>
                <a:ea typeface="Roboto"/>
                <a:cs typeface="Roboto"/>
                <a:sym typeface="Roboto"/>
              </a:rPr>
              <a:t>Conseguenze:</a:t>
            </a:r>
            <a:endParaRPr sz="1000">
              <a:latin typeface="Roboto"/>
              <a:ea typeface="Roboto"/>
              <a:cs typeface="Roboto"/>
              <a:sym typeface="Roboto"/>
            </a:endParaRPr>
          </a:p>
          <a:p>
            <a:pPr indent="0" lvl="0" marL="0" rtl="0" algn="just">
              <a:spcBef>
                <a:spcPts val="0"/>
              </a:spcBef>
              <a:spcAft>
                <a:spcPts val="0"/>
              </a:spcAft>
              <a:buNone/>
            </a:pPr>
            <a:r>
              <a:t/>
            </a:r>
            <a:endParaRPr sz="1000">
              <a:latin typeface="Roboto"/>
              <a:ea typeface="Roboto"/>
              <a:cs typeface="Roboto"/>
              <a:sym typeface="Roboto"/>
            </a:endParaRPr>
          </a:p>
          <a:p>
            <a:pPr indent="-292100" lvl="0" marL="457200" rtl="0" algn="just">
              <a:spcBef>
                <a:spcPts val="0"/>
              </a:spcBef>
              <a:spcAft>
                <a:spcPts val="0"/>
              </a:spcAft>
              <a:buSzPts val="1000"/>
              <a:buFont typeface="Roboto"/>
              <a:buChar char="●"/>
            </a:pPr>
            <a:r>
              <a:rPr b="1" lang="it" sz="1000">
                <a:latin typeface="Roboto"/>
                <a:ea typeface="Roboto"/>
                <a:cs typeface="Roboto"/>
                <a:sym typeface="Roboto"/>
              </a:rPr>
              <a:t>Esecuzione di codice remoto</a:t>
            </a:r>
            <a:r>
              <a:rPr lang="it" sz="1000">
                <a:latin typeface="Roboto"/>
                <a:ea typeface="Roboto"/>
                <a:cs typeface="Roboto"/>
                <a:sym typeface="Roboto"/>
              </a:rPr>
              <a:t>: Questa vulnerabilità permette agli attaccanti di inviare istruzioni dannose da un'altra posizione, permettendo loro di assumere il controllo dei sistemi a distanza.</a:t>
            </a:r>
            <a:endParaRPr sz="1000">
              <a:latin typeface="Roboto"/>
              <a:ea typeface="Roboto"/>
              <a:cs typeface="Roboto"/>
              <a:sym typeface="Roboto"/>
            </a:endParaRPr>
          </a:p>
          <a:p>
            <a:pPr indent="-292100" lvl="0" marL="457200" rtl="0" algn="just">
              <a:spcBef>
                <a:spcPts val="0"/>
              </a:spcBef>
              <a:spcAft>
                <a:spcPts val="0"/>
              </a:spcAft>
              <a:buSzPts val="1000"/>
              <a:buFont typeface="Roboto"/>
              <a:buChar char="●"/>
            </a:pPr>
            <a:r>
              <a:rPr b="1" lang="it" sz="1000">
                <a:latin typeface="Roboto"/>
                <a:ea typeface="Roboto"/>
                <a:cs typeface="Roboto"/>
                <a:sym typeface="Roboto"/>
              </a:rPr>
              <a:t>Attacchi DoS</a:t>
            </a:r>
            <a:r>
              <a:rPr lang="it" sz="1000">
                <a:latin typeface="Roboto"/>
                <a:ea typeface="Roboto"/>
                <a:cs typeface="Roboto"/>
                <a:sym typeface="Roboto"/>
              </a:rPr>
              <a:t>: Gli aggressori, sfruttando la vulnerabilità, possono sovraccaricare il sistema con un'enorme quantità di richieste, simile a un'invasione di traffico.</a:t>
            </a:r>
            <a:endParaRPr sz="1000">
              <a:latin typeface="Roboto"/>
              <a:ea typeface="Roboto"/>
              <a:cs typeface="Roboto"/>
              <a:sym typeface="Roboto"/>
            </a:endParaRPr>
          </a:p>
          <a:p>
            <a:pPr indent="-292100" lvl="0" marL="457200" rtl="0" algn="just">
              <a:spcBef>
                <a:spcPts val="0"/>
              </a:spcBef>
              <a:spcAft>
                <a:spcPts val="0"/>
              </a:spcAft>
              <a:buSzPts val="1000"/>
              <a:buFont typeface="Roboto"/>
              <a:buChar char="●"/>
            </a:pPr>
            <a:r>
              <a:rPr b="1" lang="it" sz="1000">
                <a:latin typeface="Roboto"/>
                <a:ea typeface="Roboto"/>
                <a:cs typeface="Roboto"/>
                <a:sym typeface="Roboto"/>
              </a:rPr>
              <a:t>Furto di informazioni sensibili:</a:t>
            </a:r>
            <a:r>
              <a:rPr lang="it" sz="1000">
                <a:latin typeface="Roboto"/>
                <a:ea typeface="Roboto"/>
                <a:cs typeface="Roboto"/>
                <a:sym typeface="Roboto"/>
              </a:rPr>
              <a:t> Quando il codice dannoso viene eseguito, gli aggressori possono accedere a informazioni riservate o confidenziali.</a:t>
            </a:r>
            <a:endParaRPr sz="1000">
              <a:latin typeface="Roboto"/>
              <a:ea typeface="Roboto"/>
              <a:cs typeface="Roboto"/>
              <a:sym typeface="Roboto"/>
            </a:endParaRPr>
          </a:p>
          <a:p>
            <a:pPr indent="-292100" lvl="0" marL="457200" rtl="0" algn="just">
              <a:spcBef>
                <a:spcPts val="0"/>
              </a:spcBef>
              <a:spcAft>
                <a:spcPts val="0"/>
              </a:spcAft>
              <a:buSzPts val="1000"/>
              <a:buFont typeface="Roboto"/>
              <a:buChar char="●"/>
            </a:pPr>
            <a:r>
              <a:rPr b="1" lang="it" sz="1000">
                <a:latin typeface="Roboto"/>
                <a:ea typeface="Roboto"/>
                <a:cs typeface="Roboto"/>
                <a:sym typeface="Roboto"/>
              </a:rPr>
              <a:t>Compromissione dell'integrità dei dati:</a:t>
            </a:r>
            <a:r>
              <a:rPr lang="it" sz="1000">
                <a:latin typeface="Roboto"/>
                <a:ea typeface="Roboto"/>
                <a:cs typeface="Roboto"/>
                <a:sym typeface="Roboto"/>
              </a:rPr>
              <a:t> L'accesso non autorizzato ai sistemi tramite Java RMI può comportare la manipolazione non consentita dei dati.</a:t>
            </a:r>
            <a:endParaRPr sz="1000">
              <a:latin typeface="Roboto"/>
              <a:ea typeface="Roboto"/>
              <a:cs typeface="Roboto"/>
              <a:sym typeface="Roboto"/>
            </a:endParaRPr>
          </a:p>
          <a:p>
            <a:pPr indent="-292100" lvl="0" marL="457200" rtl="0" algn="just">
              <a:spcBef>
                <a:spcPts val="0"/>
              </a:spcBef>
              <a:spcAft>
                <a:spcPts val="0"/>
              </a:spcAft>
              <a:buSzPts val="1000"/>
              <a:buFont typeface="Roboto"/>
              <a:buChar char="●"/>
            </a:pPr>
            <a:r>
              <a:rPr b="1" lang="it" sz="1000">
                <a:latin typeface="Roboto"/>
                <a:ea typeface="Roboto"/>
                <a:cs typeface="Roboto"/>
                <a:sym typeface="Roboto"/>
              </a:rPr>
              <a:t>Scenari di attacco misti:</a:t>
            </a:r>
            <a:r>
              <a:rPr lang="it" sz="1000">
                <a:latin typeface="Roboto"/>
                <a:ea typeface="Roboto"/>
                <a:cs typeface="Roboto"/>
                <a:sym typeface="Roboto"/>
              </a:rPr>
              <a:t> Questa vulnerabilità può essere parte di un attacco più ampio, utilizzata insieme ad altre tecniche per causare un danno maggiore.</a:t>
            </a:r>
            <a:endParaRPr sz="1000">
              <a:latin typeface="Roboto"/>
              <a:ea typeface="Roboto"/>
              <a:cs typeface="Roboto"/>
              <a:sym typeface="Roboto"/>
            </a:endParaRPr>
          </a:p>
        </p:txBody>
      </p:sp>
      <p:sp>
        <p:nvSpPr>
          <p:cNvPr id="70" name="Google Shape;70;p14"/>
          <p:cNvSpPr txBox="1"/>
          <p:nvPr>
            <p:ph idx="1" type="body"/>
          </p:nvPr>
        </p:nvSpPr>
        <p:spPr>
          <a:xfrm>
            <a:off x="111025" y="363850"/>
            <a:ext cx="4023900" cy="1668000"/>
          </a:xfrm>
          <a:prstGeom prst="rect">
            <a:avLst/>
          </a:prstGeom>
        </p:spPr>
        <p:txBody>
          <a:bodyPr anchorCtr="0" anchor="t" bIns="91425" lIns="91425" spcFirstLastPara="1" rIns="91425" wrap="square" tIns="91425">
            <a:normAutofit lnSpcReduction="10000"/>
          </a:bodyPr>
          <a:lstStyle/>
          <a:p>
            <a:pPr indent="0" lvl="0" marL="0" rtl="0" algn="just">
              <a:spcBef>
                <a:spcPts val="0"/>
              </a:spcBef>
              <a:spcAft>
                <a:spcPts val="1200"/>
              </a:spcAft>
              <a:buNone/>
            </a:pPr>
            <a:r>
              <a:rPr lang="it" sz="1000">
                <a:latin typeface="Roboto"/>
                <a:ea typeface="Roboto"/>
                <a:cs typeface="Roboto"/>
                <a:sym typeface="Roboto"/>
              </a:rPr>
              <a:t>La vulnerabilità Java RM</a:t>
            </a:r>
            <a:r>
              <a:rPr lang="it" sz="1000">
                <a:highlight>
                  <a:schemeClr val="lt1"/>
                </a:highlight>
                <a:latin typeface="Roboto"/>
                <a:ea typeface="Roboto"/>
                <a:cs typeface="Roboto"/>
                <a:sym typeface="Roboto"/>
              </a:rPr>
              <a:t>I (Remote Method Invocation)</a:t>
            </a:r>
            <a:r>
              <a:rPr lang="it" sz="1000">
                <a:latin typeface="Roboto"/>
                <a:ea typeface="Roboto"/>
                <a:cs typeface="Roboto"/>
                <a:sym typeface="Roboto"/>
              </a:rPr>
              <a:t> è un punto debole o una falla nel modo in cui il software Java gestisce la comunicazione remota. Questo difetto consente a persone non autorizzate di inserire e far eseguire codice dannoso su sistemi che utilizzano questa tecnologia. In sostanza, è come una porta aperta che consente agli aggressori di introdurre istruzioni nocive in un sistema, potenzialmente compromettendo la sicurezza e permettendo loro di accedere a informazioni sensibili o prendere il controllo dei dispositivi colpiti.</a:t>
            </a:r>
            <a:endParaRPr sz="1000">
              <a:latin typeface="Roboto"/>
              <a:ea typeface="Roboto"/>
              <a:cs typeface="Roboto"/>
              <a:sym typeface="Roboto"/>
            </a:endParaRPr>
          </a:p>
        </p:txBody>
      </p:sp>
      <p:pic>
        <p:nvPicPr>
          <p:cNvPr id="71" name="Google Shape;71;p14"/>
          <p:cNvPicPr preferRelativeResize="0"/>
          <p:nvPr/>
        </p:nvPicPr>
        <p:blipFill rotWithShape="1">
          <a:blip r:embed="rId3">
            <a:alphaModFix/>
          </a:blip>
          <a:srcRect b="0" l="-1250" r="1250" t="0"/>
          <a:stretch/>
        </p:blipFill>
        <p:spPr>
          <a:xfrm>
            <a:off x="4870625" y="798600"/>
            <a:ext cx="3734374" cy="276237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5" name="Shape 75"/>
        <p:cNvGrpSpPr/>
        <p:nvPr/>
      </p:nvGrpSpPr>
      <p:grpSpPr>
        <a:xfrm>
          <a:off x="0" y="0"/>
          <a:ext cx="0" cy="0"/>
          <a:chOff x="0" y="0"/>
          <a:chExt cx="0" cy="0"/>
        </a:xfrm>
      </p:grpSpPr>
      <p:sp>
        <p:nvSpPr>
          <p:cNvPr id="76" name="Google Shape;76;p15"/>
          <p:cNvSpPr txBox="1"/>
          <p:nvPr>
            <p:ph type="title"/>
          </p:nvPr>
        </p:nvSpPr>
        <p:spPr>
          <a:xfrm>
            <a:off x="311700" y="1103275"/>
            <a:ext cx="2960700" cy="43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77" name="Google Shape;77;p15"/>
          <p:cNvSpPr txBox="1"/>
          <p:nvPr>
            <p:ph idx="1" type="body"/>
          </p:nvPr>
        </p:nvSpPr>
        <p:spPr>
          <a:xfrm>
            <a:off x="5134150" y="74400"/>
            <a:ext cx="3883500" cy="301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sz="1000"/>
              <a:t>Effettuiamo</a:t>
            </a:r>
            <a:r>
              <a:rPr lang="it" sz="1000"/>
              <a:t> un  scan ,verso la porta 1099 dell’ip target, attraverso nmap  ,come ci </a:t>
            </a:r>
            <a:r>
              <a:rPr lang="it" sz="1000"/>
              <a:t>richiede la traccia .</a:t>
            </a:r>
            <a:endParaRPr sz="1000"/>
          </a:p>
          <a:p>
            <a:pPr indent="0" lvl="0" marL="0" rtl="0" algn="l">
              <a:spcBef>
                <a:spcPts val="1200"/>
              </a:spcBef>
              <a:spcAft>
                <a:spcPts val="0"/>
              </a:spcAft>
              <a:buNone/>
            </a:pPr>
            <a:r>
              <a:rPr b="1" lang="it" sz="1000"/>
              <a:t>Approfondimento</a:t>
            </a:r>
            <a:r>
              <a:rPr b="1" lang="it" sz="1000"/>
              <a:t> </a:t>
            </a:r>
            <a:endParaRPr b="1" sz="1000"/>
          </a:p>
          <a:p>
            <a:pPr indent="0" lvl="0" marL="0" rtl="0" algn="l">
              <a:spcBef>
                <a:spcPts val="1200"/>
              </a:spcBef>
              <a:spcAft>
                <a:spcPts val="1200"/>
              </a:spcAft>
              <a:buNone/>
            </a:pPr>
            <a:r>
              <a:rPr lang="it" sz="1000"/>
              <a:t>Network Mapper (Nmap) è uno degli strumenti più comuni e ampiamente utilizzati per la ricognizione della rete. Viene utilizzato nell’esecuzione di test di penetrazione ed è il controllo di sicurezza nella sicurezza informatica. È uno strumento gratuito e open source per l’individuazione della rete utilizzato per scoprire host e servizi su una rete di computer. Nmap è uno strumento indispensabile per gli </a:t>
            </a:r>
            <a:r>
              <a:rPr lang="it" sz="1000"/>
              <a:t>ethical</a:t>
            </a:r>
            <a:r>
              <a:rPr lang="it" sz="1000"/>
              <a:t> </a:t>
            </a:r>
            <a:r>
              <a:rPr lang="it" sz="1000"/>
              <a:t>hacker</a:t>
            </a:r>
            <a:r>
              <a:rPr lang="it" sz="1000"/>
              <a:t> ed è disponibile su tutte le piattaforme. È specificamente progettato per analizzare reti di grandi dimensioni e singoli host</a:t>
            </a:r>
            <a:endParaRPr sz="1000"/>
          </a:p>
        </p:txBody>
      </p:sp>
      <p:pic>
        <p:nvPicPr>
          <p:cNvPr id="78" name="Google Shape;78;p15"/>
          <p:cNvPicPr preferRelativeResize="0"/>
          <p:nvPr/>
        </p:nvPicPr>
        <p:blipFill rotWithShape="1">
          <a:blip r:embed="rId3">
            <a:alphaModFix/>
          </a:blip>
          <a:srcRect b="0" l="0" r="0" t="0"/>
          <a:stretch/>
        </p:blipFill>
        <p:spPr>
          <a:xfrm>
            <a:off x="311700" y="0"/>
            <a:ext cx="4518775" cy="44773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type="title"/>
          </p:nvPr>
        </p:nvSpPr>
        <p:spPr>
          <a:xfrm>
            <a:off x="4808500" y="165775"/>
            <a:ext cx="4227300" cy="1856700"/>
          </a:xfrm>
          <a:prstGeom prst="rect">
            <a:avLst/>
          </a:prstGeom>
        </p:spPr>
        <p:txBody>
          <a:bodyPr anchorCtr="0" anchor="b" bIns="91425" lIns="91425" spcFirstLastPara="1" rIns="91425" wrap="square" tIns="91425">
            <a:noAutofit/>
          </a:bodyPr>
          <a:lstStyle/>
          <a:p>
            <a:pPr indent="0" lvl="0" marL="457200" rtl="0" algn="l">
              <a:spcBef>
                <a:spcPts val="0"/>
              </a:spcBef>
              <a:spcAft>
                <a:spcPts val="0"/>
              </a:spcAft>
              <a:buNone/>
            </a:pPr>
            <a:r>
              <a:rPr lang="it" sz="1000">
                <a:latin typeface="Roboto"/>
                <a:ea typeface="Roboto"/>
                <a:cs typeface="Roboto"/>
                <a:sym typeface="Roboto"/>
              </a:rPr>
              <a:t>Una volta verificato che la macchina Kali e Metasploitable comunicano tra loro, il passo successivo è aprire il terminale di Metasploit dall'ambiente Kali, digitando "msfconsole" nel terminale di Kali. </a:t>
            </a:r>
            <a:endParaRPr sz="1000">
              <a:latin typeface="Roboto"/>
              <a:ea typeface="Roboto"/>
              <a:cs typeface="Roboto"/>
              <a:sym typeface="Roboto"/>
            </a:endParaRPr>
          </a:p>
          <a:p>
            <a:pPr indent="0" lvl="0" marL="457200" rtl="0" algn="l">
              <a:spcBef>
                <a:spcPts val="0"/>
              </a:spcBef>
              <a:spcAft>
                <a:spcPts val="0"/>
              </a:spcAft>
              <a:buNone/>
            </a:pPr>
            <a:r>
              <a:rPr lang="it" sz="1000">
                <a:latin typeface="Roboto"/>
                <a:ea typeface="Roboto"/>
                <a:cs typeface="Roboto"/>
                <a:sym typeface="Roboto"/>
              </a:rPr>
              <a:t>Questo comando avvierà Metasploit e ci darà l’accesso alla console in modo da  poter utilizzare gli strumenti e le funzionalità offerti da questo framework .</a:t>
            </a:r>
            <a:endParaRPr sz="1000">
              <a:latin typeface="Roboto"/>
              <a:ea typeface="Roboto"/>
              <a:cs typeface="Roboto"/>
              <a:sym typeface="Roboto"/>
            </a:endParaRPr>
          </a:p>
          <a:p>
            <a:pPr indent="0" lvl="0" marL="457200" rtl="0" algn="l">
              <a:spcBef>
                <a:spcPts val="0"/>
              </a:spcBef>
              <a:spcAft>
                <a:spcPts val="0"/>
              </a:spcAft>
              <a:buNone/>
            </a:pPr>
            <a:r>
              <a:t/>
            </a:r>
            <a:endParaRPr sz="1000">
              <a:latin typeface="Roboto"/>
              <a:ea typeface="Roboto"/>
              <a:cs typeface="Roboto"/>
              <a:sym typeface="Roboto"/>
            </a:endParaRPr>
          </a:p>
          <a:p>
            <a:pPr indent="0" lvl="0" marL="457200" rtl="0" algn="l">
              <a:spcBef>
                <a:spcPts val="0"/>
              </a:spcBef>
              <a:spcAft>
                <a:spcPts val="0"/>
              </a:spcAft>
              <a:buNone/>
            </a:pPr>
            <a:r>
              <a:t/>
            </a:r>
            <a:endParaRPr sz="1000">
              <a:latin typeface="Roboto"/>
              <a:ea typeface="Roboto"/>
              <a:cs typeface="Roboto"/>
              <a:sym typeface="Roboto"/>
            </a:endParaRPr>
          </a:p>
          <a:p>
            <a:pPr indent="0" lvl="0" marL="457200" rtl="0" algn="l">
              <a:spcBef>
                <a:spcPts val="0"/>
              </a:spcBef>
              <a:spcAft>
                <a:spcPts val="0"/>
              </a:spcAft>
              <a:buNone/>
            </a:pPr>
            <a:r>
              <a:t/>
            </a:r>
            <a:endParaRPr sz="1000">
              <a:latin typeface="Roboto"/>
              <a:ea typeface="Roboto"/>
              <a:cs typeface="Roboto"/>
              <a:sym typeface="Roboto"/>
            </a:endParaRPr>
          </a:p>
          <a:p>
            <a:pPr indent="0" lvl="0" marL="0" rtl="0" algn="l">
              <a:spcBef>
                <a:spcPts val="0"/>
              </a:spcBef>
              <a:spcAft>
                <a:spcPts val="0"/>
              </a:spcAft>
              <a:buNone/>
            </a:pPr>
            <a:r>
              <a:t/>
            </a:r>
            <a:endParaRPr sz="1000">
              <a:latin typeface="Roboto"/>
              <a:ea typeface="Roboto"/>
              <a:cs typeface="Roboto"/>
              <a:sym typeface="Roboto"/>
            </a:endParaRPr>
          </a:p>
        </p:txBody>
      </p:sp>
      <p:pic>
        <p:nvPicPr>
          <p:cNvPr id="84" name="Google Shape;84;p16"/>
          <p:cNvPicPr preferRelativeResize="0"/>
          <p:nvPr/>
        </p:nvPicPr>
        <p:blipFill>
          <a:blip r:embed="rId3">
            <a:alphaModFix/>
          </a:blip>
          <a:stretch>
            <a:fillRect/>
          </a:stretch>
        </p:blipFill>
        <p:spPr>
          <a:xfrm>
            <a:off x="161850" y="165775"/>
            <a:ext cx="4227175" cy="4378425"/>
          </a:xfrm>
          <a:prstGeom prst="rect">
            <a:avLst/>
          </a:prstGeom>
          <a:noFill/>
          <a:ln>
            <a:noFill/>
          </a:ln>
        </p:spPr>
      </p:pic>
      <p:sp>
        <p:nvSpPr>
          <p:cNvPr id="85" name="Google Shape;85;p16"/>
          <p:cNvSpPr txBox="1"/>
          <p:nvPr/>
        </p:nvSpPr>
        <p:spPr>
          <a:xfrm>
            <a:off x="5265200" y="2125600"/>
            <a:ext cx="3558300" cy="241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it" sz="1000">
                <a:solidFill>
                  <a:schemeClr val="dk1"/>
                </a:solidFill>
                <a:latin typeface="Roboto"/>
                <a:ea typeface="Roboto"/>
                <a:cs typeface="Roboto"/>
                <a:sym typeface="Roboto"/>
              </a:rPr>
              <a:t>Approfondimenti</a:t>
            </a:r>
            <a:endParaRPr b="1" sz="1000">
              <a:solidFill>
                <a:schemeClr val="dk1"/>
              </a:solidFill>
              <a:latin typeface="Roboto"/>
              <a:ea typeface="Roboto"/>
              <a:cs typeface="Roboto"/>
              <a:sym typeface="Roboto"/>
            </a:endParaRPr>
          </a:p>
          <a:p>
            <a:pPr indent="0" lvl="0" marL="0" rtl="0" algn="l">
              <a:spcBef>
                <a:spcPts val="0"/>
              </a:spcBef>
              <a:spcAft>
                <a:spcPts val="0"/>
              </a:spcAft>
              <a:buNone/>
            </a:pPr>
            <a:r>
              <a:t/>
            </a:r>
            <a:endParaRPr b="1" sz="1000">
              <a:solidFill>
                <a:schemeClr val="dk1"/>
              </a:solidFill>
              <a:latin typeface="Roboto"/>
              <a:ea typeface="Roboto"/>
              <a:cs typeface="Roboto"/>
              <a:sym typeface="Roboto"/>
            </a:endParaRPr>
          </a:p>
          <a:p>
            <a:pPr indent="0" lvl="0" marL="0" rtl="0" algn="l">
              <a:spcBef>
                <a:spcPts val="0"/>
              </a:spcBef>
              <a:spcAft>
                <a:spcPts val="0"/>
              </a:spcAft>
              <a:buNone/>
            </a:pPr>
            <a:r>
              <a:rPr lang="it" sz="1000">
                <a:solidFill>
                  <a:schemeClr val="dk1"/>
                </a:solidFill>
                <a:latin typeface="Roboto"/>
                <a:ea typeface="Roboto"/>
                <a:cs typeface="Roboto"/>
                <a:sym typeface="Roboto"/>
              </a:rPr>
              <a:t>Metasploit è uno strumento di pentesting ampiamente utilizzato dagli addetti ai lavori, che rende l’hacking molto più semplice di prima, funziona come uno strumento indispensabile sia per il Red che per il Blue Team, posizionandosi come strumento essenziale da utilizzare per molti attaccanti e difensori.</a:t>
            </a:r>
            <a:endParaRPr sz="1000">
              <a:solidFill>
                <a:schemeClr val="dk1"/>
              </a:solidFill>
              <a:latin typeface="Roboto"/>
              <a:ea typeface="Roboto"/>
              <a:cs typeface="Roboto"/>
              <a:sym typeface="Roboto"/>
            </a:endParaRPr>
          </a:p>
          <a:p>
            <a:pPr indent="0" lvl="0" marL="0" rtl="0" algn="l">
              <a:spcBef>
                <a:spcPts val="0"/>
              </a:spcBef>
              <a:spcAft>
                <a:spcPts val="0"/>
              </a:spcAft>
              <a:buNone/>
            </a:pPr>
            <a:r>
              <a:t/>
            </a:r>
            <a:endParaRPr sz="1000">
              <a:solidFill>
                <a:schemeClr val="dk1"/>
              </a:solidFill>
              <a:latin typeface="Roboto"/>
              <a:ea typeface="Roboto"/>
              <a:cs typeface="Roboto"/>
              <a:sym typeface="Roboto"/>
            </a:endParaRPr>
          </a:p>
          <a:p>
            <a:pPr indent="0" lvl="0" marL="0" rtl="0" algn="l">
              <a:spcBef>
                <a:spcPts val="0"/>
              </a:spcBef>
              <a:spcAft>
                <a:spcPts val="0"/>
              </a:spcAft>
              <a:buNone/>
            </a:pPr>
            <a:r>
              <a:rPr lang="it" sz="1000">
                <a:solidFill>
                  <a:schemeClr val="dk1"/>
                </a:solidFill>
                <a:latin typeface="Roboto"/>
                <a:ea typeface="Roboto"/>
                <a:cs typeface="Roboto"/>
                <a:sym typeface="Roboto"/>
              </a:rPr>
              <a:t>Ai vecchi tempi, il pentesting comportava un sacco di lavoro ripetitivo che Metasploit ora automatizza. Information gathering? Ottenere l’accesso? Mantenere la persistenza? Evadere il rilevamento? Metasploit è un ottimo strumento, e chi lavora nella sicurezza informatica, probabilmente lo ha già utilizzato.</a:t>
            </a:r>
            <a:endParaRPr sz="1000">
              <a:solidFill>
                <a:schemeClr val="dk1"/>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00" y="315925"/>
            <a:ext cx="7599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sz="1000"/>
          </a:p>
        </p:txBody>
      </p:sp>
      <p:sp>
        <p:nvSpPr>
          <p:cNvPr id="91" name="Google Shape;91;p17"/>
          <p:cNvSpPr txBox="1"/>
          <p:nvPr>
            <p:ph idx="1" type="body"/>
          </p:nvPr>
        </p:nvSpPr>
        <p:spPr>
          <a:xfrm>
            <a:off x="311700" y="3982375"/>
            <a:ext cx="2365200" cy="596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descr="2&#10;" id="92" name="Google Shape;92;p17"/>
          <p:cNvSpPr txBox="1"/>
          <p:nvPr>
            <p:ph idx="1" type="body"/>
          </p:nvPr>
        </p:nvSpPr>
        <p:spPr>
          <a:xfrm>
            <a:off x="4817075" y="42800"/>
            <a:ext cx="4195800" cy="1708500"/>
          </a:xfrm>
          <a:prstGeom prst="rect">
            <a:avLst/>
          </a:prstGeom>
        </p:spPr>
        <p:txBody>
          <a:bodyPr anchorCtr="0" anchor="t" bIns="91425" lIns="91425" spcFirstLastPara="1" rIns="91425" wrap="square" tIns="91425">
            <a:spAutoFit/>
          </a:bodyPr>
          <a:lstStyle/>
          <a:p>
            <a:pPr indent="0" lvl="0" marL="457200" rtl="0" algn="l">
              <a:spcBef>
                <a:spcPts val="0"/>
              </a:spcBef>
              <a:spcAft>
                <a:spcPts val="0"/>
              </a:spcAft>
              <a:buNone/>
            </a:pPr>
            <a:r>
              <a:rPr lang="it" sz="1000">
                <a:latin typeface="Roboto"/>
                <a:ea typeface="Roboto"/>
                <a:cs typeface="Roboto"/>
                <a:sym typeface="Roboto"/>
              </a:rPr>
              <a:t>Adesso cercheremo il modulo interessato attraverso il                                                                                                                      comando “search java_rmi”. Una volta ottenuti i vari risultati andremo a scegliere l’</a:t>
            </a:r>
            <a:r>
              <a:rPr lang="it" sz="1000" u="sng">
                <a:latin typeface="Roboto"/>
                <a:ea typeface="Roboto"/>
                <a:cs typeface="Roboto"/>
                <a:sym typeface="Roboto"/>
              </a:rPr>
              <a:t>exploit</a:t>
            </a:r>
            <a:r>
              <a:rPr lang="it" sz="1000">
                <a:latin typeface="Roboto"/>
                <a:ea typeface="Roboto"/>
                <a:cs typeface="Roboto"/>
                <a:sym typeface="Roboto"/>
              </a:rPr>
              <a:t> che fa al caso nostro.</a:t>
            </a:r>
            <a:endParaRPr sz="1000">
              <a:latin typeface="Roboto"/>
              <a:ea typeface="Roboto"/>
              <a:cs typeface="Roboto"/>
              <a:sym typeface="Roboto"/>
            </a:endParaRPr>
          </a:p>
          <a:p>
            <a:pPr indent="0" lvl="0" marL="457200" rtl="0" algn="l">
              <a:spcBef>
                <a:spcPts val="1200"/>
              </a:spcBef>
              <a:spcAft>
                <a:spcPts val="0"/>
              </a:spcAft>
              <a:buNone/>
            </a:pPr>
            <a:r>
              <a:rPr lang="it" sz="1000">
                <a:latin typeface="Roboto"/>
                <a:ea typeface="Roboto"/>
                <a:cs typeface="Roboto"/>
                <a:sym typeface="Roboto"/>
              </a:rPr>
              <a:t>Di norma andremo a testare i vari exploit ,partendo dal primo, ma in questo caso ho optato per il secondo ,poiché ha un rank maggiore ma soprattutto è stato l’unico ad essere testato.</a:t>
            </a:r>
            <a:endParaRPr sz="1000">
              <a:latin typeface="Roboto"/>
              <a:ea typeface="Roboto"/>
              <a:cs typeface="Roboto"/>
              <a:sym typeface="Roboto"/>
            </a:endParaRPr>
          </a:p>
          <a:p>
            <a:pPr indent="0" lvl="0" marL="0" rtl="0" algn="l">
              <a:spcBef>
                <a:spcPts val="1200"/>
              </a:spcBef>
              <a:spcAft>
                <a:spcPts val="1200"/>
              </a:spcAft>
              <a:buNone/>
            </a:pPr>
            <a:r>
              <a:rPr lang="it" sz="1000"/>
              <a:t>    </a:t>
            </a:r>
            <a:endParaRPr sz="1000"/>
          </a:p>
        </p:txBody>
      </p:sp>
      <p:pic>
        <p:nvPicPr>
          <p:cNvPr id="93" name="Google Shape;93;p17"/>
          <p:cNvPicPr preferRelativeResize="0"/>
          <p:nvPr/>
        </p:nvPicPr>
        <p:blipFill rotWithShape="1">
          <a:blip r:embed="rId3">
            <a:alphaModFix/>
          </a:blip>
          <a:srcRect b="0" l="0" r="0" t="0"/>
          <a:stretch/>
        </p:blipFill>
        <p:spPr>
          <a:xfrm>
            <a:off x="175225" y="0"/>
            <a:ext cx="4508101" cy="3815150"/>
          </a:xfrm>
          <a:prstGeom prst="rect">
            <a:avLst/>
          </a:prstGeom>
          <a:noFill/>
          <a:ln>
            <a:noFill/>
          </a:ln>
        </p:spPr>
      </p:pic>
      <p:pic>
        <p:nvPicPr>
          <p:cNvPr id="94" name="Google Shape;94;p17"/>
          <p:cNvPicPr preferRelativeResize="0"/>
          <p:nvPr/>
        </p:nvPicPr>
        <p:blipFill>
          <a:blip r:embed="rId4">
            <a:alphaModFix/>
          </a:blip>
          <a:stretch>
            <a:fillRect/>
          </a:stretch>
        </p:blipFill>
        <p:spPr>
          <a:xfrm>
            <a:off x="175225" y="3618500"/>
            <a:ext cx="4508101" cy="1040850"/>
          </a:xfrm>
          <a:prstGeom prst="rect">
            <a:avLst/>
          </a:prstGeom>
          <a:noFill/>
          <a:ln>
            <a:noFill/>
          </a:ln>
        </p:spPr>
      </p:pic>
      <p:sp>
        <p:nvSpPr>
          <p:cNvPr id="95" name="Google Shape;95;p17"/>
          <p:cNvSpPr txBox="1"/>
          <p:nvPr/>
        </p:nvSpPr>
        <p:spPr>
          <a:xfrm>
            <a:off x="5271925" y="2229975"/>
            <a:ext cx="3645300" cy="242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it" sz="1000">
                <a:solidFill>
                  <a:schemeClr val="dk1"/>
                </a:solidFill>
                <a:latin typeface="Open Sans"/>
                <a:ea typeface="Open Sans"/>
                <a:cs typeface="Open Sans"/>
                <a:sym typeface="Open Sans"/>
              </a:rPr>
              <a:t>Approfondimenti</a:t>
            </a:r>
            <a:endParaRPr b="1" sz="10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b="1" sz="1000">
              <a:solidFill>
                <a:schemeClr val="dk1"/>
              </a:solidFill>
              <a:latin typeface="Open Sans"/>
              <a:ea typeface="Open Sans"/>
              <a:cs typeface="Open Sans"/>
              <a:sym typeface="Open Sans"/>
            </a:endParaRPr>
          </a:p>
          <a:p>
            <a:pPr indent="0" lvl="0" marL="0" rtl="0" algn="l">
              <a:spcBef>
                <a:spcPts val="0"/>
              </a:spcBef>
              <a:spcAft>
                <a:spcPts val="0"/>
              </a:spcAft>
              <a:buNone/>
            </a:pPr>
            <a:r>
              <a:rPr b="1" lang="it" sz="1000">
                <a:solidFill>
                  <a:schemeClr val="dk1"/>
                </a:solidFill>
                <a:latin typeface="Roboto"/>
                <a:ea typeface="Roboto"/>
                <a:cs typeface="Roboto"/>
                <a:sym typeface="Roboto"/>
              </a:rPr>
              <a:t>L’exploit</a:t>
            </a:r>
            <a:r>
              <a:rPr lang="it" sz="1000">
                <a:solidFill>
                  <a:schemeClr val="dk1"/>
                </a:solidFill>
                <a:latin typeface="Roboto"/>
                <a:ea typeface="Roboto"/>
                <a:cs typeface="Roboto"/>
                <a:sym typeface="Roboto"/>
              </a:rPr>
              <a:t> è un codice malevolo che va a sfruttare una vulnerabilità già presente (potenzialmente la vittima non se ne rende conto ) ,da non </a:t>
            </a:r>
            <a:r>
              <a:rPr lang="it" sz="1000">
                <a:solidFill>
                  <a:schemeClr val="dk1"/>
                </a:solidFill>
                <a:latin typeface="Roboto"/>
                <a:ea typeface="Roboto"/>
                <a:cs typeface="Roboto"/>
                <a:sym typeface="Roboto"/>
              </a:rPr>
              <a:t>confondere</a:t>
            </a:r>
            <a:r>
              <a:rPr lang="it" sz="1000">
                <a:solidFill>
                  <a:schemeClr val="dk1"/>
                </a:solidFill>
                <a:latin typeface="Roboto"/>
                <a:ea typeface="Roboto"/>
                <a:cs typeface="Roboto"/>
                <a:sym typeface="Roboto"/>
              </a:rPr>
              <a:t> con il </a:t>
            </a:r>
            <a:r>
              <a:rPr lang="it" sz="1000">
                <a:solidFill>
                  <a:schemeClr val="dk1"/>
                </a:solidFill>
                <a:latin typeface="Roboto"/>
                <a:ea typeface="Roboto"/>
                <a:cs typeface="Roboto"/>
                <a:sym typeface="Roboto"/>
              </a:rPr>
              <a:t>malware ,che è sempre un codice malevolo , ma a differenza dell’exploit viene introdotto all’interno del sistema.</a:t>
            </a:r>
            <a:endParaRPr sz="1000">
              <a:solidFill>
                <a:schemeClr val="dk1"/>
              </a:solidFill>
              <a:latin typeface="Roboto"/>
              <a:ea typeface="Roboto"/>
              <a:cs typeface="Roboto"/>
              <a:sym typeface="Roboto"/>
            </a:endParaRPr>
          </a:p>
          <a:p>
            <a:pPr indent="0" lvl="0" marL="0" rtl="0" algn="l">
              <a:spcBef>
                <a:spcPts val="0"/>
              </a:spcBef>
              <a:spcAft>
                <a:spcPts val="0"/>
              </a:spcAft>
              <a:buNone/>
            </a:pPr>
            <a:r>
              <a:t/>
            </a:r>
            <a:endParaRPr sz="1000">
              <a:solidFill>
                <a:schemeClr val="dk1"/>
              </a:solidFill>
              <a:latin typeface="Roboto"/>
              <a:ea typeface="Roboto"/>
              <a:cs typeface="Roboto"/>
              <a:sym typeface="Roboto"/>
            </a:endParaRPr>
          </a:p>
          <a:p>
            <a:pPr indent="0" lvl="0" marL="0" rtl="0" algn="l">
              <a:spcBef>
                <a:spcPts val="0"/>
              </a:spcBef>
              <a:spcAft>
                <a:spcPts val="0"/>
              </a:spcAft>
              <a:buNone/>
            </a:pPr>
            <a:r>
              <a:rPr b="1" lang="it" sz="1000">
                <a:solidFill>
                  <a:schemeClr val="dk1"/>
                </a:solidFill>
                <a:latin typeface="Roboto"/>
                <a:ea typeface="Roboto"/>
                <a:cs typeface="Roboto"/>
                <a:sym typeface="Roboto"/>
              </a:rPr>
              <a:t>Payload </a:t>
            </a:r>
            <a:r>
              <a:rPr lang="it" sz="1000">
                <a:solidFill>
                  <a:schemeClr val="dk1"/>
                </a:solidFill>
                <a:latin typeface="Roboto"/>
                <a:ea typeface="Roboto"/>
                <a:cs typeface="Roboto"/>
                <a:sym typeface="Roboto"/>
              </a:rPr>
              <a:t>è una connessione ponte tra la macchina dell’attaccante alla macchina della vittima.</a:t>
            </a:r>
            <a:endParaRPr sz="1000">
              <a:solidFill>
                <a:schemeClr val="dk1"/>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8"/>
          <p:cNvSpPr txBox="1"/>
          <p:nvPr>
            <p:ph type="title"/>
          </p:nvPr>
        </p:nvSpPr>
        <p:spPr>
          <a:xfrm>
            <a:off x="3054000" y="2610750"/>
            <a:ext cx="1314900" cy="535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sz="1000"/>
          </a:p>
        </p:txBody>
      </p:sp>
      <p:sp>
        <p:nvSpPr>
          <p:cNvPr id="101" name="Google Shape;101;p18"/>
          <p:cNvSpPr txBox="1"/>
          <p:nvPr>
            <p:ph idx="1" type="body"/>
          </p:nvPr>
        </p:nvSpPr>
        <p:spPr>
          <a:xfrm>
            <a:off x="4772950" y="593850"/>
            <a:ext cx="4260300" cy="3335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sz="1000">
                <a:highlight>
                  <a:schemeClr val="lt1"/>
                </a:highlight>
                <a:latin typeface="Roboto"/>
                <a:ea typeface="Roboto"/>
                <a:cs typeface="Roboto"/>
                <a:sym typeface="Roboto"/>
              </a:rPr>
              <a:t>Dopo aver scelto l'exploit, è essenziale verificare i requisiti obbligatori indicati come "required yes". </a:t>
            </a:r>
            <a:endParaRPr sz="1000">
              <a:highlight>
                <a:schemeClr val="lt1"/>
              </a:highlight>
              <a:latin typeface="Roboto"/>
              <a:ea typeface="Roboto"/>
              <a:cs typeface="Roboto"/>
              <a:sym typeface="Roboto"/>
            </a:endParaRPr>
          </a:p>
          <a:p>
            <a:pPr indent="0" lvl="0" marL="0" rtl="0" algn="l">
              <a:spcBef>
                <a:spcPts val="1200"/>
              </a:spcBef>
              <a:spcAft>
                <a:spcPts val="0"/>
              </a:spcAft>
              <a:buNone/>
            </a:pPr>
            <a:r>
              <a:rPr lang="it" sz="1000">
                <a:highlight>
                  <a:schemeClr val="lt1"/>
                </a:highlight>
                <a:latin typeface="Roboto"/>
                <a:ea typeface="Roboto"/>
                <a:cs typeface="Roboto"/>
                <a:sym typeface="Roboto"/>
              </a:rPr>
              <a:t>Questi includono elementi come "Rhosts", che rappresenta l'indirizzo IP della macchina vittima. </a:t>
            </a:r>
            <a:endParaRPr sz="1000">
              <a:highlight>
                <a:schemeClr val="lt1"/>
              </a:highlight>
              <a:latin typeface="Roboto"/>
              <a:ea typeface="Roboto"/>
              <a:cs typeface="Roboto"/>
              <a:sym typeface="Roboto"/>
            </a:endParaRPr>
          </a:p>
          <a:p>
            <a:pPr indent="0" lvl="0" marL="0" rtl="0" algn="l">
              <a:spcBef>
                <a:spcPts val="1200"/>
              </a:spcBef>
              <a:spcAft>
                <a:spcPts val="0"/>
              </a:spcAft>
              <a:buNone/>
            </a:pPr>
            <a:r>
              <a:rPr lang="it" sz="1000">
                <a:highlight>
                  <a:schemeClr val="lt1"/>
                </a:highlight>
                <a:latin typeface="Roboto"/>
                <a:ea typeface="Roboto"/>
                <a:cs typeface="Roboto"/>
                <a:sym typeface="Roboto"/>
              </a:rPr>
              <a:t>Nel caso in cui manchi questo parametro, è necessario aggiungerlo manualmente utilizzando il comando "set rhosts" seguito dall'indirizzo IP della macchina vittima. </a:t>
            </a:r>
            <a:endParaRPr sz="1000">
              <a:highlight>
                <a:schemeClr val="lt1"/>
              </a:highlight>
              <a:latin typeface="Roboto"/>
              <a:ea typeface="Roboto"/>
              <a:cs typeface="Roboto"/>
              <a:sym typeface="Roboto"/>
            </a:endParaRPr>
          </a:p>
          <a:p>
            <a:pPr indent="0" lvl="0" marL="0" rtl="0" algn="l">
              <a:spcBef>
                <a:spcPts val="1200"/>
              </a:spcBef>
              <a:spcAft>
                <a:spcPts val="0"/>
              </a:spcAft>
              <a:buNone/>
            </a:pPr>
            <a:r>
              <a:rPr lang="it" sz="1000">
                <a:highlight>
                  <a:schemeClr val="lt1"/>
                </a:highlight>
                <a:latin typeface="Roboto"/>
                <a:ea typeface="Roboto"/>
                <a:cs typeface="Roboto"/>
                <a:sym typeface="Roboto"/>
              </a:rPr>
              <a:t>È importante completare accuratamente questi requisiti per garantire che l'exploit venga eseguito correttamente sul target desiderato senza alcun problema</a:t>
            </a:r>
            <a:r>
              <a:rPr lang="it" sz="1200">
                <a:solidFill>
                  <a:srgbClr val="374151"/>
                </a:solidFill>
                <a:highlight>
                  <a:srgbClr val="F7F7F8"/>
                </a:highlight>
                <a:latin typeface="Roboto"/>
                <a:ea typeface="Roboto"/>
                <a:cs typeface="Roboto"/>
                <a:sym typeface="Roboto"/>
              </a:rPr>
              <a:t>.</a:t>
            </a:r>
            <a:endParaRPr sz="1000"/>
          </a:p>
          <a:p>
            <a:pPr indent="0" lvl="0" marL="0" rtl="0" algn="l">
              <a:spcBef>
                <a:spcPts val="1200"/>
              </a:spcBef>
              <a:spcAft>
                <a:spcPts val="0"/>
              </a:spcAft>
              <a:buNone/>
            </a:pPr>
            <a:r>
              <a:t/>
            </a:r>
            <a:endParaRPr sz="1000"/>
          </a:p>
          <a:p>
            <a:pPr indent="0" lvl="0" marL="0" rtl="0" algn="l">
              <a:spcBef>
                <a:spcPts val="1200"/>
              </a:spcBef>
              <a:spcAft>
                <a:spcPts val="1200"/>
              </a:spcAft>
              <a:buNone/>
            </a:pPr>
            <a:r>
              <a:rPr lang="it" sz="1000"/>
              <a:t> </a:t>
            </a:r>
            <a:endParaRPr sz="1000"/>
          </a:p>
        </p:txBody>
      </p:sp>
      <p:pic>
        <p:nvPicPr>
          <p:cNvPr id="102" name="Google Shape;102;p18"/>
          <p:cNvPicPr preferRelativeResize="0"/>
          <p:nvPr/>
        </p:nvPicPr>
        <p:blipFill>
          <a:blip r:embed="rId3">
            <a:alphaModFix/>
          </a:blip>
          <a:stretch>
            <a:fillRect/>
          </a:stretch>
        </p:blipFill>
        <p:spPr>
          <a:xfrm>
            <a:off x="152400" y="593850"/>
            <a:ext cx="4419600" cy="2788000"/>
          </a:xfrm>
          <a:prstGeom prst="rect">
            <a:avLst/>
          </a:prstGeom>
          <a:noFill/>
          <a:ln>
            <a:noFill/>
          </a:ln>
        </p:spPr>
      </p:pic>
      <p:pic>
        <p:nvPicPr>
          <p:cNvPr id="103" name="Google Shape;103;p18"/>
          <p:cNvPicPr preferRelativeResize="0"/>
          <p:nvPr/>
        </p:nvPicPr>
        <p:blipFill>
          <a:blip r:embed="rId4">
            <a:alphaModFix/>
          </a:blip>
          <a:stretch>
            <a:fillRect/>
          </a:stretch>
        </p:blipFill>
        <p:spPr>
          <a:xfrm>
            <a:off x="152397" y="3355075"/>
            <a:ext cx="4419600" cy="647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9"/>
          <p:cNvSpPr txBox="1"/>
          <p:nvPr>
            <p:ph type="title"/>
          </p:nvPr>
        </p:nvSpPr>
        <p:spPr>
          <a:xfrm>
            <a:off x="4910750" y="486825"/>
            <a:ext cx="3845700" cy="4251300"/>
          </a:xfrm>
          <a:prstGeom prst="rect">
            <a:avLst/>
          </a:prstGeom>
        </p:spPr>
        <p:txBody>
          <a:bodyPr anchorCtr="0" anchor="b"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it" sz="1050">
                <a:latin typeface="Roboto"/>
                <a:ea typeface="Roboto"/>
                <a:cs typeface="Roboto"/>
                <a:sym typeface="Roboto"/>
              </a:rPr>
              <a:t>Una volta che hai inserito l'indirizzo IP della vittima con il parametro "Rhosts", è importante verificare con attenzione se è stato inserito correttamente. Questo passo assicura che l'attacco venga indirizzato alla destinazione corretta, riducendo il rischio di eseguire l'exploit su un target non desiderato.</a:t>
            </a:r>
            <a:endParaRPr sz="1050">
              <a:latin typeface="Roboto"/>
              <a:ea typeface="Roboto"/>
              <a:cs typeface="Roboto"/>
              <a:sym typeface="Roboto"/>
            </a:endParaRPr>
          </a:p>
          <a:p>
            <a:pPr indent="0" lvl="0" marL="0" rtl="0" algn="l">
              <a:lnSpc>
                <a:spcPct val="100000"/>
              </a:lnSpc>
              <a:spcBef>
                <a:spcPts val="1500"/>
              </a:spcBef>
              <a:spcAft>
                <a:spcPts val="0"/>
              </a:spcAft>
              <a:buNone/>
            </a:pPr>
            <a:r>
              <a:rPr lang="it" sz="1050">
                <a:latin typeface="Roboto"/>
                <a:ea typeface="Roboto"/>
                <a:cs typeface="Roboto"/>
                <a:sym typeface="Roboto"/>
              </a:rPr>
              <a:t>In questo caso, di default è stato già incluso un "payload". Questo significa che non è necessario inserirlo manualmente. Avendo completato la configurazione corretta degli indirizzi e con il payload già presente, possiamo mandare l'exploit, avviando l'attacco verso la macchina bersaglio.</a:t>
            </a:r>
            <a:endParaRPr sz="1050">
              <a:latin typeface="Roboto"/>
              <a:ea typeface="Roboto"/>
              <a:cs typeface="Roboto"/>
              <a:sym typeface="Roboto"/>
            </a:endParaRPr>
          </a:p>
          <a:p>
            <a:pPr indent="0" lvl="0" marL="0" rtl="0" algn="l">
              <a:lnSpc>
                <a:spcPct val="100000"/>
              </a:lnSpc>
              <a:spcBef>
                <a:spcPts val="1500"/>
              </a:spcBef>
              <a:spcAft>
                <a:spcPts val="0"/>
              </a:spcAft>
              <a:buNone/>
            </a:pPr>
            <a:r>
              <a:t/>
            </a:r>
            <a:endParaRPr sz="1050">
              <a:latin typeface="Roboto"/>
              <a:ea typeface="Roboto"/>
              <a:cs typeface="Roboto"/>
              <a:sym typeface="Roboto"/>
            </a:endParaRPr>
          </a:p>
          <a:p>
            <a:pPr indent="0" lvl="0" marL="0" rtl="0" algn="l">
              <a:lnSpc>
                <a:spcPct val="100000"/>
              </a:lnSpc>
              <a:spcBef>
                <a:spcPts val="1500"/>
              </a:spcBef>
              <a:spcAft>
                <a:spcPts val="0"/>
              </a:spcAft>
              <a:buClr>
                <a:schemeClr val="dk1"/>
              </a:buClr>
              <a:buSzPts val="1100"/>
              <a:buFont typeface="Arial"/>
              <a:buNone/>
            </a:pPr>
            <a:r>
              <a:rPr b="1" lang="it" sz="1050">
                <a:latin typeface="Roboto"/>
                <a:ea typeface="Roboto"/>
                <a:cs typeface="Roboto"/>
                <a:sym typeface="Roboto"/>
              </a:rPr>
              <a:t>Approfondimento</a:t>
            </a:r>
            <a:endParaRPr b="1" sz="1050">
              <a:latin typeface="Roboto"/>
              <a:ea typeface="Roboto"/>
              <a:cs typeface="Roboto"/>
              <a:sym typeface="Roboto"/>
            </a:endParaRPr>
          </a:p>
          <a:p>
            <a:pPr indent="0" lvl="0" marL="0" rtl="0" algn="l">
              <a:lnSpc>
                <a:spcPct val="100000"/>
              </a:lnSpc>
              <a:spcBef>
                <a:spcPts val="0"/>
              </a:spcBef>
              <a:spcAft>
                <a:spcPts val="0"/>
              </a:spcAft>
              <a:buNone/>
            </a:pPr>
            <a:r>
              <a:t/>
            </a:r>
            <a:endParaRPr sz="1050">
              <a:latin typeface="Roboto"/>
              <a:ea typeface="Roboto"/>
              <a:cs typeface="Roboto"/>
              <a:sym typeface="Roboto"/>
            </a:endParaRPr>
          </a:p>
          <a:p>
            <a:pPr indent="0" lvl="0" marL="0" rtl="0" algn="l">
              <a:lnSpc>
                <a:spcPct val="115000"/>
              </a:lnSpc>
              <a:spcBef>
                <a:spcPts val="0"/>
              </a:spcBef>
              <a:spcAft>
                <a:spcPts val="0"/>
              </a:spcAft>
              <a:buNone/>
            </a:pPr>
            <a:r>
              <a:rPr lang="it" sz="1000">
                <a:latin typeface="Roboto"/>
                <a:ea typeface="Roboto"/>
                <a:cs typeface="Roboto"/>
                <a:sym typeface="Roboto"/>
              </a:rPr>
              <a:t>Il payload </a:t>
            </a:r>
            <a:r>
              <a:rPr b="1" lang="it" sz="1000">
                <a:latin typeface="Roboto"/>
                <a:ea typeface="Roboto"/>
                <a:cs typeface="Roboto"/>
                <a:sym typeface="Roboto"/>
              </a:rPr>
              <a:t>reverse</a:t>
            </a:r>
            <a:r>
              <a:rPr lang="it" sz="1000">
                <a:latin typeface="Roboto"/>
                <a:ea typeface="Roboto"/>
                <a:cs typeface="Roboto"/>
                <a:sym typeface="Roboto"/>
              </a:rPr>
              <a:t> stabilisce una connessione dalla vittima all'attaccante. Questo tipo di connessione è potenzialmente più pericoloso in quanto agisce dall'interno verso l'esterno del sistema bersaglio. Questo significa che, poiché la connessione è iniziata dalla vittima e si rivolge all'attaccante, può eludere più facilmente le protezioni come i firewall dinamici. </a:t>
            </a:r>
            <a:endParaRPr sz="1000">
              <a:latin typeface="Roboto"/>
              <a:ea typeface="Roboto"/>
              <a:cs typeface="Roboto"/>
              <a:sym typeface="Roboto"/>
            </a:endParaRPr>
          </a:p>
          <a:p>
            <a:pPr indent="0" lvl="0" marL="0" rtl="0" algn="l">
              <a:lnSpc>
                <a:spcPct val="115000"/>
              </a:lnSpc>
              <a:spcBef>
                <a:spcPts val="0"/>
              </a:spcBef>
              <a:spcAft>
                <a:spcPts val="0"/>
              </a:spcAft>
              <a:buNone/>
            </a:pPr>
            <a:r>
              <a:rPr lang="it" sz="1000">
                <a:latin typeface="Roboto"/>
                <a:ea typeface="Roboto"/>
                <a:cs typeface="Roboto"/>
                <a:sym typeface="Roboto"/>
              </a:rPr>
              <a:t>Mentre il </a:t>
            </a:r>
            <a:r>
              <a:rPr b="1" lang="it" sz="1000">
                <a:latin typeface="Roboto"/>
                <a:ea typeface="Roboto"/>
                <a:cs typeface="Roboto"/>
                <a:sym typeface="Roboto"/>
              </a:rPr>
              <a:t>bind </a:t>
            </a:r>
            <a:r>
              <a:rPr lang="it" sz="1000">
                <a:latin typeface="Roboto"/>
                <a:ea typeface="Roboto"/>
                <a:cs typeface="Roboto"/>
                <a:sym typeface="Roboto"/>
              </a:rPr>
              <a:t>stabilisce una connessione da </a:t>
            </a:r>
            <a:r>
              <a:rPr lang="it" sz="1000">
                <a:latin typeface="Roboto"/>
                <a:ea typeface="Roboto"/>
                <a:cs typeface="Roboto"/>
                <a:sym typeface="Roboto"/>
              </a:rPr>
              <a:t>attaccante</a:t>
            </a:r>
            <a:r>
              <a:rPr lang="it" sz="1000">
                <a:latin typeface="Roboto"/>
                <a:ea typeface="Roboto"/>
                <a:cs typeface="Roboto"/>
                <a:sym typeface="Roboto"/>
              </a:rPr>
              <a:t> a vittima.</a:t>
            </a:r>
            <a:endParaRPr sz="1000">
              <a:latin typeface="Roboto"/>
              <a:ea typeface="Roboto"/>
              <a:cs typeface="Roboto"/>
              <a:sym typeface="Roboto"/>
            </a:endParaRPr>
          </a:p>
          <a:p>
            <a:pPr indent="0" lvl="0" marL="0" rtl="0" algn="l">
              <a:lnSpc>
                <a:spcPct val="100000"/>
              </a:lnSpc>
              <a:spcBef>
                <a:spcPts val="0"/>
              </a:spcBef>
              <a:spcAft>
                <a:spcPts val="0"/>
              </a:spcAft>
              <a:buClr>
                <a:schemeClr val="dk1"/>
              </a:buClr>
              <a:buSzPts val="1100"/>
              <a:buFont typeface="Arial"/>
              <a:buNone/>
            </a:pPr>
            <a:r>
              <a:t/>
            </a:r>
            <a:endParaRPr sz="1050">
              <a:latin typeface="Roboto"/>
              <a:ea typeface="Roboto"/>
              <a:cs typeface="Roboto"/>
              <a:sym typeface="Roboto"/>
            </a:endParaRPr>
          </a:p>
          <a:p>
            <a:pPr indent="0" lvl="0" marL="0" rtl="0" algn="l">
              <a:lnSpc>
                <a:spcPct val="100000"/>
              </a:lnSpc>
              <a:spcBef>
                <a:spcPts val="0"/>
              </a:spcBef>
              <a:spcAft>
                <a:spcPts val="0"/>
              </a:spcAft>
              <a:buNone/>
            </a:pPr>
            <a:r>
              <a:t/>
            </a:r>
            <a:endParaRPr sz="1000">
              <a:latin typeface="Roboto"/>
              <a:ea typeface="Roboto"/>
              <a:cs typeface="Roboto"/>
              <a:sym typeface="Roboto"/>
            </a:endParaRPr>
          </a:p>
        </p:txBody>
      </p:sp>
      <p:sp>
        <p:nvSpPr>
          <p:cNvPr id="109" name="Google Shape;109;p19"/>
          <p:cNvSpPr txBox="1"/>
          <p:nvPr>
            <p:ph idx="1" type="body"/>
          </p:nvPr>
        </p:nvSpPr>
        <p:spPr>
          <a:xfrm>
            <a:off x="2696800" y="2818575"/>
            <a:ext cx="1016700" cy="570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0" name="Google Shape;110;p19"/>
          <p:cNvPicPr preferRelativeResize="0"/>
          <p:nvPr/>
        </p:nvPicPr>
        <p:blipFill>
          <a:blip r:embed="rId3">
            <a:alphaModFix/>
          </a:blip>
          <a:stretch>
            <a:fillRect/>
          </a:stretch>
        </p:blipFill>
        <p:spPr>
          <a:xfrm>
            <a:off x="51650" y="152400"/>
            <a:ext cx="4277176" cy="425135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0"/>
          <p:cNvSpPr txBox="1"/>
          <p:nvPr>
            <p:ph type="title"/>
          </p:nvPr>
        </p:nvSpPr>
        <p:spPr>
          <a:xfrm>
            <a:off x="7204925" y="350475"/>
            <a:ext cx="1627500" cy="796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sz="1000"/>
          </a:p>
        </p:txBody>
      </p:sp>
      <p:sp>
        <p:nvSpPr>
          <p:cNvPr id="116" name="Google Shape;116;p20"/>
          <p:cNvSpPr txBox="1"/>
          <p:nvPr>
            <p:ph idx="1" type="body"/>
          </p:nvPr>
        </p:nvSpPr>
        <p:spPr>
          <a:xfrm>
            <a:off x="56650" y="2831925"/>
            <a:ext cx="3095100" cy="951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it" sz="1000"/>
              <a:t>Meterpreter ha aperto una connessione con il l’ip target della vittima . </a:t>
            </a:r>
            <a:endParaRPr sz="1000"/>
          </a:p>
        </p:txBody>
      </p:sp>
      <p:pic>
        <p:nvPicPr>
          <p:cNvPr id="117" name="Google Shape;117;p20"/>
          <p:cNvPicPr preferRelativeResize="0"/>
          <p:nvPr/>
        </p:nvPicPr>
        <p:blipFill>
          <a:blip r:embed="rId3">
            <a:alphaModFix/>
          </a:blip>
          <a:stretch>
            <a:fillRect/>
          </a:stretch>
        </p:blipFill>
        <p:spPr>
          <a:xfrm>
            <a:off x="56650" y="52350"/>
            <a:ext cx="3094999" cy="2590800"/>
          </a:xfrm>
          <a:prstGeom prst="rect">
            <a:avLst/>
          </a:prstGeom>
          <a:noFill/>
          <a:ln>
            <a:noFill/>
          </a:ln>
        </p:spPr>
      </p:pic>
      <p:pic>
        <p:nvPicPr>
          <p:cNvPr id="118" name="Google Shape;118;p20"/>
          <p:cNvPicPr preferRelativeResize="0"/>
          <p:nvPr/>
        </p:nvPicPr>
        <p:blipFill>
          <a:blip r:embed="rId4">
            <a:alphaModFix/>
          </a:blip>
          <a:stretch>
            <a:fillRect/>
          </a:stretch>
        </p:blipFill>
        <p:spPr>
          <a:xfrm>
            <a:off x="3256400" y="52350"/>
            <a:ext cx="2790825" cy="2590800"/>
          </a:xfrm>
          <a:prstGeom prst="rect">
            <a:avLst/>
          </a:prstGeom>
          <a:noFill/>
          <a:ln>
            <a:noFill/>
          </a:ln>
        </p:spPr>
      </p:pic>
      <p:pic>
        <p:nvPicPr>
          <p:cNvPr id="119" name="Google Shape;119;p20"/>
          <p:cNvPicPr preferRelativeResize="0"/>
          <p:nvPr/>
        </p:nvPicPr>
        <p:blipFill>
          <a:blip r:embed="rId5">
            <a:alphaModFix/>
          </a:blip>
          <a:stretch>
            <a:fillRect/>
          </a:stretch>
        </p:blipFill>
        <p:spPr>
          <a:xfrm>
            <a:off x="6151975" y="85800"/>
            <a:ext cx="3018824" cy="2590800"/>
          </a:xfrm>
          <a:prstGeom prst="rect">
            <a:avLst/>
          </a:prstGeom>
          <a:noFill/>
          <a:ln>
            <a:noFill/>
          </a:ln>
        </p:spPr>
      </p:pic>
      <p:sp>
        <p:nvSpPr>
          <p:cNvPr id="120" name="Google Shape;120;p20"/>
          <p:cNvSpPr txBox="1"/>
          <p:nvPr/>
        </p:nvSpPr>
        <p:spPr>
          <a:xfrm>
            <a:off x="3153600" y="2831925"/>
            <a:ext cx="2996400" cy="115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900">
                <a:solidFill>
                  <a:schemeClr val="dk1"/>
                </a:solidFill>
                <a:latin typeface="Roboto"/>
                <a:ea typeface="Roboto"/>
                <a:cs typeface="Roboto"/>
                <a:sym typeface="Roboto"/>
              </a:rPr>
              <a:t>Adesso possiamo controllare lo stato della rete o delle interfacce di rete sulla macchina compromessa verificando appunto  la connettività e raccogliendo  informazioni sulle interfacce di rete. </a:t>
            </a:r>
            <a:endParaRPr sz="900">
              <a:solidFill>
                <a:schemeClr val="dk1"/>
              </a:solidFill>
              <a:latin typeface="Roboto"/>
              <a:ea typeface="Roboto"/>
              <a:cs typeface="Roboto"/>
              <a:sym typeface="Roboto"/>
            </a:endParaRPr>
          </a:p>
        </p:txBody>
      </p:sp>
      <p:sp>
        <p:nvSpPr>
          <p:cNvPr id="121" name="Google Shape;121;p20"/>
          <p:cNvSpPr txBox="1"/>
          <p:nvPr/>
        </p:nvSpPr>
        <p:spPr>
          <a:xfrm>
            <a:off x="6265938" y="2905500"/>
            <a:ext cx="2790900" cy="212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1000">
                <a:solidFill>
                  <a:schemeClr val="dk1"/>
                </a:solidFill>
                <a:latin typeface="Open Sans"/>
                <a:ea typeface="Open Sans"/>
                <a:cs typeface="Open Sans"/>
                <a:sym typeface="Open Sans"/>
              </a:rPr>
              <a:t>Questa tabella specifica come il traffico di rete è instradato, mostrando le informazioni su quali reti e dispositivi sono accessibili direttamente e quali richiedono il passaggio attraverso un gateway. È utile per capire e gestire l'instradamento del traffico di rete.</a:t>
            </a:r>
            <a:endParaRPr sz="1000">
              <a:solidFill>
                <a:schemeClr val="dk1"/>
              </a:solidFill>
              <a:latin typeface="Open Sans"/>
              <a:ea typeface="Open Sans"/>
              <a:cs typeface="Open Sans"/>
              <a:sym typeface="Open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1"/>
          <p:cNvSpPr txBox="1"/>
          <p:nvPr>
            <p:ph type="title"/>
          </p:nvPr>
        </p:nvSpPr>
        <p:spPr>
          <a:xfrm>
            <a:off x="311700" y="62875"/>
            <a:ext cx="8520600" cy="408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b="1" lang="it" sz="1650"/>
              <a:t>Considerazioni Finali</a:t>
            </a:r>
            <a:endParaRPr b="1" sz="1650"/>
          </a:p>
        </p:txBody>
      </p:sp>
      <p:sp>
        <p:nvSpPr>
          <p:cNvPr id="127" name="Google Shape;127;p21"/>
          <p:cNvSpPr txBox="1"/>
          <p:nvPr>
            <p:ph idx="1" type="body"/>
          </p:nvPr>
        </p:nvSpPr>
        <p:spPr>
          <a:xfrm>
            <a:off x="311700" y="524375"/>
            <a:ext cx="4260300" cy="40548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it" sz="1200">
                <a:latin typeface="Roboto"/>
                <a:ea typeface="Roboto"/>
                <a:cs typeface="Roboto"/>
                <a:sym typeface="Roboto"/>
              </a:rPr>
              <a:t>Per cercare di mitigare il più possibile il </a:t>
            </a:r>
            <a:r>
              <a:rPr lang="it" sz="1200">
                <a:latin typeface="Roboto"/>
                <a:ea typeface="Roboto"/>
                <a:cs typeface="Roboto"/>
                <a:sym typeface="Roboto"/>
              </a:rPr>
              <a:t>rischio</a:t>
            </a:r>
            <a:r>
              <a:rPr lang="it" sz="1200">
                <a:latin typeface="Roboto"/>
                <a:ea typeface="Roboto"/>
                <a:cs typeface="Roboto"/>
                <a:sym typeface="Roboto"/>
              </a:rPr>
              <a:t> dovuto alla  vulnerabilità “Java RMI” bisognerebbe utilizzare un approccio olistico alla sicurezza. </a:t>
            </a:r>
            <a:endParaRPr sz="1200">
              <a:latin typeface="Roboto"/>
              <a:ea typeface="Roboto"/>
              <a:cs typeface="Roboto"/>
              <a:sym typeface="Roboto"/>
            </a:endParaRPr>
          </a:p>
          <a:p>
            <a:pPr indent="0" lvl="0" marL="0" rtl="0" algn="l">
              <a:spcBef>
                <a:spcPts val="1200"/>
              </a:spcBef>
              <a:spcAft>
                <a:spcPts val="0"/>
              </a:spcAft>
              <a:buNone/>
            </a:pPr>
            <a:r>
              <a:rPr lang="it" sz="1200">
                <a:latin typeface="Roboto"/>
                <a:ea typeface="Roboto"/>
                <a:cs typeface="Roboto"/>
                <a:sym typeface="Roboto"/>
              </a:rPr>
              <a:t>Prima di tutto, bisognerebbe mantenere costantemente aggiornati tutti i software Java e i framework che fanno uso di Java RMI. Questo significa installare patch e aggiornamenti forniti dalle aziende responsabili delle librerie e dei sistemi per correggere le vulnerabilità note.</a:t>
            </a:r>
            <a:endParaRPr sz="1200">
              <a:latin typeface="Roboto"/>
              <a:ea typeface="Roboto"/>
              <a:cs typeface="Roboto"/>
              <a:sym typeface="Roboto"/>
            </a:endParaRPr>
          </a:p>
          <a:p>
            <a:pPr indent="0" lvl="0" marL="0" rtl="0" algn="l">
              <a:spcBef>
                <a:spcPts val="1200"/>
              </a:spcBef>
              <a:spcAft>
                <a:spcPts val="0"/>
              </a:spcAft>
              <a:buNone/>
            </a:pPr>
            <a:r>
              <a:rPr lang="it" sz="1200">
                <a:latin typeface="Roboto"/>
                <a:ea typeface="Roboto"/>
                <a:cs typeface="Roboto"/>
                <a:sym typeface="Roboto"/>
              </a:rPr>
              <a:t>In secondo luogo, l'utilizzo di un firewall per limitare l'accesso non autorizzato alle porte utilizzate da Java RMI è cruciale. Configurare la rete in modo da consentire l'accesso solo a dispositivi e utenti autorizzati può essere di grande aiuto.</a:t>
            </a:r>
            <a:endParaRPr sz="1200">
              <a:latin typeface="Roboto"/>
              <a:ea typeface="Roboto"/>
              <a:cs typeface="Roboto"/>
              <a:sym typeface="Roboto"/>
            </a:endParaRPr>
          </a:p>
          <a:p>
            <a:pPr indent="0" lvl="0" marL="0" rtl="0" algn="l">
              <a:spcBef>
                <a:spcPts val="1200"/>
              </a:spcBef>
              <a:spcAft>
                <a:spcPts val="1200"/>
              </a:spcAft>
              <a:buNone/>
            </a:pPr>
            <a:r>
              <a:rPr lang="it" sz="1200"/>
              <a:t>Inoltre</a:t>
            </a:r>
            <a:r>
              <a:rPr lang="it" sz="1200">
                <a:highlight>
                  <a:schemeClr val="lt1"/>
                </a:highlight>
                <a:latin typeface="Roboto"/>
                <a:ea typeface="Roboto"/>
                <a:cs typeface="Roboto"/>
                <a:sym typeface="Roboto"/>
              </a:rPr>
              <a:t> un altro aspetto essenziale è il monitoraggio e il logging. La registrazione dell'attività del servizio RMI e l'implementazione di un sistema di monitoraggio possono aiutare a individuare e rispondere prontamente a eventuali tentativi di accesso non autorizzato o attacchi.</a:t>
            </a:r>
            <a:endParaRPr sz="1200">
              <a:highlight>
                <a:schemeClr val="lt1"/>
              </a:highlight>
            </a:endParaRPr>
          </a:p>
        </p:txBody>
      </p:sp>
      <p:pic>
        <p:nvPicPr>
          <p:cNvPr id="128" name="Google Shape;128;p21"/>
          <p:cNvPicPr preferRelativeResize="0"/>
          <p:nvPr/>
        </p:nvPicPr>
        <p:blipFill>
          <a:blip r:embed="rId3">
            <a:alphaModFix/>
          </a:blip>
          <a:stretch>
            <a:fillRect/>
          </a:stretch>
        </p:blipFill>
        <p:spPr>
          <a:xfrm>
            <a:off x="4704325" y="1143563"/>
            <a:ext cx="4267200" cy="2816425"/>
          </a:xfrm>
          <a:prstGeom prst="rect">
            <a:avLst/>
          </a:prstGeom>
          <a:noFill/>
          <a:ln>
            <a:noFill/>
          </a:ln>
        </p:spPr>
      </p:pic>
      <p:sp>
        <p:nvSpPr>
          <p:cNvPr id="129" name="Google Shape;129;p21"/>
          <p:cNvSpPr txBox="1"/>
          <p:nvPr/>
        </p:nvSpPr>
        <p:spPr>
          <a:xfrm>
            <a:off x="7031025" y="4579175"/>
            <a:ext cx="2073600" cy="35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1800">
                <a:solidFill>
                  <a:schemeClr val="dk1"/>
                </a:solidFill>
                <a:latin typeface="Lobster"/>
                <a:ea typeface="Lobster"/>
                <a:cs typeface="Lobster"/>
                <a:sym typeface="Lobster"/>
              </a:rPr>
              <a:t>Dott. Doddis Alex</a:t>
            </a:r>
            <a:endParaRPr sz="1800">
              <a:solidFill>
                <a:schemeClr val="dk1"/>
              </a:solidFill>
              <a:latin typeface="Lobster"/>
              <a:ea typeface="Lobster"/>
              <a:cs typeface="Lobster"/>
              <a:sym typeface="Lobster"/>
            </a:endParaRPr>
          </a:p>
        </p:txBody>
      </p:sp>
    </p:spTree>
  </p:cSld>
  <p:clrMapOvr>
    <a:masterClrMapping/>
  </p:clrMapOvr>
</p:sld>
</file>

<file path=ppt/theme/theme1.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