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84"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280" r:id="rId26"/>
    <p:sldId id="282" r:id="rId27"/>
    <p:sldId id="281"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347FD3-0054-4891-8DDE-B9DC86053551}" v="37" dt="2021-03-17T08:49:35.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9" autoAdjust="0"/>
    <p:restoredTop sz="94660"/>
  </p:normalViewPr>
  <p:slideViewPr>
    <p:cSldViewPr snapToGrid="0">
      <p:cViewPr varScale="1">
        <p:scale>
          <a:sx n="96" d="100"/>
          <a:sy n="96" d="100"/>
        </p:scale>
        <p:origin x="90" y="5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émi CHARDON" userId="5ae659f34d0e9744" providerId="LiveId" clId="{50AF5395-929C-419C-985E-76B6A8302E60}"/>
    <pc:docChg chg="modSld">
      <pc:chgData name="Rémi CHARDON" userId="5ae659f34d0e9744" providerId="LiveId" clId="{50AF5395-929C-419C-985E-76B6A8302E60}" dt="2021-01-15T11:34:26.235" v="52" actId="20577"/>
      <pc:docMkLst>
        <pc:docMk/>
      </pc:docMkLst>
      <pc:sldChg chg="modSp mod">
        <pc:chgData name="Rémi CHARDON" userId="5ae659f34d0e9744" providerId="LiveId" clId="{50AF5395-929C-419C-985E-76B6A8302E60}" dt="2021-01-15T11:34:26.235" v="52" actId="20577"/>
        <pc:sldMkLst>
          <pc:docMk/>
          <pc:sldMk cId="3886378406" sldId="283"/>
        </pc:sldMkLst>
        <pc:spChg chg="mod">
          <ac:chgData name="Rémi CHARDON" userId="5ae659f34d0e9744" providerId="LiveId" clId="{50AF5395-929C-419C-985E-76B6A8302E60}" dt="2021-01-15T11:34:26.235" v="52" actId="20577"/>
          <ac:spMkLst>
            <pc:docMk/>
            <pc:sldMk cId="3886378406" sldId="283"/>
            <ac:spMk id="3" creationId="{309E42C1-19AD-4EF3-A719-FF37C54D4C86}"/>
          </ac:spMkLst>
        </pc:spChg>
      </pc:sldChg>
    </pc:docChg>
  </pc:docChgLst>
  <pc:docChgLst>
    <pc:chgData name="Rémi CHARDON" userId="5ae659f34d0e9744" providerId="LiveId" clId="{04347FD3-0054-4891-8DDE-B9DC86053551}"/>
    <pc:docChg chg="undo redo custSel addSld delSld modSld">
      <pc:chgData name="Rémi CHARDON" userId="5ae659f34d0e9744" providerId="LiveId" clId="{04347FD3-0054-4891-8DDE-B9DC86053551}" dt="2021-03-17T08:49:52.522" v="346" actId="1076"/>
      <pc:docMkLst>
        <pc:docMk/>
      </pc:docMkLst>
      <pc:sldChg chg="addSp delSp modSp mod delDesignElem">
        <pc:chgData name="Rémi CHARDON" userId="5ae659f34d0e9744" providerId="LiveId" clId="{04347FD3-0054-4891-8DDE-B9DC86053551}" dt="2021-03-17T08:49:52.522" v="346" actId="1076"/>
        <pc:sldMkLst>
          <pc:docMk/>
          <pc:sldMk cId="1372685933" sldId="256"/>
        </pc:sldMkLst>
        <pc:spChg chg="mod">
          <ac:chgData name="Rémi CHARDON" userId="5ae659f34d0e9744" providerId="LiveId" clId="{04347FD3-0054-4891-8DDE-B9DC86053551}" dt="2021-02-18T15:04:58.021" v="76" actId="26606"/>
          <ac:spMkLst>
            <pc:docMk/>
            <pc:sldMk cId="1372685933" sldId="256"/>
            <ac:spMk id="2" creationId="{32752044-9FF9-4AF6-80F9-163F7D53D215}"/>
          </ac:spMkLst>
        </pc:spChg>
        <pc:spChg chg="add del">
          <ac:chgData name="Rémi CHARDON" userId="5ae659f34d0e9744" providerId="LiveId" clId="{04347FD3-0054-4891-8DDE-B9DC86053551}" dt="2021-02-18T15:06:22.303" v="85"/>
          <ac:spMkLst>
            <pc:docMk/>
            <pc:sldMk cId="1372685933" sldId="256"/>
            <ac:spMk id="4" creationId="{4F57DB1C-6494-4CC4-A5E8-931957565379}"/>
          </ac:spMkLst>
        </pc:spChg>
        <pc:spChg chg="add del">
          <ac:chgData name="Rémi CHARDON" userId="5ae659f34d0e9744" providerId="LiveId" clId="{04347FD3-0054-4891-8DDE-B9DC86053551}" dt="2021-02-18T15:06:22.303" v="85"/>
          <ac:spMkLst>
            <pc:docMk/>
            <pc:sldMk cId="1372685933" sldId="256"/>
            <ac:spMk id="5" creationId="{FFFB778B-5206-4BB0-A468-327E71367654}"/>
          </ac:spMkLst>
        </pc:spChg>
        <pc:spChg chg="add del">
          <ac:chgData name="Rémi CHARDON" userId="5ae659f34d0e9744" providerId="LiveId" clId="{04347FD3-0054-4891-8DDE-B9DC86053551}" dt="2021-02-18T14:59:48.608" v="10"/>
          <ac:spMkLst>
            <pc:docMk/>
            <pc:sldMk cId="1372685933" sldId="256"/>
            <ac:spMk id="7" creationId="{0ADFFC45-3DC9-4433-926F-043E879D9DFC}"/>
          </ac:spMkLst>
        </pc:spChg>
        <pc:spChg chg="del">
          <ac:chgData name="Rémi CHARDON" userId="5ae659f34d0e9744" providerId="LiveId" clId="{04347FD3-0054-4891-8DDE-B9DC86053551}" dt="2021-02-18T14:58:09.502" v="1"/>
          <ac:spMkLst>
            <pc:docMk/>
            <pc:sldMk cId="1372685933" sldId="256"/>
            <ac:spMk id="8" creationId="{23962611-DFD5-4092-AAFD-559E3DFCE2C9}"/>
          </ac:spMkLst>
        </pc:spChg>
        <pc:spChg chg="add del">
          <ac:chgData name="Rémi CHARDON" userId="5ae659f34d0e9744" providerId="LiveId" clId="{04347FD3-0054-4891-8DDE-B9DC86053551}" dt="2021-02-18T15:06:22.303" v="85"/>
          <ac:spMkLst>
            <pc:docMk/>
            <pc:sldMk cId="1372685933" sldId="256"/>
            <ac:spMk id="11" creationId="{E6C0471D-BE03-4D81-BDB5-D510BC0D8A77}"/>
          </ac:spMkLst>
        </pc:spChg>
        <pc:spChg chg="add del">
          <ac:chgData name="Rémi CHARDON" userId="5ae659f34d0e9744" providerId="LiveId" clId="{04347FD3-0054-4891-8DDE-B9DC86053551}" dt="2021-02-18T15:06:22.303" v="85"/>
          <ac:spMkLst>
            <pc:docMk/>
            <pc:sldMk cId="1372685933" sldId="256"/>
            <ac:spMk id="17" creationId="{A27691EB-14CF-4237-B5EB-C94B92677A05}"/>
          </ac:spMkLst>
        </pc:spChg>
        <pc:spChg chg="add del">
          <ac:chgData name="Rémi CHARDON" userId="5ae659f34d0e9744" providerId="LiveId" clId="{04347FD3-0054-4891-8DDE-B9DC86053551}" dt="2021-02-18T14:59:48.608" v="10"/>
          <ac:spMkLst>
            <pc:docMk/>
            <pc:sldMk cId="1372685933" sldId="256"/>
            <ac:spMk id="18" creationId="{69370F01-B8C9-4CE4-824C-92B2792E6ED0}"/>
          </ac:spMkLst>
        </pc:spChg>
        <pc:grpChg chg="add del">
          <ac:chgData name="Rémi CHARDON" userId="5ae659f34d0e9744" providerId="LiveId" clId="{04347FD3-0054-4891-8DDE-B9DC86053551}" dt="2021-02-18T14:59:48.608" v="10"/>
          <ac:grpSpMkLst>
            <pc:docMk/>
            <pc:sldMk cId="1372685933" sldId="256"/>
            <ac:grpSpMk id="9" creationId="{B5F26A87-0610-435F-AA13-BD658385C9D9}"/>
          </ac:grpSpMkLst>
        </pc:grpChg>
        <pc:picChg chg="add del mod">
          <ac:chgData name="Rémi CHARDON" userId="5ae659f34d0e9744" providerId="LiveId" clId="{04347FD3-0054-4891-8DDE-B9DC86053551}" dt="2021-03-17T08:46:01.662" v="341" actId="478"/>
          <ac:picMkLst>
            <pc:docMk/>
            <pc:sldMk cId="1372685933" sldId="256"/>
            <ac:picMk id="6" creationId="{02F6A7E3-3168-491C-B633-BEAAE7D419E1}"/>
          </ac:picMkLst>
        </pc:picChg>
        <pc:picChg chg="add mod">
          <ac:chgData name="Rémi CHARDON" userId="5ae659f34d0e9744" providerId="LiveId" clId="{04347FD3-0054-4891-8DDE-B9DC86053551}" dt="2021-03-17T08:49:52.522" v="346" actId="1076"/>
          <ac:picMkLst>
            <pc:docMk/>
            <pc:sldMk cId="1372685933" sldId="256"/>
            <ac:picMk id="8" creationId="{16A5F63D-4CD0-47C2-A5D4-4B77BE56975A}"/>
          </ac:picMkLst>
        </pc:picChg>
        <pc:picChg chg="del">
          <ac:chgData name="Rémi CHARDON" userId="5ae659f34d0e9744" providerId="LiveId" clId="{04347FD3-0054-4891-8DDE-B9DC86053551}" dt="2021-02-18T14:58:09.502" v="1"/>
          <ac:picMkLst>
            <pc:docMk/>
            <pc:sldMk cId="1372685933" sldId="256"/>
            <ac:picMk id="10" creationId="{2270F1FA-0425-408F-9861-80BF5AFB276D}"/>
          </ac:picMkLst>
        </pc:picChg>
        <pc:cxnChg chg="add del">
          <ac:chgData name="Rémi CHARDON" userId="5ae659f34d0e9744" providerId="LiveId" clId="{04347FD3-0054-4891-8DDE-B9DC86053551}" dt="2021-02-18T15:06:22.303" v="85"/>
          <ac:cxnSpMkLst>
            <pc:docMk/>
            <pc:sldMk cId="1372685933" sldId="256"/>
            <ac:cxnSpMk id="13" creationId="{22721A85-1EA4-4D87-97AB-0BB4AB78F92D}"/>
          </ac:cxnSpMkLst>
        </pc:cxnChg>
        <pc:cxnChg chg="add del">
          <ac:chgData name="Rémi CHARDON" userId="5ae659f34d0e9744" providerId="LiveId" clId="{04347FD3-0054-4891-8DDE-B9DC86053551}" dt="2021-02-18T15:06:22.303" v="85"/>
          <ac:cxnSpMkLst>
            <pc:docMk/>
            <pc:sldMk cId="1372685933" sldId="256"/>
            <ac:cxnSpMk id="15" creationId="{E5E836EB-03CD-4BA5-A751-21D2ACC28303}"/>
          </ac:cxnSpMkLst>
        </pc:cxnChg>
      </pc:sldChg>
      <pc:sldChg chg="addSp delSp modSp mod setBg">
        <pc:chgData name="Rémi CHARDON" userId="5ae659f34d0e9744" providerId="LiveId" clId="{04347FD3-0054-4891-8DDE-B9DC86053551}" dt="2021-02-18T15:09:24.284" v="96" actId="123"/>
        <pc:sldMkLst>
          <pc:docMk/>
          <pc:sldMk cId="3262850073" sldId="257"/>
        </pc:sldMkLst>
        <pc:spChg chg="mod">
          <ac:chgData name="Rémi CHARDON" userId="5ae659f34d0e9744" providerId="LiveId" clId="{04347FD3-0054-4891-8DDE-B9DC86053551}" dt="2021-02-18T15:09:24.284" v="96" actId="123"/>
          <ac:spMkLst>
            <pc:docMk/>
            <pc:sldMk cId="3262850073" sldId="257"/>
            <ac:spMk id="3" creationId="{354A3AFB-218C-4C8E-880B-0CB65CA08912}"/>
          </ac:spMkLst>
        </pc:spChg>
        <pc:spChg chg="add del">
          <ac:chgData name="Rémi CHARDON" userId="5ae659f34d0e9744" providerId="LiveId" clId="{04347FD3-0054-4891-8DDE-B9DC86053551}" dt="2021-02-18T15:04:48.129" v="72" actId="26606"/>
          <ac:spMkLst>
            <pc:docMk/>
            <pc:sldMk cId="3262850073" sldId="257"/>
            <ac:spMk id="5" creationId="{603AE127-802C-459A-A612-DB85B67F0DC0}"/>
          </ac:spMkLst>
        </pc:spChg>
        <pc:spChg chg="add del">
          <ac:chgData name="Rémi CHARDON" userId="5ae659f34d0e9744" providerId="LiveId" clId="{04347FD3-0054-4891-8DDE-B9DC86053551}" dt="2021-02-18T15:04:48.129" v="72" actId="26606"/>
          <ac:spMkLst>
            <pc:docMk/>
            <pc:sldMk cId="3262850073" sldId="257"/>
            <ac:spMk id="6" creationId="{9323D83D-50D6-4040-A58B-FCEA340F886A}"/>
          </ac:spMkLst>
        </pc:spChg>
        <pc:spChg chg="add del">
          <ac:chgData name="Rémi CHARDON" userId="5ae659f34d0e9744" providerId="LiveId" clId="{04347FD3-0054-4891-8DDE-B9DC86053551}" dt="2021-02-18T14:59:31.648" v="8" actId="26606"/>
          <ac:spMkLst>
            <pc:docMk/>
            <pc:sldMk cId="3262850073" sldId="257"/>
            <ac:spMk id="8" creationId="{8DF4D7F6-81B5-452A-9CE6-76D81F91D41B}"/>
          </ac:spMkLst>
        </pc:spChg>
        <pc:spChg chg="add del">
          <ac:chgData name="Rémi CHARDON" userId="5ae659f34d0e9744" providerId="LiveId" clId="{04347FD3-0054-4891-8DDE-B9DC86053551}" dt="2021-02-18T15:04:48.129" v="72" actId="26606"/>
          <ac:spMkLst>
            <pc:docMk/>
            <pc:sldMk cId="3262850073" sldId="257"/>
            <ac:spMk id="9" creationId="{F10FD715-4DCE-4779-B634-EC78315EA213}"/>
          </ac:spMkLst>
        </pc:spChg>
        <pc:spChg chg="add del">
          <ac:chgData name="Rémi CHARDON" userId="5ae659f34d0e9744" providerId="LiveId" clId="{04347FD3-0054-4891-8DDE-B9DC86053551}" dt="2021-02-18T14:59:31.648" v="8" actId="26606"/>
          <ac:spMkLst>
            <pc:docMk/>
            <pc:sldMk cId="3262850073" sldId="257"/>
            <ac:spMk id="10" creationId="{4600514D-20FB-4559-97DC-D1DC39E6C3DE}"/>
          </ac:spMkLst>
        </pc:spChg>
        <pc:spChg chg="add del">
          <ac:chgData name="Rémi CHARDON" userId="5ae659f34d0e9744" providerId="LiveId" clId="{04347FD3-0054-4891-8DDE-B9DC86053551}" dt="2021-02-18T15:04:51.158" v="74" actId="26606"/>
          <ac:spMkLst>
            <pc:docMk/>
            <pc:sldMk cId="3262850073" sldId="257"/>
            <ac:spMk id="11" creationId="{E80B86A7-A1EC-475B-9166-88902B033A38}"/>
          </ac:spMkLst>
        </pc:spChg>
        <pc:spChg chg="add del">
          <ac:chgData name="Rémi CHARDON" userId="5ae659f34d0e9744" providerId="LiveId" clId="{04347FD3-0054-4891-8DDE-B9DC86053551}" dt="2021-02-18T14:59:31.648" v="8" actId="26606"/>
          <ac:spMkLst>
            <pc:docMk/>
            <pc:sldMk cId="3262850073" sldId="257"/>
            <ac:spMk id="12" creationId="{266F638A-E405-4AC0-B984-72E5813B0DD1}"/>
          </ac:spMkLst>
        </pc:spChg>
        <pc:spChg chg="add del">
          <ac:chgData name="Rémi CHARDON" userId="5ae659f34d0e9744" providerId="LiveId" clId="{04347FD3-0054-4891-8DDE-B9DC86053551}" dt="2021-02-18T15:04:51.158" v="74" actId="26606"/>
          <ac:spMkLst>
            <pc:docMk/>
            <pc:sldMk cId="3262850073" sldId="257"/>
            <ac:spMk id="13" creationId="{C2C29CB1-9F74-4879-A6AF-AEA67B6F1F4D}"/>
          </ac:spMkLst>
        </pc:spChg>
        <pc:spChg chg="add del">
          <ac:chgData name="Rémi CHARDON" userId="5ae659f34d0e9744" providerId="LiveId" clId="{04347FD3-0054-4891-8DDE-B9DC86053551}" dt="2021-02-18T15:04:51.158" v="74" actId="26606"/>
          <ac:spMkLst>
            <pc:docMk/>
            <pc:sldMk cId="3262850073" sldId="257"/>
            <ac:spMk id="15" creationId="{7E2C7115-5336-410C-AD71-0F0952A2E5A7}"/>
          </ac:spMkLst>
        </pc:spChg>
        <pc:spChg chg="add del">
          <ac:chgData name="Rémi CHARDON" userId="5ae659f34d0e9744" providerId="LiveId" clId="{04347FD3-0054-4891-8DDE-B9DC86053551}" dt="2021-02-18T15:07:41.014" v="88" actId="26606"/>
          <ac:spMkLst>
            <pc:docMk/>
            <pc:sldMk cId="3262850073" sldId="257"/>
            <ac:spMk id="17" creationId="{E80B86A7-A1EC-475B-9166-88902B033A38}"/>
          </ac:spMkLst>
        </pc:spChg>
        <pc:spChg chg="add del">
          <ac:chgData name="Rémi CHARDON" userId="5ae659f34d0e9744" providerId="LiveId" clId="{04347FD3-0054-4891-8DDE-B9DC86053551}" dt="2021-02-18T14:59:31.648" v="8" actId="26606"/>
          <ac:spMkLst>
            <pc:docMk/>
            <pc:sldMk cId="3262850073" sldId="257"/>
            <ac:spMk id="18" creationId="{27B538D5-95DB-47ED-9CB4-34AE5BF78E6B}"/>
          </ac:spMkLst>
        </pc:spChg>
        <pc:spChg chg="add del">
          <ac:chgData name="Rémi CHARDON" userId="5ae659f34d0e9744" providerId="LiveId" clId="{04347FD3-0054-4891-8DDE-B9DC86053551}" dt="2021-02-18T15:07:41.014" v="88" actId="26606"/>
          <ac:spMkLst>
            <pc:docMk/>
            <pc:sldMk cId="3262850073" sldId="257"/>
            <ac:spMk id="19" creationId="{C2C29CB1-9F74-4879-A6AF-AEA67B6F1F4D}"/>
          </ac:spMkLst>
        </pc:spChg>
        <pc:spChg chg="add del">
          <ac:chgData name="Rémi CHARDON" userId="5ae659f34d0e9744" providerId="LiveId" clId="{04347FD3-0054-4891-8DDE-B9DC86053551}" dt="2021-02-18T15:07:41.014" v="88" actId="26606"/>
          <ac:spMkLst>
            <pc:docMk/>
            <pc:sldMk cId="3262850073" sldId="257"/>
            <ac:spMk id="20" creationId="{7E2C7115-5336-410C-AD71-0F0952A2E5A7}"/>
          </ac:spMkLst>
        </pc:spChg>
        <pc:spChg chg="add">
          <ac:chgData name="Rémi CHARDON" userId="5ae659f34d0e9744" providerId="LiveId" clId="{04347FD3-0054-4891-8DDE-B9DC86053551}" dt="2021-02-18T15:08:19.261" v="89" actId="26606"/>
          <ac:spMkLst>
            <pc:docMk/>
            <pc:sldMk cId="3262850073" sldId="257"/>
            <ac:spMk id="21" creationId="{E80B86A7-A1EC-475B-9166-88902B033A38}"/>
          </ac:spMkLst>
        </pc:spChg>
        <pc:spChg chg="add">
          <ac:chgData name="Rémi CHARDON" userId="5ae659f34d0e9744" providerId="LiveId" clId="{04347FD3-0054-4891-8DDE-B9DC86053551}" dt="2021-02-18T15:08:19.261" v="89" actId="26606"/>
          <ac:spMkLst>
            <pc:docMk/>
            <pc:sldMk cId="3262850073" sldId="257"/>
            <ac:spMk id="22" creationId="{C2C29CB1-9F74-4879-A6AF-AEA67B6F1F4D}"/>
          </ac:spMkLst>
        </pc:spChg>
        <pc:spChg chg="add">
          <ac:chgData name="Rémi CHARDON" userId="5ae659f34d0e9744" providerId="LiveId" clId="{04347FD3-0054-4891-8DDE-B9DC86053551}" dt="2021-02-18T15:08:19.261" v="89" actId="26606"/>
          <ac:spMkLst>
            <pc:docMk/>
            <pc:sldMk cId="3262850073" sldId="257"/>
            <ac:spMk id="23" creationId="{7E2C7115-5336-410C-AD71-0F0952A2E5A7}"/>
          </ac:spMkLst>
        </pc:spChg>
        <pc:cxnChg chg="add del">
          <ac:chgData name="Rémi CHARDON" userId="5ae659f34d0e9744" providerId="LiveId" clId="{04347FD3-0054-4891-8DDE-B9DC86053551}" dt="2021-02-18T15:04:48.129" v="72" actId="26606"/>
          <ac:cxnSpMkLst>
            <pc:docMk/>
            <pc:sldMk cId="3262850073" sldId="257"/>
            <ac:cxnSpMk id="7" creationId="{1A1FE6BB-DFB2-4080-9B5E-076EF5DDE67B}"/>
          </ac:cxnSpMkLst>
        </pc:cxnChg>
        <pc:cxnChg chg="add del">
          <ac:chgData name="Rémi CHARDON" userId="5ae659f34d0e9744" providerId="LiveId" clId="{04347FD3-0054-4891-8DDE-B9DC86053551}" dt="2021-02-18T14:59:31.648" v="8" actId="26606"/>
          <ac:cxnSpMkLst>
            <pc:docMk/>
            <pc:sldMk cId="3262850073" sldId="257"/>
            <ac:cxnSpMk id="14" creationId="{7D1CBE93-B17D-4509-843C-82287C38032A}"/>
          </ac:cxnSpMkLst>
        </pc:cxnChg>
        <pc:cxnChg chg="add del">
          <ac:chgData name="Rémi CHARDON" userId="5ae659f34d0e9744" providerId="LiveId" clId="{04347FD3-0054-4891-8DDE-B9DC86053551}" dt="2021-02-18T14:59:31.648" v="8" actId="26606"/>
          <ac:cxnSpMkLst>
            <pc:docMk/>
            <pc:sldMk cId="3262850073" sldId="257"/>
            <ac:cxnSpMk id="16" creationId="{AE6277B4-6A43-48AB-89B2-3442221619CC}"/>
          </ac:cxnSpMkLst>
        </pc:cxnChg>
      </pc:sldChg>
      <pc:sldChg chg="modSp del mod">
        <pc:chgData name="Rémi CHARDON" userId="5ae659f34d0e9744" providerId="LiveId" clId="{04347FD3-0054-4891-8DDE-B9DC86053551}" dt="2021-02-18T15:10:45.807" v="103" actId="2696"/>
        <pc:sldMkLst>
          <pc:docMk/>
          <pc:sldMk cId="3890216448" sldId="258"/>
        </pc:sldMkLst>
        <pc:spChg chg="mod">
          <ac:chgData name="Rémi CHARDON" userId="5ae659f34d0e9744" providerId="LiveId" clId="{04347FD3-0054-4891-8DDE-B9DC86053551}" dt="2021-02-18T15:03:50.908" v="67" actId="14100"/>
          <ac:spMkLst>
            <pc:docMk/>
            <pc:sldMk cId="3890216448" sldId="258"/>
            <ac:spMk id="3" creationId="{354A3AFB-218C-4C8E-880B-0CB65CA08912}"/>
          </ac:spMkLst>
        </pc:spChg>
      </pc:sldChg>
      <pc:sldChg chg="modSp del mod">
        <pc:chgData name="Rémi CHARDON" userId="5ae659f34d0e9744" providerId="LiveId" clId="{04347FD3-0054-4891-8DDE-B9DC86053551}" dt="2021-02-18T15:12:14.212" v="115" actId="2696"/>
        <pc:sldMkLst>
          <pc:docMk/>
          <pc:sldMk cId="1584495114" sldId="259"/>
        </pc:sldMkLst>
        <pc:spChg chg="mod">
          <ac:chgData name="Rémi CHARDON" userId="5ae659f34d0e9744" providerId="LiveId" clId="{04347FD3-0054-4891-8DDE-B9DC86053551}" dt="2021-02-18T15:03:49.597" v="65" actId="14100"/>
          <ac:spMkLst>
            <pc:docMk/>
            <pc:sldMk cId="1584495114" sldId="259"/>
            <ac:spMk id="3" creationId="{354A3AFB-218C-4C8E-880B-0CB65CA08912}"/>
          </ac:spMkLst>
        </pc:spChg>
      </pc:sldChg>
      <pc:sldChg chg="modSp del mod">
        <pc:chgData name="Rémi CHARDON" userId="5ae659f34d0e9744" providerId="LiveId" clId="{04347FD3-0054-4891-8DDE-B9DC86053551}" dt="2021-02-18T15:15:43.388" v="133" actId="2696"/>
        <pc:sldMkLst>
          <pc:docMk/>
          <pc:sldMk cId="2159994240" sldId="260"/>
        </pc:sldMkLst>
        <pc:spChg chg="mod">
          <ac:chgData name="Rémi CHARDON" userId="5ae659f34d0e9744" providerId="LiveId" clId="{04347FD3-0054-4891-8DDE-B9DC86053551}" dt="2021-02-18T15:03:47.988" v="63" actId="14100"/>
          <ac:spMkLst>
            <pc:docMk/>
            <pc:sldMk cId="2159994240" sldId="260"/>
            <ac:spMk id="3" creationId="{354A3AFB-218C-4C8E-880B-0CB65CA08912}"/>
          </ac:spMkLst>
        </pc:spChg>
      </pc:sldChg>
      <pc:sldChg chg="modSp del mod">
        <pc:chgData name="Rémi CHARDON" userId="5ae659f34d0e9744" providerId="LiveId" clId="{04347FD3-0054-4891-8DDE-B9DC86053551}" dt="2021-02-18T15:20:55.438" v="161" actId="2696"/>
        <pc:sldMkLst>
          <pc:docMk/>
          <pc:sldMk cId="891767328" sldId="261"/>
        </pc:sldMkLst>
        <pc:spChg chg="mod">
          <ac:chgData name="Rémi CHARDON" userId="5ae659f34d0e9744" providerId="LiveId" clId="{04347FD3-0054-4891-8DDE-B9DC86053551}" dt="2021-02-18T15:03:46.964" v="61" actId="14100"/>
          <ac:spMkLst>
            <pc:docMk/>
            <pc:sldMk cId="891767328" sldId="261"/>
            <ac:spMk id="3" creationId="{354A3AFB-218C-4C8E-880B-0CB65CA08912}"/>
          </ac:spMkLst>
        </pc:spChg>
      </pc:sldChg>
      <pc:sldChg chg="modSp del mod">
        <pc:chgData name="Rémi CHARDON" userId="5ae659f34d0e9744" providerId="LiveId" clId="{04347FD3-0054-4891-8DDE-B9DC86053551}" dt="2021-02-18T15:21:29.321" v="165" actId="2696"/>
        <pc:sldMkLst>
          <pc:docMk/>
          <pc:sldMk cId="1392038764" sldId="262"/>
        </pc:sldMkLst>
        <pc:spChg chg="mod">
          <ac:chgData name="Rémi CHARDON" userId="5ae659f34d0e9744" providerId="LiveId" clId="{04347FD3-0054-4891-8DDE-B9DC86053551}" dt="2021-02-18T15:03:46.255" v="59" actId="14100"/>
          <ac:spMkLst>
            <pc:docMk/>
            <pc:sldMk cId="1392038764" sldId="262"/>
            <ac:spMk id="3" creationId="{354A3AFB-218C-4C8E-880B-0CB65CA08912}"/>
          </ac:spMkLst>
        </pc:spChg>
      </pc:sldChg>
      <pc:sldChg chg="modSp del mod">
        <pc:chgData name="Rémi CHARDON" userId="5ae659f34d0e9744" providerId="LiveId" clId="{04347FD3-0054-4891-8DDE-B9DC86053551}" dt="2021-02-18T15:24:14.565" v="187" actId="2696"/>
        <pc:sldMkLst>
          <pc:docMk/>
          <pc:sldMk cId="536659206" sldId="263"/>
        </pc:sldMkLst>
        <pc:spChg chg="mod">
          <ac:chgData name="Rémi CHARDON" userId="5ae659f34d0e9744" providerId="LiveId" clId="{04347FD3-0054-4891-8DDE-B9DC86053551}" dt="2021-02-18T15:03:45.628" v="57" actId="14100"/>
          <ac:spMkLst>
            <pc:docMk/>
            <pc:sldMk cId="536659206" sldId="263"/>
            <ac:spMk id="3" creationId="{354A3AFB-218C-4C8E-880B-0CB65CA08912}"/>
          </ac:spMkLst>
        </pc:spChg>
      </pc:sldChg>
      <pc:sldChg chg="modSp del mod">
        <pc:chgData name="Rémi CHARDON" userId="5ae659f34d0e9744" providerId="LiveId" clId="{04347FD3-0054-4891-8DDE-B9DC86053551}" dt="2021-02-18T15:25:52.858" v="201" actId="2696"/>
        <pc:sldMkLst>
          <pc:docMk/>
          <pc:sldMk cId="4184445586" sldId="264"/>
        </pc:sldMkLst>
        <pc:spChg chg="mod">
          <ac:chgData name="Rémi CHARDON" userId="5ae659f34d0e9744" providerId="LiveId" clId="{04347FD3-0054-4891-8DDE-B9DC86053551}" dt="2021-02-18T15:03:45.045" v="55" actId="14100"/>
          <ac:spMkLst>
            <pc:docMk/>
            <pc:sldMk cId="4184445586" sldId="264"/>
            <ac:spMk id="3" creationId="{354A3AFB-218C-4C8E-880B-0CB65CA08912}"/>
          </ac:spMkLst>
        </pc:spChg>
      </pc:sldChg>
      <pc:sldChg chg="modSp del mod">
        <pc:chgData name="Rémi CHARDON" userId="5ae659f34d0e9744" providerId="LiveId" clId="{04347FD3-0054-4891-8DDE-B9DC86053551}" dt="2021-02-18T15:26:37.720" v="208" actId="2696"/>
        <pc:sldMkLst>
          <pc:docMk/>
          <pc:sldMk cId="2452436275" sldId="265"/>
        </pc:sldMkLst>
        <pc:spChg chg="mod">
          <ac:chgData name="Rémi CHARDON" userId="5ae659f34d0e9744" providerId="LiveId" clId="{04347FD3-0054-4891-8DDE-B9DC86053551}" dt="2021-02-18T15:03:44.356" v="53" actId="14100"/>
          <ac:spMkLst>
            <pc:docMk/>
            <pc:sldMk cId="2452436275" sldId="265"/>
            <ac:spMk id="3" creationId="{354A3AFB-218C-4C8E-880B-0CB65CA08912}"/>
          </ac:spMkLst>
        </pc:spChg>
      </pc:sldChg>
      <pc:sldChg chg="modSp del mod">
        <pc:chgData name="Rémi CHARDON" userId="5ae659f34d0e9744" providerId="LiveId" clId="{04347FD3-0054-4891-8DDE-B9DC86053551}" dt="2021-02-18T15:29:19.674" v="229" actId="2696"/>
        <pc:sldMkLst>
          <pc:docMk/>
          <pc:sldMk cId="3188096575" sldId="266"/>
        </pc:sldMkLst>
        <pc:spChg chg="mod">
          <ac:chgData name="Rémi CHARDON" userId="5ae659f34d0e9744" providerId="LiveId" clId="{04347FD3-0054-4891-8DDE-B9DC86053551}" dt="2021-02-18T15:03:43.371" v="51" actId="14100"/>
          <ac:spMkLst>
            <pc:docMk/>
            <pc:sldMk cId="3188096575" sldId="266"/>
            <ac:spMk id="3" creationId="{354A3AFB-218C-4C8E-880B-0CB65CA08912}"/>
          </ac:spMkLst>
        </pc:spChg>
      </pc:sldChg>
      <pc:sldChg chg="del">
        <pc:chgData name="Rémi CHARDON" userId="5ae659f34d0e9744" providerId="LiveId" clId="{04347FD3-0054-4891-8DDE-B9DC86053551}" dt="2021-02-18T15:30:13.491" v="236" actId="2696"/>
        <pc:sldMkLst>
          <pc:docMk/>
          <pc:sldMk cId="3427696105" sldId="267"/>
        </pc:sldMkLst>
      </pc:sldChg>
      <pc:sldChg chg="del">
        <pc:chgData name="Rémi CHARDON" userId="5ae659f34d0e9744" providerId="LiveId" clId="{04347FD3-0054-4891-8DDE-B9DC86053551}" dt="2021-02-18T15:32:07.898" v="256" actId="2696"/>
        <pc:sldMkLst>
          <pc:docMk/>
          <pc:sldMk cId="1845358072" sldId="268"/>
        </pc:sldMkLst>
      </pc:sldChg>
      <pc:sldChg chg="modSp del mod">
        <pc:chgData name="Rémi CHARDON" userId="5ae659f34d0e9744" providerId="LiveId" clId="{04347FD3-0054-4891-8DDE-B9DC86053551}" dt="2021-02-18T15:11:23.028" v="106" actId="2696"/>
        <pc:sldMkLst>
          <pc:docMk/>
          <pc:sldMk cId="1238577135" sldId="269"/>
        </pc:sldMkLst>
        <pc:spChg chg="mod">
          <ac:chgData name="Rémi CHARDON" userId="5ae659f34d0e9744" providerId="LiveId" clId="{04347FD3-0054-4891-8DDE-B9DC86053551}" dt="2021-02-18T15:03:50.188" v="66" actId="14100"/>
          <ac:spMkLst>
            <pc:docMk/>
            <pc:sldMk cId="1238577135" sldId="269"/>
            <ac:spMk id="3" creationId="{354A3AFB-218C-4C8E-880B-0CB65CA08912}"/>
          </ac:spMkLst>
        </pc:spChg>
        <pc:spChg chg="mod">
          <ac:chgData name="Rémi CHARDON" userId="5ae659f34d0e9744" providerId="LiveId" clId="{04347FD3-0054-4891-8DDE-B9DC86053551}" dt="2021-02-18T15:05:31.700" v="78" actId="1076"/>
          <ac:spMkLst>
            <pc:docMk/>
            <pc:sldMk cId="1238577135" sldId="269"/>
            <ac:spMk id="4" creationId="{7C38F63A-E7F8-4273-AE21-1E345FF472D4}"/>
          </ac:spMkLst>
        </pc:spChg>
      </pc:sldChg>
      <pc:sldChg chg="modSp del mod">
        <pc:chgData name="Rémi CHARDON" userId="5ae659f34d0e9744" providerId="LiveId" clId="{04347FD3-0054-4891-8DDE-B9DC86053551}" dt="2021-02-18T15:12:55.902" v="118" actId="2696"/>
        <pc:sldMkLst>
          <pc:docMk/>
          <pc:sldMk cId="2882548301" sldId="270"/>
        </pc:sldMkLst>
        <pc:spChg chg="mod">
          <ac:chgData name="Rémi CHARDON" userId="5ae659f34d0e9744" providerId="LiveId" clId="{04347FD3-0054-4891-8DDE-B9DC86053551}" dt="2021-02-18T15:03:48.804" v="64" actId="14100"/>
          <ac:spMkLst>
            <pc:docMk/>
            <pc:sldMk cId="2882548301" sldId="270"/>
            <ac:spMk id="3" creationId="{354A3AFB-218C-4C8E-880B-0CB65CA08912}"/>
          </ac:spMkLst>
        </pc:spChg>
      </pc:sldChg>
      <pc:sldChg chg="modSp del mod">
        <pc:chgData name="Rémi CHARDON" userId="5ae659f34d0e9744" providerId="LiveId" clId="{04347FD3-0054-4891-8DDE-B9DC86053551}" dt="2021-02-18T15:16:04.820" v="136" actId="2696"/>
        <pc:sldMkLst>
          <pc:docMk/>
          <pc:sldMk cId="2738121939" sldId="271"/>
        </pc:sldMkLst>
        <pc:spChg chg="mod">
          <ac:chgData name="Rémi CHARDON" userId="5ae659f34d0e9744" providerId="LiveId" clId="{04347FD3-0054-4891-8DDE-B9DC86053551}" dt="2021-02-18T15:03:47.348" v="62" actId="14100"/>
          <ac:spMkLst>
            <pc:docMk/>
            <pc:sldMk cId="2738121939" sldId="271"/>
            <ac:spMk id="3" creationId="{354A3AFB-218C-4C8E-880B-0CB65CA08912}"/>
          </ac:spMkLst>
        </pc:spChg>
      </pc:sldChg>
      <pc:sldChg chg="modSp del mod">
        <pc:chgData name="Rémi CHARDON" userId="5ae659f34d0e9744" providerId="LiveId" clId="{04347FD3-0054-4891-8DDE-B9DC86053551}" dt="2021-02-18T15:21:07.493" v="162" actId="2696"/>
        <pc:sldMkLst>
          <pc:docMk/>
          <pc:sldMk cId="2817905752" sldId="272"/>
        </pc:sldMkLst>
        <pc:spChg chg="mod">
          <ac:chgData name="Rémi CHARDON" userId="5ae659f34d0e9744" providerId="LiveId" clId="{04347FD3-0054-4891-8DDE-B9DC86053551}" dt="2021-02-18T15:03:46.596" v="60" actId="14100"/>
          <ac:spMkLst>
            <pc:docMk/>
            <pc:sldMk cId="2817905752" sldId="272"/>
            <ac:spMk id="3" creationId="{354A3AFB-218C-4C8E-880B-0CB65CA08912}"/>
          </ac:spMkLst>
        </pc:spChg>
      </pc:sldChg>
      <pc:sldChg chg="modSp del mod">
        <pc:chgData name="Rémi CHARDON" userId="5ae659f34d0e9744" providerId="LiveId" clId="{04347FD3-0054-4891-8DDE-B9DC86053551}" dt="2021-02-18T15:22:52.735" v="176" actId="2696"/>
        <pc:sldMkLst>
          <pc:docMk/>
          <pc:sldMk cId="3034340971" sldId="273"/>
        </pc:sldMkLst>
        <pc:spChg chg="mod">
          <ac:chgData name="Rémi CHARDON" userId="5ae659f34d0e9744" providerId="LiveId" clId="{04347FD3-0054-4891-8DDE-B9DC86053551}" dt="2021-02-18T15:03:45.943" v="58" actId="14100"/>
          <ac:spMkLst>
            <pc:docMk/>
            <pc:sldMk cId="3034340971" sldId="273"/>
            <ac:spMk id="3" creationId="{354A3AFB-218C-4C8E-880B-0CB65CA08912}"/>
          </ac:spMkLst>
        </pc:spChg>
      </pc:sldChg>
      <pc:sldChg chg="modSp del mod">
        <pc:chgData name="Rémi CHARDON" userId="5ae659f34d0e9744" providerId="LiveId" clId="{04347FD3-0054-4891-8DDE-B9DC86053551}" dt="2021-02-18T15:24:41.128" v="189" actId="2696"/>
        <pc:sldMkLst>
          <pc:docMk/>
          <pc:sldMk cId="818664890" sldId="274"/>
        </pc:sldMkLst>
        <pc:spChg chg="mod">
          <ac:chgData name="Rémi CHARDON" userId="5ae659f34d0e9744" providerId="LiveId" clId="{04347FD3-0054-4891-8DDE-B9DC86053551}" dt="2021-02-18T15:03:45.331" v="56" actId="14100"/>
          <ac:spMkLst>
            <pc:docMk/>
            <pc:sldMk cId="818664890" sldId="274"/>
            <ac:spMk id="3" creationId="{354A3AFB-218C-4C8E-880B-0CB65CA08912}"/>
          </ac:spMkLst>
        </pc:spChg>
      </pc:sldChg>
      <pc:sldChg chg="modSp del mod">
        <pc:chgData name="Rémi CHARDON" userId="5ae659f34d0e9744" providerId="LiveId" clId="{04347FD3-0054-4891-8DDE-B9DC86053551}" dt="2021-02-18T15:26:08.665" v="203" actId="2696"/>
        <pc:sldMkLst>
          <pc:docMk/>
          <pc:sldMk cId="1864380677" sldId="275"/>
        </pc:sldMkLst>
        <pc:spChg chg="mod">
          <ac:chgData name="Rémi CHARDON" userId="5ae659f34d0e9744" providerId="LiveId" clId="{04347FD3-0054-4891-8DDE-B9DC86053551}" dt="2021-02-18T15:03:44.732" v="54" actId="14100"/>
          <ac:spMkLst>
            <pc:docMk/>
            <pc:sldMk cId="1864380677" sldId="275"/>
            <ac:spMk id="3" creationId="{354A3AFB-218C-4C8E-880B-0CB65CA08912}"/>
          </ac:spMkLst>
        </pc:spChg>
      </pc:sldChg>
      <pc:sldChg chg="modSp del mod">
        <pc:chgData name="Rémi CHARDON" userId="5ae659f34d0e9744" providerId="LiveId" clId="{04347FD3-0054-4891-8DDE-B9DC86053551}" dt="2021-02-18T15:28:06.326" v="218" actId="2696"/>
        <pc:sldMkLst>
          <pc:docMk/>
          <pc:sldMk cId="60551156" sldId="276"/>
        </pc:sldMkLst>
        <pc:spChg chg="mod">
          <ac:chgData name="Rémi CHARDON" userId="5ae659f34d0e9744" providerId="LiveId" clId="{04347FD3-0054-4891-8DDE-B9DC86053551}" dt="2021-02-18T15:03:43.924" v="52" actId="14100"/>
          <ac:spMkLst>
            <pc:docMk/>
            <pc:sldMk cId="60551156" sldId="276"/>
            <ac:spMk id="3" creationId="{354A3AFB-218C-4C8E-880B-0CB65CA08912}"/>
          </ac:spMkLst>
        </pc:spChg>
      </pc:sldChg>
      <pc:sldChg chg="modSp del mod">
        <pc:chgData name="Rémi CHARDON" userId="5ae659f34d0e9744" providerId="LiveId" clId="{04347FD3-0054-4891-8DDE-B9DC86053551}" dt="2021-02-18T15:29:37.671" v="231" actId="2696"/>
        <pc:sldMkLst>
          <pc:docMk/>
          <pc:sldMk cId="1949138944" sldId="277"/>
        </pc:sldMkLst>
        <pc:spChg chg="mod">
          <ac:chgData name="Rémi CHARDON" userId="5ae659f34d0e9744" providerId="LiveId" clId="{04347FD3-0054-4891-8DDE-B9DC86053551}" dt="2021-02-18T15:03:42.836" v="50" actId="14100"/>
          <ac:spMkLst>
            <pc:docMk/>
            <pc:sldMk cId="1949138944" sldId="277"/>
            <ac:spMk id="3" creationId="{354A3AFB-218C-4C8E-880B-0CB65CA08912}"/>
          </ac:spMkLst>
        </pc:spChg>
      </pc:sldChg>
      <pc:sldChg chg="del">
        <pc:chgData name="Rémi CHARDON" userId="5ae659f34d0e9744" providerId="LiveId" clId="{04347FD3-0054-4891-8DDE-B9DC86053551}" dt="2021-02-18T15:30:35.858" v="238" actId="2696"/>
        <pc:sldMkLst>
          <pc:docMk/>
          <pc:sldMk cId="2724977462" sldId="278"/>
        </pc:sldMkLst>
      </pc:sldChg>
      <pc:sldChg chg="del">
        <pc:chgData name="Rémi CHARDON" userId="5ae659f34d0e9744" providerId="LiveId" clId="{04347FD3-0054-4891-8DDE-B9DC86053551}" dt="2021-02-18T15:33:22.937" v="269" actId="2696"/>
        <pc:sldMkLst>
          <pc:docMk/>
          <pc:sldMk cId="3112961768" sldId="279"/>
        </pc:sldMkLst>
      </pc:sldChg>
      <pc:sldChg chg="modSp mod">
        <pc:chgData name="Rémi CHARDON" userId="5ae659f34d0e9744" providerId="LiveId" clId="{04347FD3-0054-4891-8DDE-B9DC86053551}" dt="2021-02-18T15:35:41.920" v="323" actId="27636"/>
        <pc:sldMkLst>
          <pc:docMk/>
          <pc:sldMk cId="833638752" sldId="280"/>
        </pc:sldMkLst>
        <pc:spChg chg="mod">
          <ac:chgData name="Rémi CHARDON" userId="5ae659f34d0e9744" providerId="LiveId" clId="{04347FD3-0054-4891-8DDE-B9DC86053551}" dt="2021-02-18T15:35:41.920" v="323" actId="27636"/>
          <ac:spMkLst>
            <pc:docMk/>
            <pc:sldMk cId="833638752" sldId="280"/>
            <ac:spMk id="3" creationId="{309E42C1-19AD-4EF3-A719-FF37C54D4C86}"/>
          </ac:spMkLst>
        </pc:spChg>
      </pc:sldChg>
      <pc:sldChg chg="modSp mod">
        <pc:chgData name="Rémi CHARDON" userId="5ae659f34d0e9744" providerId="LiveId" clId="{04347FD3-0054-4891-8DDE-B9DC86053551}" dt="2021-02-18T15:38:25.875" v="337" actId="14100"/>
        <pc:sldMkLst>
          <pc:docMk/>
          <pc:sldMk cId="3266096775" sldId="281"/>
        </pc:sldMkLst>
        <pc:spChg chg="mod">
          <ac:chgData name="Rémi CHARDON" userId="5ae659f34d0e9744" providerId="LiveId" clId="{04347FD3-0054-4891-8DDE-B9DC86053551}" dt="2021-02-18T15:38:25.875" v="337" actId="14100"/>
          <ac:spMkLst>
            <pc:docMk/>
            <pc:sldMk cId="3266096775" sldId="281"/>
            <ac:spMk id="3" creationId="{309E42C1-19AD-4EF3-A719-FF37C54D4C86}"/>
          </ac:spMkLst>
        </pc:spChg>
      </pc:sldChg>
      <pc:sldChg chg="modSp mod">
        <pc:chgData name="Rémi CHARDON" userId="5ae659f34d0e9744" providerId="LiveId" clId="{04347FD3-0054-4891-8DDE-B9DC86053551}" dt="2021-02-18T15:37:32.895" v="333" actId="948"/>
        <pc:sldMkLst>
          <pc:docMk/>
          <pc:sldMk cId="3134930449" sldId="282"/>
        </pc:sldMkLst>
        <pc:spChg chg="mod">
          <ac:chgData name="Rémi CHARDON" userId="5ae659f34d0e9744" providerId="LiveId" clId="{04347FD3-0054-4891-8DDE-B9DC86053551}" dt="2021-02-18T15:37:32.895" v="333" actId="948"/>
          <ac:spMkLst>
            <pc:docMk/>
            <pc:sldMk cId="3134930449" sldId="282"/>
            <ac:spMk id="3" creationId="{309E42C1-19AD-4EF3-A719-FF37C54D4C86}"/>
          </ac:spMkLst>
        </pc:spChg>
      </pc:sldChg>
      <pc:sldChg chg="modSp mod">
        <pc:chgData name="Rémi CHARDON" userId="5ae659f34d0e9744" providerId="LiveId" clId="{04347FD3-0054-4891-8DDE-B9DC86053551}" dt="2021-02-18T15:39:24.287" v="339" actId="207"/>
        <pc:sldMkLst>
          <pc:docMk/>
          <pc:sldMk cId="3886378406" sldId="283"/>
        </pc:sldMkLst>
        <pc:spChg chg="mod">
          <ac:chgData name="Rémi CHARDON" userId="5ae659f34d0e9744" providerId="LiveId" clId="{04347FD3-0054-4891-8DDE-B9DC86053551}" dt="2021-02-18T15:39:24.287" v="339" actId="207"/>
          <ac:spMkLst>
            <pc:docMk/>
            <pc:sldMk cId="3886378406" sldId="283"/>
            <ac:spMk id="3" creationId="{309E42C1-19AD-4EF3-A719-FF37C54D4C86}"/>
          </ac:spMkLst>
        </pc:spChg>
        <pc:picChg chg="mod">
          <ac:chgData name="Rémi CHARDON" userId="5ae659f34d0e9744" providerId="LiveId" clId="{04347FD3-0054-4891-8DDE-B9DC86053551}" dt="2021-02-18T15:07:01.539" v="86" actId="1076"/>
          <ac:picMkLst>
            <pc:docMk/>
            <pc:sldMk cId="3886378406" sldId="283"/>
            <ac:picMk id="5" creationId="{B78A5186-3D9F-4803-8B59-3194505B991B}"/>
          </ac:picMkLst>
        </pc:picChg>
      </pc:sldChg>
      <pc:sldChg chg="addSp modSp add mod">
        <pc:chgData name="Rémi CHARDON" userId="5ae659f34d0e9744" providerId="LiveId" clId="{04347FD3-0054-4891-8DDE-B9DC86053551}" dt="2021-02-18T15:10:31.748" v="102" actId="13822"/>
        <pc:sldMkLst>
          <pc:docMk/>
          <pc:sldMk cId="2080068016" sldId="284"/>
        </pc:sldMkLst>
        <pc:spChg chg="mod">
          <ac:chgData name="Rémi CHARDON" userId="5ae659f34d0e9744" providerId="LiveId" clId="{04347FD3-0054-4891-8DDE-B9DC86053551}" dt="2021-02-18T15:10:08.195" v="100" actId="207"/>
          <ac:spMkLst>
            <pc:docMk/>
            <pc:sldMk cId="2080068016" sldId="284"/>
            <ac:spMk id="3" creationId="{354A3AFB-218C-4C8E-880B-0CB65CA08912}"/>
          </ac:spMkLst>
        </pc:spChg>
        <pc:spChg chg="add mod">
          <ac:chgData name="Rémi CHARDON" userId="5ae659f34d0e9744" providerId="LiveId" clId="{04347FD3-0054-4891-8DDE-B9DC86053551}" dt="2021-02-18T15:10:31.748" v="102" actId="13822"/>
          <ac:spMkLst>
            <pc:docMk/>
            <pc:sldMk cId="2080068016" sldId="284"/>
            <ac:spMk id="6" creationId="{EC31182D-5B49-4A1E-8B0F-F8C6C5D0F9FE}"/>
          </ac:spMkLst>
        </pc:spChg>
      </pc:sldChg>
      <pc:sldChg chg="addSp modSp add">
        <pc:chgData name="Rémi CHARDON" userId="5ae659f34d0e9744" providerId="LiveId" clId="{04347FD3-0054-4891-8DDE-B9DC86053551}" dt="2021-02-18T15:11:08.191" v="105"/>
        <pc:sldMkLst>
          <pc:docMk/>
          <pc:sldMk cId="1826464309" sldId="285"/>
        </pc:sldMkLst>
        <pc:spChg chg="add mod">
          <ac:chgData name="Rémi CHARDON" userId="5ae659f34d0e9744" providerId="LiveId" clId="{04347FD3-0054-4891-8DDE-B9DC86053551}" dt="2021-02-18T15:11:08.191" v="105"/>
          <ac:spMkLst>
            <pc:docMk/>
            <pc:sldMk cId="1826464309" sldId="285"/>
            <ac:spMk id="7" creationId="{ADAF1D32-45B2-4093-9057-CE1C8E2E9983}"/>
          </ac:spMkLst>
        </pc:spChg>
      </pc:sldChg>
      <pc:sldChg chg="addSp delSp modSp add mod">
        <pc:chgData name="Rémi CHARDON" userId="5ae659f34d0e9744" providerId="LiveId" clId="{04347FD3-0054-4891-8DDE-B9DC86053551}" dt="2021-02-18T15:13:52.908" v="122"/>
        <pc:sldMkLst>
          <pc:docMk/>
          <pc:sldMk cId="2271515942" sldId="286"/>
        </pc:sldMkLst>
        <pc:spChg chg="mod">
          <ac:chgData name="Rémi CHARDON" userId="5ae659f34d0e9744" providerId="LiveId" clId="{04347FD3-0054-4891-8DDE-B9DC86053551}" dt="2021-02-18T15:11:46.606" v="109" actId="113"/>
          <ac:spMkLst>
            <pc:docMk/>
            <pc:sldMk cId="2271515942" sldId="286"/>
            <ac:spMk id="3" creationId="{354A3AFB-218C-4C8E-880B-0CB65CA08912}"/>
          </ac:spMkLst>
        </pc:spChg>
        <pc:spChg chg="mod">
          <ac:chgData name="Rémi CHARDON" userId="5ae659f34d0e9744" providerId="LiveId" clId="{04347FD3-0054-4891-8DDE-B9DC86053551}" dt="2021-02-18T15:12:03.180" v="114" actId="6549"/>
          <ac:spMkLst>
            <pc:docMk/>
            <pc:sldMk cId="2271515942" sldId="286"/>
            <ac:spMk id="6" creationId="{EC31182D-5B49-4A1E-8B0F-F8C6C5D0F9FE}"/>
          </ac:spMkLst>
        </pc:spChg>
        <pc:spChg chg="del">
          <ac:chgData name="Rémi CHARDON" userId="5ae659f34d0e9744" providerId="LiveId" clId="{04347FD3-0054-4891-8DDE-B9DC86053551}" dt="2021-02-18T15:12:26.975" v="116" actId="478"/>
          <ac:spMkLst>
            <pc:docMk/>
            <pc:sldMk cId="2271515942" sldId="286"/>
            <ac:spMk id="7" creationId="{ADAF1D32-45B2-4093-9057-CE1C8E2E9983}"/>
          </ac:spMkLst>
        </pc:spChg>
        <pc:spChg chg="add del mod">
          <ac:chgData name="Rémi CHARDON" userId="5ae659f34d0e9744" providerId="LiveId" clId="{04347FD3-0054-4891-8DDE-B9DC86053551}" dt="2021-02-18T15:13:18.350" v="121" actId="478"/>
          <ac:spMkLst>
            <pc:docMk/>
            <pc:sldMk cId="2271515942" sldId="286"/>
            <ac:spMk id="8" creationId="{2BFE91DF-3FE7-46FE-861D-C01BF9D7F98A}"/>
          </ac:spMkLst>
        </pc:spChg>
        <pc:spChg chg="add mod">
          <ac:chgData name="Rémi CHARDON" userId="5ae659f34d0e9744" providerId="LiveId" clId="{04347FD3-0054-4891-8DDE-B9DC86053551}" dt="2021-02-18T15:13:52.908" v="122"/>
          <ac:spMkLst>
            <pc:docMk/>
            <pc:sldMk cId="2271515942" sldId="286"/>
            <ac:spMk id="9" creationId="{DFC7C61B-403D-4A05-821C-741F5283CB6F}"/>
          </ac:spMkLst>
        </pc:spChg>
      </pc:sldChg>
      <pc:sldChg chg="addSp modSp add">
        <pc:chgData name="Rémi CHARDON" userId="5ae659f34d0e9744" providerId="LiveId" clId="{04347FD3-0054-4891-8DDE-B9DC86053551}" dt="2021-02-18T15:13:56.398" v="123"/>
        <pc:sldMkLst>
          <pc:docMk/>
          <pc:sldMk cId="2070396613" sldId="287"/>
        </pc:sldMkLst>
        <pc:spChg chg="add mod">
          <ac:chgData name="Rémi CHARDON" userId="5ae659f34d0e9744" providerId="LiveId" clId="{04347FD3-0054-4891-8DDE-B9DC86053551}" dt="2021-02-18T15:13:56.398" v="123"/>
          <ac:spMkLst>
            <pc:docMk/>
            <pc:sldMk cId="2070396613" sldId="287"/>
            <ac:spMk id="9" creationId="{A5610E95-01E1-4BB5-9D68-DEA321F4CEEE}"/>
          </ac:spMkLst>
        </pc:spChg>
      </pc:sldChg>
      <pc:sldChg chg="addSp delSp modSp add mod">
        <pc:chgData name="Rémi CHARDON" userId="5ae659f34d0e9744" providerId="LiveId" clId="{04347FD3-0054-4891-8DDE-B9DC86053551}" dt="2021-02-18T15:15:24.796" v="132" actId="20577"/>
        <pc:sldMkLst>
          <pc:docMk/>
          <pc:sldMk cId="1980276919" sldId="288"/>
        </pc:sldMkLst>
        <pc:spChg chg="mod">
          <ac:chgData name="Rémi CHARDON" userId="5ae659f34d0e9744" providerId="LiveId" clId="{04347FD3-0054-4891-8DDE-B9DC86053551}" dt="2021-02-18T15:14:38.470" v="127" actId="113"/>
          <ac:spMkLst>
            <pc:docMk/>
            <pc:sldMk cId="1980276919" sldId="288"/>
            <ac:spMk id="3" creationId="{354A3AFB-218C-4C8E-880B-0CB65CA08912}"/>
          </ac:spMkLst>
        </pc:spChg>
        <pc:spChg chg="del">
          <ac:chgData name="Rémi CHARDON" userId="5ae659f34d0e9744" providerId="LiveId" clId="{04347FD3-0054-4891-8DDE-B9DC86053551}" dt="2021-02-18T15:14:23.275" v="125" actId="478"/>
          <ac:spMkLst>
            <pc:docMk/>
            <pc:sldMk cId="1980276919" sldId="288"/>
            <ac:spMk id="8" creationId="{2BFE91DF-3FE7-46FE-861D-C01BF9D7F98A}"/>
          </ac:spMkLst>
        </pc:spChg>
        <pc:spChg chg="add mod">
          <ac:chgData name="Rémi CHARDON" userId="5ae659f34d0e9744" providerId="LiveId" clId="{04347FD3-0054-4891-8DDE-B9DC86053551}" dt="2021-02-18T15:15:24.796" v="132" actId="20577"/>
          <ac:spMkLst>
            <pc:docMk/>
            <pc:sldMk cId="1980276919" sldId="288"/>
            <ac:spMk id="10" creationId="{461FB6F3-1085-4F0D-B962-D57904EAE975}"/>
          </ac:spMkLst>
        </pc:spChg>
      </pc:sldChg>
      <pc:sldChg chg="addSp modSp add mod">
        <pc:chgData name="Rémi CHARDON" userId="5ae659f34d0e9744" providerId="LiveId" clId="{04347FD3-0054-4891-8DDE-B9DC86053551}" dt="2021-02-18T15:19:27.157" v="154" actId="6549"/>
        <pc:sldMkLst>
          <pc:docMk/>
          <pc:sldMk cId="626930513" sldId="289"/>
        </pc:sldMkLst>
        <pc:spChg chg="add mod ord">
          <ac:chgData name="Rémi CHARDON" userId="5ae659f34d0e9744" providerId="LiveId" clId="{04347FD3-0054-4891-8DDE-B9DC86053551}" dt="2021-02-18T15:19:27.157" v="154" actId="6549"/>
          <ac:spMkLst>
            <pc:docMk/>
            <pc:sldMk cId="626930513" sldId="289"/>
            <ac:spMk id="11" creationId="{E80193B0-E7BB-45EC-A900-02370519C4EE}"/>
          </ac:spMkLst>
        </pc:spChg>
      </pc:sldChg>
      <pc:sldChg chg="addSp delSp modSp add mod">
        <pc:chgData name="Rémi CHARDON" userId="5ae659f34d0e9744" providerId="LiveId" clId="{04347FD3-0054-4891-8DDE-B9DC86053551}" dt="2021-02-18T15:17:36.302" v="148" actId="478"/>
        <pc:sldMkLst>
          <pc:docMk/>
          <pc:sldMk cId="305744343" sldId="290"/>
        </pc:sldMkLst>
        <pc:spChg chg="mod">
          <ac:chgData name="Rémi CHARDON" userId="5ae659f34d0e9744" providerId="LiveId" clId="{04347FD3-0054-4891-8DDE-B9DC86053551}" dt="2021-02-18T15:16:42.093" v="139" actId="113"/>
          <ac:spMkLst>
            <pc:docMk/>
            <pc:sldMk cId="305744343" sldId="290"/>
            <ac:spMk id="3" creationId="{354A3AFB-218C-4C8E-880B-0CB65CA08912}"/>
          </ac:spMkLst>
        </pc:spChg>
        <pc:spChg chg="del mod">
          <ac:chgData name="Rémi CHARDON" userId="5ae659f34d0e9744" providerId="LiveId" clId="{04347FD3-0054-4891-8DDE-B9DC86053551}" dt="2021-02-18T15:17:36.302" v="148" actId="478"/>
          <ac:spMkLst>
            <pc:docMk/>
            <pc:sldMk cId="305744343" sldId="290"/>
            <ac:spMk id="11" creationId="{E80193B0-E7BB-45EC-A900-02370519C4EE}"/>
          </ac:spMkLst>
        </pc:spChg>
        <pc:spChg chg="add mod">
          <ac:chgData name="Rémi CHARDON" userId="5ae659f34d0e9744" providerId="LiveId" clId="{04347FD3-0054-4891-8DDE-B9DC86053551}" dt="2021-02-18T15:17:17.740" v="146" actId="20577"/>
          <ac:spMkLst>
            <pc:docMk/>
            <pc:sldMk cId="305744343" sldId="290"/>
            <ac:spMk id="12" creationId="{3029499E-3498-4E62-AFD3-1DC91D2ECBCF}"/>
          </ac:spMkLst>
        </pc:spChg>
      </pc:sldChg>
      <pc:sldChg chg="addSp modSp add mod">
        <pc:chgData name="Rémi CHARDON" userId="5ae659f34d0e9744" providerId="LiveId" clId="{04347FD3-0054-4891-8DDE-B9DC86053551}" dt="2021-02-18T15:20:25.208" v="158" actId="255"/>
        <pc:sldMkLst>
          <pc:docMk/>
          <pc:sldMk cId="1518628349" sldId="291"/>
        </pc:sldMkLst>
        <pc:spChg chg="add mod ord">
          <ac:chgData name="Rémi CHARDON" userId="5ae659f34d0e9744" providerId="LiveId" clId="{04347FD3-0054-4891-8DDE-B9DC86053551}" dt="2021-02-18T15:20:25.208" v="158" actId="255"/>
          <ac:spMkLst>
            <pc:docMk/>
            <pc:sldMk cId="1518628349" sldId="291"/>
            <ac:spMk id="11" creationId="{7FF1B1AF-424B-47CD-8E6A-92E04A976677}"/>
          </ac:spMkLst>
        </pc:spChg>
      </pc:sldChg>
      <pc:sldChg chg="addSp delSp modSp add mod">
        <pc:chgData name="Rémi CHARDON" userId="5ae659f34d0e9744" providerId="LiveId" clId="{04347FD3-0054-4891-8DDE-B9DC86053551}" dt="2021-02-18T15:21:56.323" v="171" actId="14100"/>
        <pc:sldMkLst>
          <pc:docMk/>
          <pc:sldMk cId="2648301578" sldId="292"/>
        </pc:sldMkLst>
        <pc:spChg chg="mod">
          <ac:chgData name="Rémi CHARDON" userId="5ae659f34d0e9744" providerId="LiveId" clId="{04347FD3-0054-4891-8DDE-B9DC86053551}" dt="2021-02-18T15:21:22.929" v="164" actId="113"/>
          <ac:spMkLst>
            <pc:docMk/>
            <pc:sldMk cId="2648301578" sldId="292"/>
            <ac:spMk id="3" creationId="{354A3AFB-218C-4C8E-880B-0CB65CA08912}"/>
          </ac:spMkLst>
        </pc:spChg>
        <pc:spChg chg="del">
          <ac:chgData name="Rémi CHARDON" userId="5ae659f34d0e9744" providerId="LiveId" clId="{04347FD3-0054-4891-8DDE-B9DC86053551}" dt="2021-02-18T15:20:47.390" v="160" actId="478"/>
          <ac:spMkLst>
            <pc:docMk/>
            <pc:sldMk cId="2648301578" sldId="292"/>
            <ac:spMk id="11" creationId="{7FF1B1AF-424B-47CD-8E6A-92E04A976677}"/>
          </ac:spMkLst>
        </pc:spChg>
        <pc:spChg chg="add mod">
          <ac:chgData name="Rémi CHARDON" userId="5ae659f34d0e9744" providerId="LiveId" clId="{04347FD3-0054-4891-8DDE-B9DC86053551}" dt="2021-02-18T15:21:56.323" v="171" actId="14100"/>
          <ac:spMkLst>
            <pc:docMk/>
            <pc:sldMk cId="2648301578" sldId="292"/>
            <ac:spMk id="13" creationId="{0B6D8FB2-1266-4FE7-A87E-7E38EF96B943}"/>
          </ac:spMkLst>
        </pc:spChg>
      </pc:sldChg>
      <pc:sldChg chg="addSp delSp modSp add">
        <pc:chgData name="Rémi CHARDON" userId="5ae659f34d0e9744" providerId="LiveId" clId="{04347FD3-0054-4891-8DDE-B9DC86053551}" dt="2021-02-18T15:22:41.334" v="175"/>
        <pc:sldMkLst>
          <pc:docMk/>
          <pc:sldMk cId="2640972391" sldId="293"/>
        </pc:sldMkLst>
        <pc:spChg chg="add del mod">
          <ac:chgData name="Rémi CHARDON" userId="5ae659f34d0e9744" providerId="LiveId" clId="{04347FD3-0054-4891-8DDE-B9DC86053551}" dt="2021-02-18T15:22:33.686" v="174"/>
          <ac:spMkLst>
            <pc:docMk/>
            <pc:sldMk cId="2640972391" sldId="293"/>
            <ac:spMk id="11" creationId="{841ADCCE-C5F4-4E57-9B3C-9F29FD6F3E86}"/>
          </ac:spMkLst>
        </pc:spChg>
        <pc:spChg chg="add mod">
          <ac:chgData name="Rémi CHARDON" userId="5ae659f34d0e9744" providerId="LiveId" clId="{04347FD3-0054-4891-8DDE-B9DC86053551}" dt="2021-02-18T15:22:41.334" v="175"/>
          <ac:spMkLst>
            <pc:docMk/>
            <pc:sldMk cId="2640972391" sldId="293"/>
            <ac:spMk id="14" creationId="{ABE4235C-2C4D-4786-8589-91D54692FF51}"/>
          </ac:spMkLst>
        </pc:spChg>
      </pc:sldChg>
      <pc:sldChg chg="addSp delSp modSp add mod">
        <pc:chgData name="Rémi CHARDON" userId="5ae659f34d0e9744" providerId="LiveId" clId="{04347FD3-0054-4891-8DDE-B9DC86053551}" dt="2021-02-18T15:23:47.903" v="185" actId="478"/>
        <pc:sldMkLst>
          <pc:docMk/>
          <pc:sldMk cId="3563806652" sldId="294"/>
        </pc:sldMkLst>
        <pc:spChg chg="mod">
          <ac:chgData name="Rémi CHARDON" userId="5ae659f34d0e9744" providerId="LiveId" clId="{04347FD3-0054-4891-8DDE-B9DC86053551}" dt="2021-02-18T15:23:08.590" v="179" actId="113"/>
          <ac:spMkLst>
            <pc:docMk/>
            <pc:sldMk cId="3563806652" sldId="294"/>
            <ac:spMk id="3" creationId="{354A3AFB-218C-4C8E-880B-0CB65CA08912}"/>
          </ac:spMkLst>
        </pc:spChg>
        <pc:spChg chg="del">
          <ac:chgData name="Rémi CHARDON" userId="5ae659f34d0e9744" providerId="LiveId" clId="{04347FD3-0054-4891-8DDE-B9DC86053551}" dt="2021-02-18T15:23:47.903" v="185" actId="478"/>
          <ac:spMkLst>
            <pc:docMk/>
            <pc:sldMk cId="3563806652" sldId="294"/>
            <ac:spMk id="14" creationId="{ABE4235C-2C4D-4786-8589-91D54692FF51}"/>
          </ac:spMkLst>
        </pc:spChg>
        <pc:spChg chg="add mod">
          <ac:chgData name="Rémi CHARDON" userId="5ae659f34d0e9744" providerId="LiveId" clId="{04347FD3-0054-4891-8DDE-B9DC86053551}" dt="2021-02-18T15:23:33.552" v="184" actId="6549"/>
          <ac:spMkLst>
            <pc:docMk/>
            <pc:sldMk cId="3563806652" sldId="294"/>
            <ac:spMk id="15" creationId="{E1D0F0A7-315D-4529-9233-3855BDFAE31B}"/>
          </ac:spMkLst>
        </pc:spChg>
      </pc:sldChg>
      <pc:sldChg chg="addSp modSp add">
        <pc:chgData name="Rémi CHARDON" userId="5ae659f34d0e9744" providerId="LiveId" clId="{04347FD3-0054-4891-8DDE-B9DC86053551}" dt="2021-02-18T15:24:23.396" v="188"/>
        <pc:sldMkLst>
          <pc:docMk/>
          <pc:sldMk cId="1525979489" sldId="295"/>
        </pc:sldMkLst>
        <pc:spChg chg="add mod">
          <ac:chgData name="Rémi CHARDON" userId="5ae659f34d0e9744" providerId="LiveId" clId="{04347FD3-0054-4891-8DDE-B9DC86053551}" dt="2021-02-18T15:24:23.396" v="188"/>
          <ac:spMkLst>
            <pc:docMk/>
            <pc:sldMk cId="1525979489" sldId="295"/>
            <ac:spMk id="14" creationId="{EA8D7884-F412-422F-9C4F-0D825F3B348F}"/>
          </ac:spMkLst>
        </pc:spChg>
      </pc:sldChg>
      <pc:sldChg chg="addSp delSp modSp add mod">
        <pc:chgData name="Rémi CHARDON" userId="5ae659f34d0e9744" providerId="LiveId" clId="{04347FD3-0054-4891-8DDE-B9DC86053551}" dt="2021-02-18T15:25:41.196" v="199" actId="20577"/>
        <pc:sldMkLst>
          <pc:docMk/>
          <pc:sldMk cId="1959742223" sldId="296"/>
        </pc:sldMkLst>
        <pc:spChg chg="mod">
          <ac:chgData name="Rémi CHARDON" userId="5ae659f34d0e9744" providerId="LiveId" clId="{04347FD3-0054-4891-8DDE-B9DC86053551}" dt="2021-02-18T15:25:06.911" v="193" actId="113"/>
          <ac:spMkLst>
            <pc:docMk/>
            <pc:sldMk cId="1959742223" sldId="296"/>
            <ac:spMk id="3" creationId="{354A3AFB-218C-4C8E-880B-0CB65CA08912}"/>
          </ac:spMkLst>
        </pc:spChg>
        <pc:spChg chg="del">
          <ac:chgData name="Rémi CHARDON" userId="5ae659f34d0e9744" providerId="LiveId" clId="{04347FD3-0054-4891-8DDE-B9DC86053551}" dt="2021-02-18T15:24:55.291" v="191" actId="478"/>
          <ac:spMkLst>
            <pc:docMk/>
            <pc:sldMk cId="1959742223" sldId="296"/>
            <ac:spMk id="14" creationId="{EA8D7884-F412-422F-9C4F-0D825F3B348F}"/>
          </ac:spMkLst>
        </pc:spChg>
        <pc:spChg chg="add mod">
          <ac:chgData name="Rémi CHARDON" userId="5ae659f34d0e9744" providerId="LiveId" clId="{04347FD3-0054-4891-8DDE-B9DC86053551}" dt="2021-02-18T15:25:41.196" v="199" actId="20577"/>
          <ac:spMkLst>
            <pc:docMk/>
            <pc:sldMk cId="1959742223" sldId="296"/>
            <ac:spMk id="16" creationId="{D3184BED-B1C3-4610-85C4-51F3D84D1452}"/>
          </ac:spMkLst>
        </pc:spChg>
      </pc:sldChg>
      <pc:sldChg chg="addSp modSp add">
        <pc:chgData name="Rémi CHARDON" userId="5ae659f34d0e9744" providerId="LiveId" clId="{04347FD3-0054-4891-8DDE-B9DC86053551}" dt="2021-02-18T15:25:59.839" v="202"/>
        <pc:sldMkLst>
          <pc:docMk/>
          <pc:sldMk cId="3225177758" sldId="297"/>
        </pc:sldMkLst>
        <pc:spChg chg="add mod">
          <ac:chgData name="Rémi CHARDON" userId="5ae659f34d0e9744" providerId="LiveId" clId="{04347FD3-0054-4891-8DDE-B9DC86053551}" dt="2021-02-18T15:25:59.839" v="202"/>
          <ac:spMkLst>
            <pc:docMk/>
            <pc:sldMk cId="3225177758" sldId="297"/>
            <ac:spMk id="14" creationId="{92CABAC8-8CE1-4115-88DA-76768F82C411}"/>
          </ac:spMkLst>
        </pc:spChg>
      </pc:sldChg>
      <pc:sldChg chg="addSp delSp modSp add mod">
        <pc:chgData name="Rémi CHARDON" userId="5ae659f34d0e9744" providerId="LiveId" clId="{04347FD3-0054-4891-8DDE-B9DC86053551}" dt="2021-02-18T15:26:59.660" v="213" actId="20577"/>
        <pc:sldMkLst>
          <pc:docMk/>
          <pc:sldMk cId="1049822188" sldId="298"/>
        </pc:sldMkLst>
        <pc:spChg chg="mod">
          <ac:chgData name="Rémi CHARDON" userId="5ae659f34d0e9744" providerId="LiveId" clId="{04347FD3-0054-4891-8DDE-B9DC86053551}" dt="2021-02-18T15:26:30.999" v="207" actId="113"/>
          <ac:spMkLst>
            <pc:docMk/>
            <pc:sldMk cId="1049822188" sldId="298"/>
            <ac:spMk id="3" creationId="{354A3AFB-218C-4C8E-880B-0CB65CA08912}"/>
          </ac:spMkLst>
        </pc:spChg>
        <pc:spChg chg="del">
          <ac:chgData name="Rémi CHARDON" userId="5ae659f34d0e9744" providerId="LiveId" clId="{04347FD3-0054-4891-8DDE-B9DC86053551}" dt="2021-02-18T15:26:18.336" v="205" actId="478"/>
          <ac:spMkLst>
            <pc:docMk/>
            <pc:sldMk cId="1049822188" sldId="298"/>
            <ac:spMk id="14" creationId="{92CABAC8-8CE1-4115-88DA-76768F82C411}"/>
          </ac:spMkLst>
        </pc:spChg>
        <pc:spChg chg="add mod">
          <ac:chgData name="Rémi CHARDON" userId="5ae659f34d0e9744" providerId="LiveId" clId="{04347FD3-0054-4891-8DDE-B9DC86053551}" dt="2021-02-18T15:26:59.660" v="213" actId="20577"/>
          <ac:spMkLst>
            <pc:docMk/>
            <pc:sldMk cId="1049822188" sldId="298"/>
            <ac:spMk id="17" creationId="{740252D5-6A0A-4F58-B002-6E0A485C1492}"/>
          </ac:spMkLst>
        </pc:spChg>
      </pc:sldChg>
      <pc:sldChg chg="addSp modSp add mod">
        <pc:chgData name="Rémi CHARDON" userId="5ae659f34d0e9744" providerId="LiveId" clId="{04347FD3-0054-4891-8DDE-B9DC86053551}" dt="2021-02-18T15:27:48.301" v="217" actId="255"/>
        <pc:sldMkLst>
          <pc:docMk/>
          <pc:sldMk cId="4220927442" sldId="299"/>
        </pc:sldMkLst>
        <pc:spChg chg="add mod ord">
          <ac:chgData name="Rémi CHARDON" userId="5ae659f34d0e9744" providerId="LiveId" clId="{04347FD3-0054-4891-8DDE-B9DC86053551}" dt="2021-02-18T15:27:48.301" v="217" actId="255"/>
          <ac:spMkLst>
            <pc:docMk/>
            <pc:sldMk cId="4220927442" sldId="299"/>
            <ac:spMk id="14" creationId="{C4CFE721-4BD2-410A-86BA-B88A01E83920}"/>
          </ac:spMkLst>
        </pc:spChg>
      </pc:sldChg>
      <pc:sldChg chg="addSp delSp modSp add mod">
        <pc:chgData name="Rémi CHARDON" userId="5ae659f34d0e9744" providerId="LiveId" clId="{04347FD3-0054-4891-8DDE-B9DC86053551}" dt="2021-02-18T15:29:05.597" v="227" actId="20577"/>
        <pc:sldMkLst>
          <pc:docMk/>
          <pc:sldMk cId="60236036" sldId="300"/>
        </pc:sldMkLst>
        <pc:spChg chg="mod">
          <ac:chgData name="Rémi CHARDON" userId="5ae659f34d0e9744" providerId="LiveId" clId="{04347FD3-0054-4891-8DDE-B9DC86053551}" dt="2021-02-18T15:28:40.736" v="222" actId="113"/>
          <ac:spMkLst>
            <pc:docMk/>
            <pc:sldMk cId="60236036" sldId="300"/>
            <ac:spMk id="3" creationId="{354A3AFB-218C-4C8E-880B-0CB65CA08912}"/>
          </ac:spMkLst>
        </pc:spChg>
        <pc:spChg chg="del">
          <ac:chgData name="Rémi CHARDON" userId="5ae659f34d0e9744" providerId="LiveId" clId="{04347FD3-0054-4891-8DDE-B9DC86053551}" dt="2021-02-18T15:28:19.758" v="220" actId="478"/>
          <ac:spMkLst>
            <pc:docMk/>
            <pc:sldMk cId="60236036" sldId="300"/>
            <ac:spMk id="14" creationId="{C4CFE721-4BD2-410A-86BA-B88A01E83920}"/>
          </ac:spMkLst>
        </pc:spChg>
        <pc:spChg chg="add mod">
          <ac:chgData name="Rémi CHARDON" userId="5ae659f34d0e9744" providerId="LiveId" clId="{04347FD3-0054-4891-8DDE-B9DC86053551}" dt="2021-02-18T15:29:05.597" v="227" actId="20577"/>
          <ac:spMkLst>
            <pc:docMk/>
            <pc:sldMk cId="60236036" sldId="300"/>
            <ac:spMk id="18" creationId="{D1488207-7757-4268-A5BE-AFD0F56E3F2D}"/>
          </ac:spMkLst>
        </pc:spChg>
      </pc:sldChg>
      <pc:sldChg chg="addSp modSp add">
        <pc:chgData name="Rémi CHARDON" userId="5ae659f34d0e9744" providerId="LiveId" clId="{04347FD3-0054-4891-8DDE-B9DC86053551}" dt="2021-02-18T15:29:28.560" v="230"/>
        <pc:sldMkLst>
          <pc:docMk/>
          <pc:sldMk cId="2042068686" sldId="301"/>
        </pc:sldMkLst>
        <pc:spChg chg="add mod">
          <ac:chgData name="Rémi CHARDON" userId="5ae659f34d0e9744" providerId="LiveId" clId="{04347FD3-0054-4891-8DDE-B9DC86053551}" dt="2021-02-18T15:29:28.560" v="230"/>
          <ac:spMkLst>
            <pc:docMk/>
            <pc:sldMk cId="2042068686" sldId="301"/>
            <ac:spMk id="19" creationId="{CF37A529-8D34-48DE-BEBE-4D3196BC739B}"/>
          </ac:spMkLst>
        </pc:spChg>
      </pc:sldChg>
      <pc:sldChg chg="addSp delSp modSp add mod">
        <pc:chgData name="Rémi CHARDON" userId="5ae659f34d0e9744" providerId="LiveId" clId="{04347FD3-0054-4891-8DDE-B9DC86053551}" dt="2021-02-18T15:31:42.779" v="254" actId="14100"/>
        <pc:sldMkLst>
          <pc:docMk/>
          <pc:sldMk cId="760739893" sldId="302"/>
        </pc:sldMkLst>
        <pc:spChg chg="mod">
          <ac:chgData name="Rémi CHARDON" userId="5ae659f34d0e9744" providerId="LiveId" clId="{04347FD3-0054-4891-8DDE-B9DC86053551}" dt="2021-02-18T15:30:04.158" v="235" actId="113"/>
          <ac:spMkLst>
            <pc:docMk/>
            <pc:sldMk cId="760739893" sldId="302"/>
            <ac:spMk id="3" creationId="{354A3AFB-218C-4C8E-880B-0CB65CA08912}"/>
          </ac:spMkLst>
        </pc:spChg>
        <pc:spChg chg="del">
          <ac:chgData name="Rémi CHARDON" userId="5ae659f34d0e9744" providerId="LiveId" clId="{04347FD3-0054-4891-8DDE-B9DC86053551}" dt="2021-02-18T15:29:54.075" v="233" actId="478"/>
          <ac:spMkLst>
            <pc:docMk/>
            <pc:sldMk cId="760739893" sldId="302"/>
            <ac:spMk id="19" creationId="{CF37A529-8D34-48DE-BEBE-4D3196BC739B}"/>
          </ac:spMkLst>
        </pc:spChg>
        <pc:spChg chg="add del mod">
          <ac:chgData name="Rémi CHARDON" userId="5ae659f34d0e9744" providerId="LiveId" clId="{04347FD3-0054-4891-8DDE-B9DC86053551}" dt="2021-02-18T15:30:47.583" v="240" actId="478"/>
          <ac:spMkLst>
            <pc:docMk/>
            <pc:sldMk cId="760739893" sldId="302"/>
            <ac:spMk id="20" creationId="{1342511C-7E02-4B2F-B2DB-D81BB70E5F35}"/>
          </ac:spMkLst>
        </pc:spChg>
        <pc:spChg chg="add mod">
          <ac:chgData name="Rémi CHARDON" userId="5ae659f34d0e9744" providerId="LiveId" clId="{04347FD3-0054-4891-8DDE-B9DC86053551}" dt="2021-02-18T15:31:42.779" v="254" actId="14100"/>
          <ac:spMkLst>
            <pc:docMk/>
            <pc:sldMk cId="760739893" sldId="302"/>
            <ac:spMk id="24" creationId="{3F426725-5B4B-4E1E-83F7-44A71C2533E3}"/>
          </ac:spMkLst>
        </pc:spChg>
      </pc:sldChg>
      <pc:sldChg chg="addSp modSp add">
        <pc:chgData name="Rémi CHARDON" userId="5ae659f34d0e9744" providerId="LiveId" clId="{04347FD3-0054-4891-8DDE-B9DC86053551}" dt="2021-02-18T15:32:01.549" v="255"/>
        <pc:sldMkLst>
          <pc:docMk/>
          <pc:sldMk cId="3318713074" sldId="303"/>
        </pc:sldMkLst>
        <pc:spChg chg="add mod">
          <ac:chgData name="Rémi CHARDON" userId="5ae659f34d0e9744" providerId="LiveId" clId="{04347FD3-0054-4891-8DDE-B9DC86053551}" dt="2021-02-18T15:32:01.549" v="255"/>
          <ac:spMkLst>
            <pc:docMk/>
            <pc:sldMk cId="3318713074" sldId="303"/>
            <ac:spMk id="19" creationId="{BCC8FFE0-AB34-4091-8D2A-58F099B86D4A}"/>
          </ac:spMkLst>
        </pc:spChg>
      </pc:sldChg>
      <pc:sldChg chg="addSp delSp modSp add mod">
        <pc:chgData name="Rémi CHARDON" userId="5ae659f34d0e9744" providerId="LiveId" clId="{04347FD3-0054-4891-8DDE-B9DC86053551}" dt="2021-02-18T15:32:48.270" v="266" actId="20577"/>
        <pc:sldMkLst>
          <pc:docMk/>
          <pc:sldMk cId="3155299659" sldId="304"/>
        </pc:sldMkLst>
        <pc:spChg chg="mod">
          <ac:chgData name="Rémi CHARDON" userId="5ae659f34d0e9744" providerId="LiveId" clId="{04347FD3-0054-4891-8DDE-B9DC86053551}" dt="2021-02-18T15:32:32.006" v="261" actId="113"/>
          <ac:spMkLst>
            <pc:docMk/>
            <pc:sldMk cId="3155299659" sldId="304"/>
            <ac:spMk id="3" creationId="{354A3AFB-218C-4C8E-880B-0CB65CA08912}"/>
          </ac:spMkLst>
        </pc:spChg>
        <pc:spChg chg="del mod">
          <ac:chgData name="Rémi CHARDON" userId="5ae659f34d0e9744" providerId="LiveId" clId="{04347FD3-0054-4891-8DDE-B9DC86053551}" dt="2021-02-18T15:32:21.356" v="259" actId="478"/>
          <ac:spMkLst>
            <pc:docMk/>
            <pc:sldMk cId="3155299659" sldId="304"/>
            <ac:spMk id="20" creationId="{1342511C-7E02-4B2F-B2DB-D81BB70E5F35}"/>
          </ac:spMkLst>
        </pc:spChg>
        <pc:spChg chg="add mod">
          <ac:chgData name="Rémi CHARDON" userId="5ae659f34d0e9744" providerId="LiveId" clId="{04347FD3-0054-4891-8DDE-B9DC86053551}" dt="2021-02-18T15:32:48.270" v="266" actId="20577"/>
          <ac:spMkLst>
            <pc:docMk/>
            <pc:sldMk cId="3155299659" sldId="304"/>
            <ac:spMk id="24" creationId="{2C82EBBA-C07B-4218-B0F1-E5DCF64B594A}"/>
          </ac:spMkLst>
        </pc:spChg>
      </pc:sldChg>
      <pc:sldChg chg="addSp modSp add">
        <pc:chgData name="Rémi CHARDON" userId="5ae659f34d0e9744" providerId="LiveId" clId="{04347FD3-0054-4891-8DDE-B9DC86053551}" dt="2021-02-18T15:33:09.607" v="268"/>
        <pc:sldMkLst>
          <pc:docMk/>
          <pc:sldMk cId="329767158" sldId="305"/>
        </pc:sldMkLst>
        <pc:spChg chg="add mod">
          <ac:chgData name="Rémi CHARDON" userId="5ae659f34d0e9744" providerId="LiveId" clId="{04347FD3-0054-4891-8DDE-B9DC86053551}" dt="2021-02-18T15:33:09.607" v="268"/>
          <ac:spMkLst>
            <pc:docMk/>
            <pc:sldMk cId="329767158" sldId="305"/>
            <ac:spMk id="20" creationId="{37ACB1BA-7186-4239-88BA-9951E2C51D9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F307E343-78B3-48F0-8D20-A775909412FF}" type="datetimeFigureOut">
              <a:rPr lang="fr-FR" smtClean="0"/>
              <a:t>17/03/2021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ACF97DD-B6D7-424A-8AFE-565E4F7831E7}" type="slidenum">
              <a:rPr lang="fr-FR" smtClean="0"/>
              <a:t>‹N°›</a:t>
            </a:fld>
            <a:endParaRPr lang="fr-FR"/>
          </a:p>
        </p:txBody>
      </p:sp>
    </p:spTree>
    <p:extLst>
      <p:ext uri="{BB962C8B-B14F-4D97-AF65-F5344CB8AC3E}">
        <p14:creationId xmlns:p14="http://schemas.microsoft.com/office/powerpoint/2010/main" val="2640818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307E343-78B3-48F0-8D20-A775909412FF}" type="datetimeFigureOut">
              <a:rPr lang="fr-FR" smtClean="0"/>
              <a:t>17/03/2021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ACF97DD-B6D7-424A-8AFE-565E4F7831E7}" type="slidenum">
              <a:rPr lang="fr-FR" smtClean="0"/>
              <a:t>‹N°›</a:t>
            </a:fld>
            <a:endParaRPr lang="fr-FR"/>
          </a:p>
        </p:txBody>
      </p:sp>
    </p:spTree>
    <p:extLst>
      <p:ext uri="{BB962C8B-B14F-4D97-AF65-F5344CB8AC3E}">
        <p14:creationId xmlns:p14="http://schemas.microsoft.com/office/powerpoint/2010/main" val="2663926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307E343-78B3-48F0-8D20-A775909412FF}" type="datetimeFigureOut">
              <a:rPr lang="fr-FR" smtClean="0"/>
              <a:t>17/03/2021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ACF97DD-B6D7-424A-8AFE-565E4F7831E7}"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65725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307E343-78B3-48F0-8D20-A775909412FF}" type="datetimeFigureOut">
              <a:rPr lang="fr-FR" smtClean="0"/>
              <a:t>17/03/2021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ACF97DD-B6D7-424A-8AFE-565E4F7831E7}" type="slidenum">
              <a:rPr lang="fr-FR" smtClean="0"/>
              <a:t>‹N°›</a:t>
            </a:fld>
            <a:endParaRPr lang="fr-FR"/>
          </a:p>
        </p:txBody>
      </p:sp>
    </p:spTree>
    <p:extLst>
      <p:ext uri="{BB962C8B-B14F-4D97-AF65-F5344CB8AC3E}">
        <p14:creationId xmlns:p14="http://schemas.microsoft.com/office/powerpoint/2010/main" val="3418619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307E343-78B3-48F0-8D20-A775909412FF}" type="datetimeFigureOut">
              <a:rPr lang="fr-FR" smtClean="0"/>
              <a:t>17/03/2021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ACF97DD-B6D7-424A-8AFE-565E4F7831E7}"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65826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307E343-78B3-48F0-8D20-A775909412FF}" type="datetimeFigureOut">
              <a:rPr lang="fr-FR" smtClean="0"/>
              <a:t>17/03/2021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ACF97DD-B6D7-424A-8AFE-565E4F7831E7}" type="slidenum">
              <a:rPr lang="fr-FR" smtClean="0"/>
              <a:t>‹N°›</a:t>
            </a:fld>
            <a:endParaRPr lang="fr-FR"/>
          </a:p>
        </p:txBody>
      </p:sp>
    </p:spTree>
    <p:extLst>
      <p:ext uri="{BB962C8B-B14F-4D97-AF65-F5344CB8AC3E}">
        <p14:creationId xmlns:p14="http://schemas.microsoft.com/office/powerpoint/2010/main" val="2966899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307E343-78B3-48F0-8D20-A775909412FF}" type="datetimeFigureOut">
              <a:rPr lang="fr-FR" smtClean="0"/>
              <a:t>17/03/2021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ACF97DD-B6D7-424A-8AFE-565E4F7831E7}" type="slidenum">
              <a:rPr lang="fr-FR" smtClean="0"/>
              <a:t>‹N°›</a:t>
            </a:fld>
            <a:endParaRPr lang="fr-FR"/>
          </a:p>
        </p:txBody>
      </p:sp>
    </p:spTree>
    <p:extLst>
      <p:ext uri="{BB962C8B-B14F-4D97-AF65-F5344CB8AC3E}">
        <p14:creationId xmlns:p14="http://schemas.microsoft.com/office/powerpoint/2010/main" val="2284662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307E343-78B3-48F0-8D20-A775909412FF}" type="datetimeFigureOut">
              <a:rPr lang="fr-FR" smtClean="0"/>
              <a:t>17/03/2021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ACF97DD-B6D7-424A-8AFE-565E4F7831E7}" type="slidenum">
              <a:rPr lang="fr-FR" smtClean="0"/>
              <a:t>‹N°›</a:t>
            </a:fld>
            <a:endParaRPr lang="fr-FR"/>
          </a:p>
        </p:txBody>
      </p:sp>
    </p:spTree>
    <p:extLst>
      <p:ext uri="{BB962C8B-B14F-4D97-AF65-F5344CB8AC3E}">
        <p14:creationId xmlns:p14="http://schemas.microsoft.com/office/powerpoint/2010/main" val="1545768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307E343-78B3-48F0-8D20-A775909412FF}" type="datetimeFigureOut">
              <a:rPr lang="fr-FR" smtClean="0"/>
              <a:t>17/03/2021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ACF97DD-B6D7-424A-8AFE-565E4F7831E7}" type="slidenum">
              <a:rPr lang="fr-FR" smtClean="0"/>
              <a:t>‹N°›</a:t>
            </a:fld>
            <a:endParaRPr lang="fr-FR"/>
          </a:p>
        </p:txBody>
      </p:sp>
    </p:spTree>
    <p:extLst>
      <p:ext uri="{BB962C8B-B14F-4D97-AF65-F5344CB8AC3E}">
        <p14:creationId xmlns:p14="http://schemas.microsoft.com/office/powerpoint/2010/main" val="3742855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307E343-78B3-48F0-8D20-A775909412FF}" type="datetimeFigureOut">
              <a:rPr lang="fr-FR" smtClean="0"/>
              <a:t>17/03/2021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ACF97DD-B6D7-424A-8AFE-565E4F7831E7}" type="slidenum">
              <a:rPr lang="fr-FR" smtClean="0"/>
              <a:t>‹N°›</a:t>
            </a:fld>
            <a:endParaRPr lang="fr-FR"/>
          </a:p>
        </p:txBody>
      </p:sp>
    </p:spTree>
    <p:extLst>
      <p:ext uri="{BB962C8B-B14F-4D97-AF65-F5344CB8AC3E}">
        <p14:creationId xmlns:p14="http://schemas.microsoft.com/office/powerpoint/2010/main" val="4109832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F307E343-78B3-48F0-8D20-A775909412FF}" type="datetimeFigureOut">
              <a:rPr lang="fr-FR" smtClean="0"/>
              <a:t>17/03/2021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ACF97DD-B6D7-424A-8AFE-565E4F7831E7}" type="slidenum">
              <a:rPr lang="fr-FR" smtClean="0"/>
              <a:t>‹N°›</a:t>
            </a:fld>
            <a:endParaRPr lang="fr-FR"/>
          </a:p>
        </p:txBody>
      </p:sp>
    </p:spTree>
    <p:extLst>
      <p:ext uri="{BB962C8B-B14F-4D97-AF65-F5344CB8AC3E}">
        <p14:creationId xmlns:p14="http://schemas.microsoft.com/office/powerpoint/2010/main" val="3715241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307E343-78B3-48F0-8D20-A775909412FF}" type="datetimeFigureOut">
              <a:rPr lang="fr-FR" smtClean="0"/>
              <a:t>17/03/2021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ACF97DD-B6D7-424A-8AFE-565E4F7831E7}" type="slidenum">
              <a:rPr lang="fr-FR" smtClean="0"/>
              <a:t>‹N°›</a:t>
            </a:fld>
            <a:endParaRPr lang="fr-FR"/>
          </a:p>
        </p:txBody>
      </p:sp>
    </p:spTree>
    <p:extLst>
      <p:ext uri="{BB962C8B-B14F-4D97-AF65-F5344CB8AC3E}">
        <p14:creationId xmlns:p14="http://schemas.microsoft.com/office/powerpoint/2010/main" val="592394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307E343-78B3-48F0-8D20-A775909412FF}" type="datetimeFigureOut">
              <a:rPr lang="fr-FR" smtClean="0"/>
              <a:t>17/03/2021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ACF97DD-B6D7-424A-8AFE-565E4F7831E7}" type="slidenum">
              <a:rPr lang="fr-FR" smtClean="0"/>
              <a:t>‹N°›</a:t>
            </a:fld>
            <a:endParaRPr lang="fr-FR"/>
          </a:p>
        </p:txBody>
      </p:sp>
    </p:spTree>
    <p:extLst>
      <p:ext uri="{BB962C8B-B14F-4D97-AF65-F5344CB8AC3E}">
        <p14:creationId xmlns:p14="http://schemas.microsoft.com/office/powerpoint/2010/main" val="1662882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07E343-78B3-48F0-8D20-A775909412FF}" type="datetimeFigureOut">
              <a:rPr lang="fr-FR" smtClean="0"/>
              <a:t>17/03/2021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ACF97DD-B6D7-424A-8AFE-565E4F7831E7}" type="slidenum">
              <a:rPr lang="fr-FR" smtClean="0"/>
              <a:t>‹N°›</a:t>
            </a:fld>
            <a:endParaRPr lang="fr-FR"/>
          </a:p>
        </p:txBody>
      </p:sp>
    </p:spTree>
    <p:extLst>
      <p:ext uri="{BB962C8B-B14F-4D97-AF65-F5344CB8AC3E}">
        <p14:creationId xmlns:p14="http://schemas.microsoft.com/office/powerpoint/2010/main" val="172212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307E343-78B3-48F0-8D20-A775909412FF}" type="datetimeFigureOut">
              <a:rPr lang="fr-FR" smtClean="0"/>
              <a:t>17/03/2021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ACF97DD-B6D7-424A-8AFE-565E4F7831E7}" type="slidenum">
              <a:rPr lang="fr-FR" smtClean="0"/>
              <a:t>‹N°›</a:t>
            </a:fld>
            <a:endParaRPr lang="fr-FR"/>
          </a:p>
        </p:txBody>
      </p:sp>
    </p:spTree>
    <p:extLst>
      <p:ext uri="{BB962C8B-B14F-4D97-AF65-F5344CB8AC3E}">
        <p14:creationId xmlns:p14="http://schemas.microsoft.com/office/powerpoint/2010/main" val="992205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ACF97DD-B6D7-424A-8AFE-565E4F7831E7}" type="slidenum">
              <a:rPr lang="fr-FR" smtClean="0"/>
              <a:t>‹N°›</a:t>
            </a:fld>
            <a:endParaRPr lang="fr-FR"/>
          </a:p>
        </p:txBody>
      </p:sp>
      <p:sp>
        <p:nvSpPr>
          <p:cNvPr id="5" name="Date Placeholder 4"/>
          <p:cNvSpPr>
            <a:spLocks noGrp="1"/>
          </p:cNvSpPr>
          <p:nvPr>
            <p:ph type="dt" sz="half" idx="10"/>
          </p:nvPr>
        </p:nvSpPr>
        <p:spPr/>
        <p:txBody>
          <a:bodyPr/>
          <a:lstStyle/>
          <a:p>
            <a:fld id="{F307E343-78B3-48F0-8D20-A775909412FF}" type="datetimeFigureOut">
              <a:rPr lang="fr-FR" smtClean="0"/>
              <a:t>17/03/2021</a:t>
            </a:fld>
            <a:endParaRPr lang="fr-FR"/>
          </a:p>
        </p:txBody>
      </p:sp>
    </p:spTree>
    <p:extLst>
      <p:ext uri="{BB962C8B-B14F-4D97-AF65-F5344CB8AC3E}">
        <p14:creationId xmlns:p14="http://schemas.microsoft.com/office/powerpoint/2010/main" val="110134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307E343-78B3-48F0-8D20-A775909412FF}" type="datetimeFigureOut">
              <a:rPr lang="fr-FR" smtClean="0"/>
              <a:t>17/03/2021</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ACF97DD-B6D7-424A-8AFE-565E4F7831E7}" type="slidenum">
              <a:rPr lang="fr-FR" smtClean="0"/>
              <a:t>‹N°›</a:t>
            </a:fld>
            <a:endParaRPr lang="fr-FR"/>
          </a:p>
        </p:txBody>
      </p:sp>
    </p:spTree>
    <p:extLst>
      <p:ext uri="{BB962C8B-B14F-4D97-AF65-F5344CB8AC3E}">
        <p14:creationId xmlns:p14="http://schemas.microsoft.com/office/powerpoint/2010/main" val="28948467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hyperlink" Target="https://www.cadremploi.fr/editorial/conseils/lettre-de-motivation/comment-bien-ecrire-une-lettre-de-motivation?utm_source=cadremploi&amp;utm_medium=email&amp;utm_campaign=newsletter&amp;een=3b5d4b671c26852ae5edc493dba6fe57&amp;seen=6" TargetMode="External"/><Relationship Id="rId7" Type="http://schemas.openxmlformats.org/officeDocument/2006/relationships/hyperlink" Target="https://www.upcvup.com/lettres-motivation-telecharger/" TargetMode="External"/><Relationship Id="rId2" Type="http://schemas.openxmlformats.org/officeDocument/2006/relationships/hyperlink" Target="https://www.cadremploi.fr/editorial/conseils/conseils-candidature/lettre-de-motivation/detail/article/4-mails-de-motivation-qui-ont-convaincu.html" TargetMode="External"/><Relationship Id="rId1" Type="http://schemas.openxmlformats.org/officeDocument/2006/relationships/slideLayout" Target="../slideLayouts/slideLayout2.xml"/><Relationship Id="rId6" Type="http://schemas.openxmlformats.org/officeDocument/2006/relationships/hyperlink" Target="https://academos.qc.ca/blogue-jeunes/bonus/quatre-lettres-de-motivation-qui-te-demarqueront-des-autres-candidats/" TargetMode="External"/><Relationship Id="rId5" Type="http://schemas.openxmlformats.org/officeDocument/2006/relationships/hyperlink" Target="https://www.modeles-de-cv.com/modeles-lettre-de-motivation/" TargetMode="External"/><Relationship Id="rId4" Type="http://schemas.openxmlformats.org/officeDocument/2006/relationships/hyperlink" Target="https://www.canva.com/fr_fr/decouvrir/lettre-de-motivation-modeles-conseil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4F57DB1C-6494-4CC4-A5E8-931957565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8">
            <a:extLst>
              <a:ext uri="{FF2B5EF4-FFF2-40B4-BE49-F238E27FC236}">
                <a16:creationId xmlns:a16="http://schemas.microsoft.com/office/drawing/2014/main" id="{FFFB778B-5206-4BB0-A468-327E71367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Shape 10">
            <a:extLst>
              <a:ext uri="{FF2B5EF4-FFF2-40B4-BE49-F238E27FC236}">
                <a16:creationId xmlns:a16="http://schemas.microsoft.com/office/drawing/2014/main" id="{E6C0471D-BE03-4D81-BDB5-D510BC0D8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3379" y="0"/>
            <a:ext cx="5438621" cy="6857999"/>
          </a:xfrm>
          <a:custGeom>
            <a:avLst/>
            <a:gdLst>
              <a:gd name="connsiteX0" fmla="*/ 0 w 5438621"/>
              <a:gd name="connsiteY0" fmla="*/ 0 h 6857999"/>
              <a:gd name="connsiteX1" fmla="*/ 573774 w 5438621"/>
              <a:gd name="connsiteY1" fmla="*/ 0 h 6857999"/>
              <a:gd name="connsiteX2" fmla="*/ 1182808 w 5438621"/>
              <a:gd name="connsiteY2" fmla="*/ 0 h 6857999"/>
              <a:gd name="connsiteX3" fmla="*/ 4537195 w 5438621"/>
              <a:gd name="connsiteY3" fmla="*/ 0 h 6857999"/>
              <a:gd name="connsiteX4" fmla="*/ 5187609 w 5438621"/>
              <a:gd name="connsiteY4" fmla="*/ 0 h 6857999"/>
              <a:gd name="connsiteX5" fmla="*/ 5438621 w 5438621"/>
              <a:gd name="connsiteY5" fmla="*/ 0 h 6857999"/>
              <a:gd name="connsiteX6" fmla="*/ 5438621 w 5438621"/>
              <a:gd name="connsiteY6" fmla="*/ 6857999 h 6857999"/>
              <a:gd name="connsiteX7" fmla="*/ 4802807 w 5438621"/>
              <a:gd name="connsiteY7" fmla="*/ 6857999 h 6857999"/>
              <a:gd name="connsiteX8" fmla="*/ 4537195 w 5438621"/>
              <a:gd name="connsiteY8" fmla="*/ 6857999 h 6857999"/>
              <a:gd name="connsiteX9" fmla="*/ 1182808 w 5438621"/>
              <a:gd name="connsiteY9" fmla="*/ 6857999 h 6857999"/>
              <a:gd name="connsiteX10" fmla="*/ 1049897 w 5438621"/>
              <a:gd name="connsiteY1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38621" h="6857999">
                <a:moveTo>
                  <a:pt x="0" y="0"/>
                </a:moveTo>
                <a:lnTo>
                  <a:pt x="573774" y="0"/>
                </a:lnTo>
                <a:lnTo>
                  <a:pt x="1182808" y="0"/>
                </a:lnTo>
                <a:lnTo>
                  <a:pt x="4537195" y="0"/>
                </a:lnTo>
                <a:lnTo>
                  <a:pt x="5187609" y="0"/>
                </a:lnTo>
                <a:lnTo>
                  <a:pt x="5438621" y="0"/>
                </a:lnTo>
                <a:lnTo>
                  <a:pt x="5438621" y="6857999"/>
                </a:lnTo>
                <a:lnTo>
                  <a:pt x="4802807" y="6857999"/>
                </a:lnTo>
                <a:lnTo>
                  <a:pt x="4537195" y="6857999"/>
                </a:lnTo>
                <a:lnTo>
                  <a:pt x="1182808" y="6857999"/>
                </a:lnTo>
                <a:lnTo>
                  <a:pt x="1049897" y="6857999"/>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3" name="Straight Connector 12">
            <a:extLst>
              <a:ext uri="{FF2B5EF4-FFF2-40B4-BE49-F238E27FC236}">
                <a16:creationId xmlns:a16="http://schemas.microsoft.com/office/drawing/2014/main" id="{22721A85-1EA4-4D87-97AB-0BB4AB78F9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78143" y="0"/>
            <a:ext cx="860630" cy="6857999"/>
          </a:xfrm>
          <a:prstGeom prst="line">
            <a:avLst/>
          </a:prstGeom>
          <a:ln w="15875" cap="sq">
            <a:solidFill>
              <a:schemeClr val="accent1"/>
            </a:solidFill>
            <a:beve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5E836EB-03CD-4BA5-A751-21D2ACC283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53743" y="3483429"/>
            <a:ext cx="6738258" cy="3374570"/>
          </a:xfrm>
          <a:prstGeom prst="line">
            <a:avLst/>
          </a:prstGeom>
          <a:ln w="9525">
            <a:solidFill>
              <a:schemeClr val="accent1">
                <a:lumMod val="60000"/>
                <a:lumOff val="40000"/>
                <a:alpha val="80000"/>
              </a:schemeClr>
            </a:solidFill>
          </a:ln>
        </p:spPr>
        <p:style>
          <a:lnRef idx="2">
            <a:schemeClr val="accent1"/>
          </a:lnRef>
          <a:fillRef idx="0">
            <a:schemeClr val="accent1"/>
          </a:fillRef>
          <a:effectRef idx="1">
            <a:schemeClr val="accent1"/>
          </a:effectRef>
          <a:fontRef idx="minor">
            <a:schemeClr val="tx1"/>
          </a:fontRef>
        </p:style>
      </p:cxnSp>
      <p:sp>
        <p:nvSpPr>
          <p:cNvPr id="17" name="Isosceles Triangle 16">
            <a:extLst>
              <a:ext uri="{FF2B5EF4-FFF2-40B4-BE49-F238E27FC236}">
                <a16:creationId xmlns:a16="http://schemas.microsoft.com/office/drawing/2014/main" id="{A27691EB-14CF-4237-B5EB-C94B92677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49404" y="0"/>
            <a:ext cx="842596" cy="5666154"/>
          </a:xfrm>
          <a:prstGeom prst="triangle">
            <a:avLst>
              <a:gd name="adj" fmla="val 100000"/>
            </a:avLst>
          </a:prstGeom>
          <a:solidFill>
            <a:schemeClr val="accent2">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32752044-9FF9-4AF6-80F9-163F7D53D215}"/>
              </a:ext>
            </a:extLst>
          </p:cNvPr>
          <p:cNvSpPr>
            <a:spLocks noGrp="1"/>
          </p:cNvSpPr>
          <p:nvPr>
            <p:ph type="ctrTitle"/>
          </p:nvPr>
        </p:nvSpPr>
        <p:spPr>
          <a:xfrm>
            <a:off x="829734" y="854529"/>
            <a:ext cx="5799665" cy="5148943"/>
          </a:xfrm>
        </p:spPr>
        <p:txBody>
          <a:bodyPr anchor="ctr">
            <a:normAutofit/>
          </a:bodyPr>
          <a:lstStyle/>
          <a:p>
            <a:r>
              <a:rPr lang="fr-FR" sz="6000" b="1"/>
              <a:t>La lettre</a:t>
            </a:r>
            <a:br>
              <a:rPr lang="fr-FR" sz="6000" b="1"/>
            </a:br>
            <a:r>
              <a:rPr lang="fr-FR" sz="6000" b="1"/>
              <a:t>de candidature</a:t>
            </a:r>
            <a:br>
              <a:rPr lang="fr-FR" sz="6000" b="1"/>
            </a:br>
            <a:r>
              <a:rPr lang="fr-FR" sz="6000"/>
              <a:t> </a:t>
            </a:r>
            <a:br>
              <a:rPr lang="fr-FR" sz="6000"/>
            </a:br>
            <a:r>
              <a:rPr lang="fr-FR" sz="6000" i="1"/>
              <a:t>les erreurs à ne pas faire</a:t>
            </a:r>
          </a:p>
        </p:txBody>
      </p:sp>
      <p:pic>
        <p:nvPicPr>
          <p:cNvPr id="8" name="Image 7">
            <a:extLst>
              <a:ext uri="{FF2B5EF4-FFF2-40B4-BE49-F238E27FC236}">
                <a16:creationId xmlns:a16="http://schemas.microsoft.com/office/drawing/2014/main" id="{16A5F63D-4CD0-47C2-A5D4-4B77BE5697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6424" y="-266107"/>
            <a:ext cx="4857985" cy="4857985"/>
          </a:xfrm>
          <a:prstGeom prst="rect">
            <a:avLst/>
          </a:prstGeom>
        </p:spPr>
      </p:pic>
    </p:spTree>
    <p:extLst>
      <p:ext uri="{BB962C8B-B14F-4D97-AF65-F5344CB8AC3E}">
        <p14:creationId xmlns:p14="http://schemas.microsoft.com/office/powerpoint/2010/main" val="1372685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354A3AFB-218C-4C8E-880B-0CB65CA08912}"/>
              </a:ext>
            </a:extLst>
          </p:cNvPr>
          <p:cNvSpPr>
            <a:spLocks noGrp="1"/>
          </p:cNvSpPr>
          <p:nvPr>
            <p:ph idx="1"/>
          </p:nvPr>
        </p:nvSpPr>
        <p:spPr>
          <a:xfrm>
            <a:off x="842597" y="967893"/>
            <a:ext cx="10627160" cy="5666154"/>
          </a:xfrm>
        </p:spPr>
        <p:txBody>
          <a:bodyPr>
            <a:normAutofit/>
          </a:bodyPr>
          <a:lstStyle/>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Madame, Monsieur,</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En réponse à votre annonce,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j’ai l’honneur de </a:t>
            </a:r>
            <a:r>
              <a:rPr lang="fr-FR" sz="1400" dirty="0">
                <a:effectLst/>
                <a:latin typeface="Arial" panose="020B0604020202020204" pitchFamily="34" charset="0"/>
                <a:ea typeface="Times New Roman" panose="02020603050405020304" pitchFamily="18" charset="0"/>
                <a:cs typeface="Arial" panose="020B0604020202020204" pitchFamily="34" charset="0"/>
              </a:rPr>
              <a:t>poser ma candidature au poste de chef des ventes, dans votre entreprise.</a:t>
            </a:r>
          </a:p>
          <a:p>
            <a:pPr marL="0" indent="0" algn="just">
              <a:lnSpc>
                <a:spcPct val="150000"/>
              </a:lnSpc>
              <a:spcBef>
                <a:spcPts val="0"/>
              </a:spcBef>
              <a:spcAft>
                <a:spcPts val="1200"/>
              </a:spcAft>
              <a:buNone/>
            </a:pP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Je pense bien correspondre </a:t>
            </a:r>
            <a:r>
              <a:rPr lang="fr-FR" sz="1400" dirty="0">
                <a:effectLst/>
                <a:latin typeface="Arial" panose="020B0604020202020204" pitchFamily="34" charset="0"/>
                <a:ea typeface="Times New Roman" panose="02020603050405020304" pitchFamily="18" charset="0"/>
                <a:cs typeface="Arial" panose="020B0604020202020204" pitchFamily="34" charset="0"/>
              </a:rPr>
              <a:t>au profil requis et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comme vous le verrez sur mon curriculum vitae</a:t>
            </a:r>
            <a:r>
              <a:rPr lang="fr-FR" sz="1400" dirty="0">
                <a:effectLst/>
                <a:latin typeface="Arial" panose="020B0604020202020204" pitchFamily="34" charset="0"/>
                <a:ea typeface="Times New Roman" panose="02020603050405020304" pitchFamily="18" charset="0"/>
                <a:cs typeface="Arial" panose="020B0604020202020204" pitchFamily="34" charset="0"/>
              </a:rPr>
              <a:t>, mon expérience professionnelle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n’est pas sans rapport</a:t>
            </a:r>
            <a:r>
              <a:rPr lang="fr-FR" sz="1400" dirty="0">
                <a:effectLst/>
                <a:latin typeface="Arial" panose="020B0604020202020204" pitchFamily="34" charset="0"/>
                <a:ea typeface="Times New Roman" panose="02020603050405020304" pitchFamily="18" charset="0"/>
                <a:cs typeface="Arial" panose="020B0604020202020204" pitchFamily="34" charset="0"/>
              </a:rPr>
              <a:t> avec le poste proposé.</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J’ai toujours été motivé par la vente   et je peux même affirmer que j’appartiens à ceux que l’on appelle : « les vendeurs nés ». J’ajoute cela parce que si mon expérience ne s ‘est pas déroulée dans les mêmes secteurs d’activité que celui de votre société, je sais qu’un bon vendeur doit être capable de tout vendre. Mon curriculum vitae l’indique, j’ai vendu durant une année des produits pharmaceutiques, et durant deux années des extincteurs.</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Mon dynamisme et ma disponibilité (bien qu’habitant Bordeaux, j’ai toujours eu envie de travailler et vivre à Paris) seront ajoutés à l’intérêt que je porte à vos produits, les garanties du bon exercice de la fonction de chef des ventes.</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Bien sûr, je suis disponible pour vous donner ,si vous me convoquez, plus amples renseignements.</a:t>
            </a:r>
          </a:p>
          <a:p>
            <a:pPr marL="0" indent="0" algn="just">
              <a:lnSpc>
                <a:spcPct val="150000"/>
              </a:lnSpc>
              <a:spcBef>
                <a:spcPts val="0"/>
              </a:spcBef>
              <a:spcAft>
                <a:spcPts val="1200"/>
              </a:spcAft>
              <a:buNone/>
            </a:pPr>
            <a:r>
              <a:rPr lang="fr-FR" sz="1400" dirty="0">
                <a:latin typeface="Arial" panose="020B0604020202020204" pitchFamily="34" charset="0"/>
                <a:ea typeface="Times New Roman" panose="02020603050405020304" pitchFamily="18" charset="0"/>
                <a:cs typeface="Arial" panose="020B0604020202020204" pitchFamily="34" charset="0"/>
              </a:rPr>
              <a:t>E</a:t>
            </a:r>
            <a:r>
              <a:rPr lang="fr-FR" sz="1400" dirty="0">
                <a:effectLst/>
                <a:latin typeface="Arial" panose="020B0604020202020204" pitchFamily="34" charset="0"/>
                <a:ea typeface="Times New Roman" panose="02020603050405020304" pitchFamily="18" charset="0"/>
                <a:cs typeface="Arial" panose="020B0604020202020204" pitchFamily="34" charset="0"/>
              </a:rPr>
              <a:t>spérant que ma candidature retiendra votre attention, je vous prie de croire, Madame, Monsieur, à mes sentiments distingués.</a:t>
            </a:r>
          </a:p>
          <a:p>
            <a:pPr marL="0" indent="0">
              <a:lnSpc>
                <a:spcPct val="90000"/>
              </a:lnSpc>
              <a:buNone/>
            </a:pPr>
            <a:endParaRPr lang="fr-FR" sz="1100" dirty="0">
              <a:effectLst/>
              <a:latin typeface="Times New Roman" panose="02020603050405020304" pitchFamily="18" charset="0"/>
              <a:ea typeface="Times New Roman" panose="02020603050405020304" pitchFamily="18" charset="0"/>
            </a:endParaRPr>
          </a:p>
          <a:p>
            <a:pPr marL="0" indent="0">
              <a:lnSpc>
                <a:spcPct val="90000"/>
              </a:lnSpc>
              <a:buNone/>
            </a:pPr>
            <a:endParaRPr lang="fr-FR" sz="1100" dirty="0"/>
          </a:p>
        </p:txBody>
      </p:sp>
      <p:sp>
        <p:nvSpPr>
          <p:cNvPr id="23"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Bulle narrative : ronde 5">
            <a:extLst>
              <a:ext uri="{FF2B5EF4-FFF2-40B4-BE49-F238E27FC236}">
                <a16:creationId xmlns:a16="http://schemas.microsoft.com/office/drawing/2014/main" id="{EC31182D-5B49-4A1E-8B0F-F8C6C5D0F9FE}"/>
              </a:ext>
            </a:extLst>
          </p:cNvPr>
          <p:cNvSpPr/>
          <p:nvPr/>
        </p:nvSpPr>
        <p:spPr>
          <a:xfrm>
            <a:off x="528616" y="1706015"/>
            <a:ext cx="353290" cy="353291"/>
          </a:xfrm>
          <a:prstGeom prst="wedgeEllipseCallout">
            <a:avLst>
              <a:gd name="adj1" fmla="val 63059"/>
              <a:gd name="adj2" fmla="val 6409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2</a:t>
            </a:r>
          </a:p>
        </p:txBody>
      </p:sp>
      <p:sp>
        <p:nvSpPr>
          <p:cNvPr id="9" name="Bulle narrative : ronde 8">
            <a:extLst>
              <a:ext uri="{FF2B5EF4-FFF2-40B4-BE49-F238E27FC236}">
                <a16:creationId xmlns:a16="http://schemas.microsoft.com/office/drawing/2014/main" id="{A5610E95-01E1-4BB5-9D68-DEA321F4CEEE}"/>
              </a:ext>
            </a:extLst>
          </p:cNvPr>
          <p:cNvSpPr/>
          <p:nvPr/>
        </p:nvSpPr>
        <p:spPr>
          <a:xfrm>
            <a:off x="3749974" y="1068452"/>
            <a:ext cx="353290" cy="353291"/>
          </a:xfrm>
          <a:prstGeom prst="wedgeEllipseCallout">
            <a:avLst>
              <a:gd name="adj1" fmla="val -41421"/>
              <a:gd name="adj2" fmla="val 830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1</a:t>
            </a:r>
          </a:p>
        </p:txBody>
      </p:sp>
      <p:sp>
        <p:nvSpPr>
          <p:cNvPr id="10" name="Bulle narrative : ronde 9">
            <a:extLst>
              <a:ext uri="{FF2B5EF4-FFF2-40B4-BE49-F238E27FC236}">
                <a16:creationId xmlns:a16="http://schemas.microsoft.com/office/drawing/2014/main" id="{461FB6F3-1085-4F0D-B962-D57904EAE975}"/>
              </a:ext>
            </a:extLst>
          </p:cNvPr>
          <p:cNvSpPr/>
          <p:nvPr/>
        </p:nvSpPr>
        <p:spPr>
          <a:xfrm>
            <a:off x="4850344" y="2286253"/>
            <a:ext cx="353290" cy="353291"/>
          </a:xfrm>
          <a:prstGeom prst="wedgeEllipseCallout">
            <a:avLst>
              <a:gd name="adj1" fmla="val 84430"/>
              <a:gd name="adj2" fmla="val -6175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3</a:t>
            </a:r>
          </a:p>
        </p:txBody>
      </p:sp>
      <p:sp>
        <p:nvSpPr>
          <p:cNvPr id="12" name="Bulle narrative : ronde 11">
            <a:extLst>
              <a:ext uri="{FF2B5EF4-FFF2-40B4-BE49-F238E27FC236}">
                <a16:creationId xmlns:a16="http://schemas.microsoft.com/office/drawing/2014/main" id="{3029499E-3498-4E62-AFD3-1DC91D2ECBCF}"/>
              </a:ext>
            </a:extLst>
          </p:cNvPr>
          <p:cNvSpPr/>
          <p:nvPr/>
        </p:nvSpPr>
        <p:spPr>
          <a:xfrm>
            <a:off x="300463" y="2224987"/>
            <a:ext cx="353290" cy="353291"/>
          </a:xfrm>
          <a:prstGeom prst="wedgeEllipseCallout">
            <a:avLst>
              <a:gd name="adj1" fmla="val 98677"/>
              <a:gd name="adj2" fmla="val 2372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4</a:t>
            </a:r>
          </a:p>
        </p:txBody>
      </p:sp>
      <p:sp>
        <p:nvSpPr>
          <p:cNvPr id="11" name="ZoneTexte 10">
            <a:extLst>
              <a:ext uri="{FF2B5EF4-FFF2-40B4-BE49-F238E27FC236}">
                <a16:creationId xmlns:a16="http://schemas.microsoft.com/office/drawing/2014/main" id="{7FF1B1AF-424B-47CD-8E6A-92E04A976677}"/>
              </a:ext>
            </a:extLst>
          </p:cNvPr>
          <p:cNvSpPr txBox="1"/>
          <p:nvPr/>
        </p:nvSpPr>
        <p:spPr>
          <a:xfrm>
            <a:off x="4520045" y="114300"/>
            <a:ext cx="7491846" cy="954107"/>
          </a:xfrm>
          <a:prstGeom prst="rect">
            <a:avLst/>
          </a:prstGeom>
          <a:solidFill>
            <a:schemeClr val="accent2"/>
          </a:solidFill>
        </p:spPr>
        <p:txBody>
          <a:bodyPr wrap="square" rtlCol="0">
            <a:spAutoFit/>
          </a:bodyPr>
          <a:lstStyle/>
          <a:p>
            <a:r>
              <a:rPr lang="fr-FR" sz="1400" dirty="0">
                <a:solidFill>
                  <a:schemeClr val="bg1"/>
                </a:solidFill>
              </a:rPr>
              <a:t>4 – Formule négative à proscrire. Et puis si vous ne trouvez pas de point commun entre votre expérience (ou votre formation) et le poste, pourquoi postuler ? </a:t>
            </a:r>
          </a:p>
          <a:p>
            <a:r>
              <a:rPr lang="fr-FR" sz="1400" i="1" dirty="0">
                <a:solidFill>
                  <a:schemeClr val="bg1"/>
                </a:solidFill>
              </a:rPr>
              <a:t>Même un emploi non qualifié, il est important de faire le lien, de manière positive, entre qui l’on est et le poste.</a:t>
            </a:r>
          </a:p>
        </p:txBody>
      </p:sp>
    </p:spTree>
    <p:extLst>
      <p:ext uri="{BB962C8B-B14F-4D97-AF65-F5344CB8AC3E}">
        <p14:creationId xmlns:p14="http://schemas.microsoft.com/office/powerpoint/2010/main" val="1518628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354A3AFB-218C-4C8E-880B-0CB65CA08912}"/>
              </a:ext>
            </a:extLst>
          </p:cNvPr>
          <p:cNvSpPr>
            <a:spLocks noGrp="1"/>
          </p:cNvSpPr>
          <p:nvPr>
            <p:ph idx="1"/>
          </p:nvPr>
        </p:nvSpPr>
        <p:spPr>
          <a:xfrm>
            <a:off x="842597" y="967893"/>
            <a:ext cx="10627160" cy="5666154"/>
          </a:xfrm>
        </p:spPr>
        <p:txBody>
          <a:bodyPr>
            <a:normAutofit/>
          </a:bodyPr>
          <a:lstStyle/>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Madame, Monsieur,</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En réponse à votre annonce,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j’ai l’honneur de </a:t>
            </a:r>
            <a:r>
              <a:rPr lang="fr-FR" sz="1400" dirty="0">
                <a:effectLst/>
                <a:latin typeface="Arial" panose="020B0604020202020204" pitchFamily="34" charset="0"/>
                <a:ea typeface="Times New Roman" panose="02020603050405020304" pitchFamily="18" charset="0"/>
                <a:cs typeface="Arial" panose="020B0604020202020204" pitchFamily="34" charset="0"/>
              </a:rPr>
              <a:t>poser ma candidature au poste de chef des ventes, dans votre entreprise.</a:t>
            </a:r>
          </a:p>
          <a:p>
            <a:pPr marL="0" indent="0" algn="just">
              <a:lnSpc>
                <a:spcPct val="150000"/>
              </a:lnSpc>
              <a:spcBef>
                <a:spcPts val="0"/>
              </a:spcBef>
              <a:spcAft>
                <a:spcPts val="1200"/>
              </a:spcAft>
              <a:buNone/>
            </a:pP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Je pense bien correspondre </a:t>
            </a:r>
            <a:r>
              <a:rPr lang="fr-FR" sz="1400" dirty="0">
                <a:effectLst/>
                <a:latin typeface="Arial" panose="020B0604020202020204" pitchFamily="34" charset="0"/>
                <a:ea typeface="Times New Roman" panose="02020603050405020304" pitchFamily="18" charset="0"/>
                <a:cs typeface="Arial" panose="020B0604020202020204" pitchFamily="34" charset="0"/>
              </a:rPr>
              <a:t>au profil requis et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comme vous le verrez sur mon curriculum vitae</a:t>
            </a:r>
            <a:r>
              <a:rPr lang="fr-FR" sz="1400" dirty="0">
                <a:effectLst/>
                <a:latin typeface="Arial" panose="020B0604020202020204" pitchFamily="34" charset="0"/>
                <a:ea typeface="Times New Roman" panose="02020603050405020304" pitchFamily="18" charset="0"/>
                <a:cs typeface="Arial" panose="020B0604020202020204" pitchFamily="34" charset="0"/>
              </a:rPr>
              <a:t>, mon expérience professionnelle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n’est pas sans rapport</a:t>
            </a:r>
            <a:r>
              <a:rPr lang="fr-FR" sz="1400" dirty="0">
                <a:effectLst/>
                <a:latin typeface="Arial" panose="020B0604020202020204" pitchFamily="34" charset="0"/>
                <a:ea typeface="Times New Roman" panose="02020603050405020304" pitchFamily="18" charset="0"/>
                <a:cs typeface="Arial" panose="020B0604020202020204" pitchFamily="34" charset="0"/>
              </a:rPr>
              <a:t> avec le poste proposé.</a:t>
            </a:r>
          </a:p>
          <a:p>
            <a:pPr marL="0" indent="0" algn="just">
              <a:lnSpc>
                <a:spcPct val="150000"/>
              </a:lnSpc>
              <a:spcBef>
                <a:spcPts val="0"/>
              </a:spcBef>
              <a:spcAft>
                <a:spcPts val="1200"/>
              </a:spcAft>
              <a:buNone/>
            </a:pP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J’ai toujours été motivé </a:t>
            </a:r>
            <a:r>
              <a:rPr lang="fr-FR" sz="1400" dirty="0">
                <a:effectLst/>
                <a:latin typeface="Arial" panose="020B0604020202020204" pitchFamily="34" charset="0"/>
                <a:ea typeface="Times New Roman" panose="02020603050405020304" pitchFamily="18" charset="0"/>
                <a:cs typeface="Arial" panose="020B0604020202020204" pitchFamily="34" charset="0"/>
              </a:rPr>
              <a:t>par la vente   et je peux même affirmer que j’appartiens à ceux que l’on appelle : « les vendeurs nés ». J’ajoute cela parce que si mon expérience ne s ‘est pas déroulée dans les mêmes secteurs d’activité que celui de votre société, je sais qu’un bon vendeur doit être capable de tout vendre. Mon curriculum vitae l’indique, j’ai vendu durant une année des produits pharmaceutiques, et durant deux années des extincteurs.</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Mon dynamisme et ma disponibilité (bien qu’habitant Bordeaux, j’ai toujours eu envie de travailler et vivre à Paris) seront ajoutés à l’intérêt que je porte à vos produits, les garanties du bon exercice de la fonction de chef des ventes.</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Bien sûr, je suis disponible pour vous donner ,si vous me convoquez, plus amples renseignements.</a:t>
            </a:r>
          </a:p>
          <a:p>
            <a:pPr marL="0" indent="0" algn="just">
              <a:lnSpc>
                <a:spcPct val="150000"/>
              </a:lnSpc>
              <a:spcBef>
                <a:spcPts val="0"/>
              </a:spcBef>
              <a:spcAft>
                <a:spcPts val="1200"/>
              </a:spcAft>
              <a:buNone/>
            </a:pPr>
            <a:r>
              <a:rPr lang="fr-FR" sz="1400" dirty="0">
                <a:latin typeface="Arial" panose="020B0604020202020204" pitchFamily="34" charset="0"/>
                <a:ea typeface="Times New Roman" panose="02020603050405020304" pitchFamily="18" charset="0"/>
                <a:cs typeface="Arial" panose="020B0604020202020204" pitchFamily="34" charset="0"/>
              </a:rPr>
              <a:t>E</a:t>
            </a:r>
            <a:r>
              <a:rPr lang="fr-FR" sz="1400" dirty="0">
                <a:effectLst/>
                <a:latin typeface="Arial" panose="020B0604020202020204" pitchFamily="34" charset="0"/>
                <a:ea typeface="Times New Roman" panose="02020603050405020304" pitchFamily="18" charset="0"/>
                <a:cs typeface="Arial" panose="020B0604020202020204" pitchFamily="34" charset="0"/>
              </a:rPr>
              <a:t>spérant que ma candidature retiendra votre attention, je vous prie de croire, Madame, Monsieur, à mes sentiments distingués.</a:t>
            </a:r>
          </a:p>
          <a:p>
            <a:pPr marL="0" indent="0">
              <a:lnSpc>
                <a:spcPct val="90000"/>
              </a:lnSpc>
              <a:buNone/>
            </a:pPr>
            <a:endParaRPr lang="fr-FR" sz="1100" dirty="0">
              <a:effectLst/>
              <a:latin typeface="Times New Roman" panose="02020603050405020304" pitchFamily="18" charset="0"/>
              <a:ea typeface="Times New Roman" panose="02020603050405020304" pitchFamily="18" charset="0"/>
            </a:endParaRPr>
          </a:p>
          <a:p>
            <a:pPr marL="0" indent="0">
              <a:lnSpc>
                <a:spcPct val="90000"/>
              </a:lnSpc>
              <a:buNone/>
            </a:pPr>
            <a:endParaRPr lang="fr-FR" sz="1100" dirty="0"/>
          </a:p>
        </p:txBody>
      </p:sp>
      <p:sp>
        <p:nvSpPr>
          <p:cNvPr id="23"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Bulle narrative : ronde 5">
            <a:extLst>
              <a:ext uri="{FF2B5EF4-FFF2-40B4-BE49-F238E27FC236}">
                <a16:creationId xmlns:a16="http://schemas.microsoft.com/office/drawing/2014/main" id="{EC31182D-5B49-4A1E-8B0F-F8C6C5D0F9FE}"/>
              </a:ext>
            </a:extLst>
          </p:cNvPr>
          <p:cNvSpPr/>
          <p:nvPr/>
        </p:nvSpPr>
        <p:spPr>
          <a:xfrm>
            <a:off x="528616" y="1706015"/>
            <a:ext cx="353290" cy="353291"/>
          </a:xfrm>
          <a:prstGeom prst="wedgeEllipseCallout">
            <a:avLst>
              <a:gd name="adj1" fmla="val 63059"/>
              <a:gd name="adj2" fmla="val 6409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2</a:t>
            </a:r>
          </a:p>
        </p:txBody>
      </p:sp>
      <p:sp>
        <p:nvSpPr>
          <p:cNvPr id="9" name="Bulle narrative : ronde 8">
            <a:extLst>
              <a:ext uri="{FF2B5EF4-FFF2-40B4-BE49-F238E27FC236}">
                <a16:creationId xmlns:a16="http://schemas.microsoft.com/office/drawing/2014/main" id="{A5610E95-01E1-4BB5-9D68-DEA321F4CEEE}"/>
              </a:ext>
            </a:extLst>
          </p:cNvPr>
          <p:cNvSpPr/>
          <p:nvPr/>
        </p:nvSpPr>
        <p:spPr>
          <a:xfrm>
            <a:off x="3749974" y="1068452"/>
            <a:ext cx="353290" cy="353291"/>
          </a:xfrm>
          <a:prstGeom prst="wedgeEllipseCallout">
            <a:avLst>
              <a:gd name="adj1" fmla="val -41421"/>
              <a:gd name="adj2" fmla="val 830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1</a:t>
            </a:r>
          </a:p>
        </p:txBody>
      </p:sp>
      <p:sp>
        <p:nvSpPr>
          <p:cNvPr id="10" name="Bulle narrative : ronde 9">
            <a:extLst>
              <a:ext uri="{FF2B5EF4-FFF2-40B4-BE49-F238E27FC236}">
                <a16:creationId xmlns:a16="http://schemas.microsoft.com/office/drawing/2014/main" id="{461FB6F3-1085-4F0D-B962-D57904EAE975}"/>
              </a:ext>
            </a:extLst>
          </p:cNvPr>
          <p:cNvSpPr/>
          <p:nvPr/>
        </p:nvSpPr>
        <p:spPr>
          <a:xfrm>
            <a:off x="4850344" y="2286253"/>
            <a:ext cx="353290" cy="353291"/>
          </a:xfrm>
          <a:prstGeom prst="wedgeEllipseCallout">
            <a:avLst>
              <a:gd name="adj1" fmla="val 84430"/>
              <a:gd name="adj2" fmla="val -6175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3</a:t>
            </a:r>
          </a:p>
        </p:txBody>
      </p:sp>
      <p:sp>
        <p:nvSpPr>
          <p:cNvPr id="12" name="Bulle narrative : ronde 11">
            <a:extLst>
              <a:ext uri="{FF2B5EF4-FFF2-40B4-BE49-F238E27FC236}">
                <a16:creationId xmlns:a16="http://schemas.microsoft.com/office/drawing/2014/main" id="{3029499E-3498-4E62-AFD3-1DC91D2ECBCF}"/>
              </a:ext>
            </a:extLst>
          </p:cNvPr>
          <p:cNvSpPr/>
          <p:nvPr/>
        </p:nvSpPr>
        <p:spPr>
          <a:xfrm>
            <a:off x="300463" y="2224987"/>
            <a:ext cx="353290" cy="353291"/>
          </a:xfrm>
          <a:prstGeom prst="wedgeEllipseCallout">
            <a:avLst>
              <a:gd name="adj1" fmla="val 98677"/>
              <a:gd name="adj2" fmla="val 2372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4</a:t>
            </a:r>
          </a:p>
        </p:txBody>
      </p:sp>
      <p:sp>
        <p:nvSpPr>
          <p:cNvPr id="13" name="Bulle narrative : ronde 12">
            <a:extLst>
              <a:ext uri="{FF2B5EF4-FFF2-40B4-BE49-F238E27FC236}">
                <a16:creationId xmlns:a16="http://schemas.microsoft.com/office/drawing/2014/main" id="{0B6D8FB2-1266-4FE7-A87E-7E38EF96B943}"/>
              </a:ext>
            </a:extLst>
          </p:cNvPr>
          <p:cNvSpPr/>
          <p:nvPr/>
        </p:nvSpPr>
        <p:spPr>
          <a:xfrm>
            <a:off x="283795" y="2708933"/>
            <a:ext cx="353290" cy="353291"/>
          </a:xfrm>
          <a:prstGeom prst="wedgeEllipseCallout">
            <a:avLst>
              <a:gd name="adj1" fmla="val 105801"/>
              <a:gd name="adj2" fmla="val 472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5</a:t>
            </a:r>
          </a:p>
        </p:txBody>
      </p:sp>
    </p:spTree>
    <p:extLst>
      <p:ext uri="{BB962C8B-B14F-4D97-AF65-F5344CB8AC3E}">
        <p14:creationId xmlns:p14="http://schemas.microsoft.com/office/powerpoint/2010/main" val="2648301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354A3AFB-218C-4C8E-880B-0CB65CA08912}"/>
              </a:ext>
            </a:extLst>
          </p:cNvPr>
          <p:cNvSpPr>
            <a:spLocks noGrp="1"/>
          </p:cNvSpPr>
          <p:nvPr>
            <p:ph idx="1"/>
          </p:nvPr>
        </p:nvSpPr>
        <p:spPr>
          <a:xfrm>
            <a:off x="842597" y="967893"/>
            <a:ext cx="10627160" cy="5666154"/>
          </a:xfrm>
        </p:spPr>
        <p:txBody>
          <a:bodyPr>
            <a:normAutofit/>
          </a:bodyPr>
          <a:lstStyle/>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Madame, Monsieur,</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En réponse à votre annonce,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j’ai l’honneur de </a:t>
            </a:r>
            <a:r>
              <a:rPr lang="fr-FR" sz="1400" dirty="0">
                <a:effectLst/>
                <a:latin typeface="Arial" panose="020B0604020202020204" pitchFamily="34" charset="0"/>
                <a:ea typeface="Times New Roman" panose="02020603050405020304" pitchFamily="18" charset="0"/>
                <a:cs typeface="Arial" panose="020B0604020202020204" pitchFamily="34" charset="0"/>
              </a:rPr>
              <a:t>poser ma candidature au poste de chef des ventes, dans votre entreprise.</a:t>
            </a:r>
          </a:p>
          <a:p>
            <a:pPr marL="0" indent="0" algn="just">
              <a:lnSpc>
                <a:spcPct val="150000"/>
              </a:lnSpc>
              <a:spcBef>
                <a:spcPts val="0"/>
              </a:spcBef>
              <a:spcAft>
                <a:spcPts val="1200"/>
              </a:spcAft>
              <a:buNone/>
            </a:pP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Je pense bien correspondre </a:t>
            </a:r>
            <a:r>
              <a:rPr lang="fr-FR" sz="1400" dirty="0">
                <a:effectLst/>
                <a:latin typeface="Arial" panose="020B0604020202020204" pitchFamily="34" charset="0"/>
                <a:ea typeface="Times New Roman" panose="02020603050405020304" pitchFamily="18" charset="0"/>
                <a:cs typeface="Arial" panose="020B0604020202020204" pitchFamily="34" charset="0"/>
              </a:rPr>
              <a:t>au profil requis et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comme vous le verrez sur mon curriculum vitae</a:t>
            </a:r>
            <a:r>
              <a:rPr lang="fr-FR" sz="1400" dirty="0">
                <a:effectLst/>
                <a:latin typeface="Arial" panose="020B0604020202020204" pitchFamily="34" charset="0"/>
                <a:ea typeface="Times New Roman" panose="02020603050405020304" pitchFamily="18" charset="0"/>
                <a:cs typeface="Arial" panose="020B0604020202020204" pitchFamily="34" charset="0"/>
              </a:rPr>
              <a:t>, mon expérience professionnelle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n’est pas sans rapport</a:t>
            </a:r>
            <a:r>
              <a:rPr lang="fr-FR" sz="1400" dirty="0">
                <a:effectLst/>
                <a:latin typeface="Arial" panose="020B0604020202020204" pitchFamily="34" charset="0"/>
                <a:ea typeface="Times New Roman" panose="02020603050405020304" pitchFamily="18" charset="0"/>
                <a:cs typeface="Arial" panose="020B0604020202020204" pitchFamily="34" charset="0"/>
              </a:rPr>
              <a:t> avec le poste proposé.</a:t>
            </a:r>
          </a:p>
          <a:p>
            <a:pPr marL="0" indent="0" algn="just">
              <a:lnSpc>
                <a:spcPct val="150000"/>
              </a:lnSpc>
              <a:spcBef>
                <a:spcPts val="0"/>
              </a:spcBef>
              <a:spcAft>
                <a:spcPts val="1200"/>
              </a:spcAft>
              <a:buNone/>
            </a:pP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J’ai toujours été motivé </a:t>
            </a:r>
            <a:r>
              <a:rPr lang="fr-FR" sz="1400" dirty="0">
                <a:effectLst/>
                <a:latin typeface="Arial" panose="020B0604020202020204" pitchFamily="34" charset="0"/>
                <a:ea typeface="Times New Roman" panose="02020603050405020304" pitchFamily="18" charset="0"/>
                <a:cs typeface="Arial" panose="020B0604020202020204" pitchFamily="34" charset="0"/>
              </a:rPr>
              <a:t>par la vente   et je peux même affirmer que j’appartiens à ceux que l’on appelle : « les vendeurs nés ». J’ajoute cela parce que si mon expérience ne s ‘est pas déroulée dans les mêmes secteurs d’activité que celui de votre société, je sais qu’un bon vendeur doit être capable de tout vendre. Mon curriculum vitae l’indique, j’ai vendu durant une année des produits pharmaceutiques, et durant deux années des extincteurs.</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Mon dynamisme et ma disponibilité (bien qu’habitant Bordeaux, j’ai toujours eu envie de travailler et vivre à Paris) seront ajoutés à l’intérêt que je porte à vos produits, les garanties du bon exercice de la fonction de chef des ventes.</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Bien sûr, je suis disponible pour vous donner ,si vous me convoquez, plus amples renseignements.</a:t>
            </a:r>
          </a:p>
          <a:p>
            <a:pPr marL="0" indent="0" algn="just">
              <a:lnSpc>
                <a:spcPct val="150000"/>
              </a:lnSpc>
              <a:spcBef>
                <a:spcPts val="0"/>
              </a:spcBef>
              <a:spcAft>
                <a:spcPts val="1200"/>
              </a:spcAft>
              <a:buNone/>
            </a:pPr>
            <a:r>
              <a:rPr lang="fr-FR" sz="1400" dirty="0">
                <a:latin typeface="Arial" panose="020B0604020202020204" pitchFamily="34" charset="0"/>
                <a:ea typeface="Times New Roman" panose="02020603050405020304" pitchFamily="18" charset="0"/>
                <a:cs typeface="Arial" panose="020B0604020202020204" pitchFamily="34" charset="0"/>
              </a:rPr>
              <a:t>E</a:t>
            </a:r>
            <a:r>
              <a:rPr lang="fr-FR" sz="1400" dirty="0">
                <a:effectLst/>
                <a:latin typeface="Arial" panose="020B0604020202020204" pitchFamily="34" charset="0"/>
                <a:ea typeface="Times New Roman" panose="02020603050405020304" pitchFamily="18" charset="0"/>
                <a:cs typeface="Arial" panose="020B0604020202020204" pitchFamily="34" charset="0"/>
              </a:rPr>
              <a:t>spérant que ma candidature retiendra votre attention, je vous prie de croire, Madame, Monsieur, à mes sentiments distingués.</a:t>
            </a:r>
          </a:p>
          <a:p>
            <a:pPr marL="0" indent="0">
              <a:lnSpc>
                <a:spcPct val="90000"/>
              </a:lnSpc>
              <a:buNone/>
            </a:pPr>
            <a:endParaRPr lang="fr-FR" sz="1100" dirty="0">
              <a:effectLst/>
              <a:latin typeface="Times New Roman" panose="02020603050405020304" pitchFamily="18" charset="0"/>
              <a:ea typeface="Times New Roman" panose="02020603050405020304" pitchFamily="18" charset="0"/>
            </a:endParaRPr>
          </a:p>
          <a:p>
            <a:pPr marL="0" indent="0">
              <a:lnSpc>
                <a:spcPct val="90000"/>
              </a:lnSpc>
              <a:buNone/>
            </a:pPr>
            <a:endParaRPr lang="fr-FR" sz="1100" dirty="0"/>
          </a:p>
        </p:txBody>
      </p:sp>
      <p:sp>
        <p:nvSpPr>
          <p:cNvPr id="23"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Bulle narrative : ronde 5">
            <a:extLst>
              <a:ext uri="{FF2B5EF4-FFF2-40B4-BE49-F238E27FC236}">
                <a16:creationId xmlns:a16="http://schemas.microsoft.com/office/drawing/2014/main" id="{EC31182D-5B49-4A1E-8B0F-F8C6C5D0F9FE}"/>
              </a:ext>
            </a:extLst>
          </p:cNvPr>
          <p:cNvSpPr/>
          <p:nvPr/>
        </p:nvSpPr>
        <p:spPr>
          <a:xfrm>
            <a:off x="528616" y="1706015"/>
            <a:ext cx="353290" cy="353291"/>
          </a:xfrm>
          <a:prstGeom prst="wedgeEllipseCallout">
            <a:avLst>
              <a:gd name="adj1" fmla="val 63059"/>
              <a:gd name="adj2" fmla="val 6409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2</a:t>
            </a:r>
          </a:p>
        </p:txBody>
      </p:sp>
      <p:sp>
        <p:nvSpPr>
          <p:cNvPr id="9" name="Bulle narrative : ronde 8">
            <a:extLst>
              <a:ext uri="{FF2B5EF4-FFF2-40B4-BE49-F238E27FC236}">
                <a16:creationId xmlns:a16="http://schemas.microsoft.com/office/drawing/2014/main" id="{A5610E95-01E1-4BB5-9D68-DEA321F4CEEE}"/>
              </a:ext>
            </a:extLst>
          </p:cNvPr>
          <p:cNvSpPr/>
          <p:nvPr/>
        </p:nvSpPr>
        <p:spPr>
          <a:xfrm>
            <a:off x="3749974" y="1068452"/>
            <a:ext cx="353290" cy="353291"/>
          </a:xfrm>
          <a:prstGeom prst="wedgeEllipseCallout">
            <a:avLst>
              <a:gd name="adj1" fmla="val -41421"/>
              <a:gd name="adj2" fmla="val 830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1</a:t>
            </a:r>
          </a:p>
        </p:txBody>
      </p:sp>
      <p:sp>
        <p:nvSpPr>
          <p:cNvPr id="10" name="Bulle narrative : ronde 9">
            <a:extLst>
              <a:ext uri="{FF2B5EF4-FFF2-40B4-BE49-F238E27FC236}">
                <a16:creationId xmlns:a16="http://schemas.microsoft.com/office/drawing/2014/main" id="{461FB6F3-1085-4F0D-B962-D57904EAE975}"/>
              </a:ext>
            </a:extLst>
          </p:cNvPr>
          <p:cNvSpPr/>
          <p:nvPr/>
        </p:nvSpPr>
        <p:spPr>
          <a:xfrm>
            <a:off x="4850344" y="2286253"/>
            <a:ext cx="353290" cy="353291"/>
          </a:xfrm>
          <a:prstGeom prst="wedgeEllipseCallout">
            <a:avLst>
              <a:gd name="adj1" fmla="val 84430"/>
              <a:gd name="adj2" fmla="val -6175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3</a:t>
            </a:r>
          </a:p>
        </p:txBody>
      </p:sp>
      <p:sp>
        <p:nvSpPr>
          <p:cNvPr id="12" name="Bulle narrative : ronde 11">
            <a:extLst>
              <a:ext uri="{FF2B5EF4-FFF2-40B4-BE49-F238E27FC236}">
                <a16:creationId xmlns:a16="http://schemas.microsoft.com/office/drawing/2014/main" id="{3029499E-3498-4E62-AFD3-1DC91D2ECBCF}"/>
              </a:ext>
            </a:extLst>
          </p:cNvPr>
          <p:cNvSpPr/>
          <p:nvPr/>
        </p:nvSpPr>
        <p:spPr>
          <a:xfrm>
            <a:off x="300463" y="2224987"/>
            <a:ext cx="353290" cy="353291"/>
          </a:xfrm>
          <a:prstGeom prst="wedgeEllipseCallout">
            <a:avLst>
              <a:gd name="adj1" fmla="val 98677"/>
              <a:gd name="adj2" fmla="val 2372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4</a:t>
            </a:r>
          </a:p>
        </p:txBody>
      </p:sp>
      <p:sp>
        <p:nvSpPr>
          <p:cNvPr id="13" name="Bulle narrative : ronde 12">
            <a:extLst>
              <a:ext uri="{FF2B5EF4-FFF2-40B4-BE49-F238E27FC236}">
                <a16:creationId xmlns:a16="http://schemas.microsoft.com/office/drawing/2014/main" id="{0B6D8FB2-1266-4FE7-A87E-7E38EF96B943}"/>
              </a:ext>
            </a:extLst>
          </p:cNvPr>
          <p:cNvSpPr/>
          <p:nvPr/>
        </p:nvSpPr>
        <p:spPr>
          <a:xfrm>
            <a:off x="283795" y="2708933"/>
            <a:ext cx="353290" cy="353291"/>
          </a:xfrm>
          <a:prstGeom prst="wedgeEllipseCallout">
            <a:avLst>
              <a:gd name="adj1" fmla="val 105801"/>
              <a:gd name="adj2" fmla="val 472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5</a:t>
            </a:r>
          </a:p>
        </p:txBody>
      </p:sp>
      <p:sp>
        <p:nvSpPr>
          <p:cNvPr id="14" name="ZoneTexte 13">
            <a:extLst>
              <a:ext uri="{FF2B5EF4-FFF2-40B4-BE49-F238E27FC236}">
                <a16:creationId xmlns:a16="http://schemas.microsoft.com/office/drawing/2014/main" id="{ABE4235C-2C4D-4786-8589-91D54692FF51}"/>
              </a:ext>
            </a:extLst>
          </p:cNvPr>
          <p:cNvSpPr txBox="1"/>
          <p:nvPr/>
        </p:nvSpPr>
        <p:spPr>
          <a:xfrm>
            <a:off x="4520045" y="114300"/>
            <a:ext cx="7491846" cy="523220"/>
          </a:xfrm>
          <a:prstGeom prst="rect">
            <a:avLst/>
          </a:prstGeom>
          <a:solidFill>
            <a:schemeClr val="accent2"/>
          </a:solidFill>
        </p:spPr>
        <p:txBody>
          <a:bodyPr wrap="square" rtlCol="0">
            <a:spAutoFit/>
          </a:bodyPr>
          <a:lstStyle/>
          <a:p>
            <a:pPr algn="just"/>
            <a:r>
              <a:rPr lang="fr-FR" sz="1400" dirty="0">
                <a:solidFill>
                  <a:schemeClr val="bg1"/>
                </a:solidFill>
              </a:rPr>
              <a:t>5 – C’est une expression tellement utilisée qu’elle n’a plus beaucoup de valeur. Le dire ne suffit pas, il faut le démontrer…</a:t>
            </a:r>
          </a:p>
        </p:txBody>
      </p:sp>
    </p:spTree>
    <p:extLst>
      <p:ext uri="{BB962C8B-B14F-4D97-AF65-F5344CB8AC3E}">
        <p14:creationId xmlns:p14="http://schemas.microsoft.com/office/powerpoint/2010/main" val="2640972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354A3AFB-218C-4C8E-880B-0CB65CA08912}"/>
              </a:ext>
            </a:extLst>
          </p:cNvPr>
          <p:cNvSpPr>
            <a:spLocks noGrp="1"/>
          </p:cNvSpPr>
          <p:nvPr>
            <p:ph idx="1"/>
          </p:nvPr>
        </p:nvSpPr>
        <p:spPr>
          <a:xfrm>
            <a:off x="842597" y="967893"/>
            <a:ext cx="10627160" cy="5666154"/>
          </a:xfrm>
        </p:spPr>
        <p:txBody>
          <a:bodyPr>
            <a:normAutofit/>
          </a:bodyPr>
          <a:lstStyle/>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Madame, Monsieur,</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En réponse à votre annonce,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j’ai l’honneur de </a:t>
            </a:r>
            <a:r>
              <a:rPr lang="fr-FR" sz="1400" dirty="0">
                <a:effectLst/>
                <a:latin typeface="Arial" panose="020B0604020202020204" pitchFamily="34" charset="0"/>
                <a:ea typeface="Times New Roman" panose="02020603050405020304" pitchFamily="18" charset="0"/>
                <a:cs typeface="Arial" panose="020B0604020202020204" pitchFamily="34" charset="0"/>
              </a:rPr>
              <a:t>poser ma candidature au poste de chef des ventes, dans votre entreprise.</a:t>
            </a:r>
          </a:p>
          <a:p>
            <a:pPr marL="0" indent="0" algn="just">
              <a:lnSpc>
                <a:spcPct val="150000"/>
              </a:lnSpc>
              <a:spcBef>
                <a:spcPts val="0"/>
              </a:spcBef>
              <a:spcAft>
                <a:spcPts val="1200"/>
              </a:spcAft>
              <a:buNone/>
            </a:pP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Je pense bien correspondre </a:t>
            </a:r>
            <a:r>
              <a:rPr lang="fr-FR" sz="1400" dirty="0">
                <a:effectLst/>
                <a:latin typeface="Arial" panose="020B0604020202020204" pitchFamily="34" charset="0"/>
                <a:ea typeface="Times New Roman" panose="02020603050405020304" pitchFamily="18" charset="0"/>
                <a:cs typeface="Arial" panose="020B0604020202020204" pitchFamily="34" charset="0"/>
              </a:rPr>
              <a:t>au profil requis et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comme vous le verrez sur mon curriculum vitae</a:t>
            </a:r>
            <a:r>
              <a:rPr lang="fr-FR" sz="1400" dirty="0">
                <a:effectLst/>
                <a:latin typeface="Arial" panose="020B0604020202020204" pitchFamily="34" charset="0"/>
                <a:ea typeface="Times New Roman" panose="02020603050405020304" pitchFamily="18" charset="0"/>
                <a:cs typeface="Arial" panose="020B0604020202020204" pitchFamily="34" charset="0"/>
              </a:rPr>
              <a:t>, mon expérience professionnelle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n’est pas sans rapport</a:t>
            </a:r>
            <a:r>
              <a:rPr lang="fr-FR" sz="1400" dirty="0">
                <a:effectLst/>
                <a:latin typeface="Arial" panose="020B0604020202020204" pitchFamily="34" charset="0"/>
                <a:ea typeface="Times New Roman" panose="02020603050405020304" pitchFamily="18" charset="0"/>
                <a:cs typeface="Arial" panose="020B0604020202020204" pitchFamily="34" charset="0"/>
              </a:rPr>
              <a:t> avec le poste proposé.</a:t>
            </a:r>
          </a:p>
          <a:p>
            <a:pPr marL="0" indent="0" algn="just">
              <a:lnSpc>
                <a:spcPct val="150000"/>
              </a:lnSpc>
              <a:spcBef>
                <a:spcPts val="0"/>
              </a:spcBef>
              <a:spcAft>
                <a:spcPts val="1200"/>
              </a:spcAft>
              <a:buNone/>
            </a:pP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J’ai toujours été motivé </a:t>
            </a:r>
            <a:r>
              <a:rPr lang="fr-FR" sz="1400" dirty="0">
                <a:effectLst/>
                <a:latin typeface="Arial" panose="020B0604020202020204" pitchFamily="34" charset="0"/>
                <a:ea typeface="Times New Roman" panose="02020603050405020304" pitchFamily="18" charset="0"/>
                <a:cs typeface="Arial" panose="020B0604020202020204" pitchFamily="34" charset="0"/>
              </a:rPr>
              <a:t>par la vente   et je peux même affirmer que j’appartiens à ceux que l’on appelle :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 les vendeurs nés »</a:t>
            </a:r>
            <a:r>
              <a:rPr lang="fr-FR" sz="1400" dirty="0">
                <a:effectLst/>
                <a:latin typeface="Arial" panose="020B0604020202020204" pitchFamily="34" charset="0"/>
                <a:ea typeface="Times New Roman" panose="02020603050405020304" pitchFamily="18" charset="0"/>
                <a:cs typeface="Arial" panose="020B0604020202020204" pitchFamily="34" charset="0"/>
              </a:rPr>
              <a:t>. J’ajoute cela parce que si mon expérience ne s ‘est pas déroulée dans les mêmes secteurs d’activité que celui de votre société, je sais qu’un bon vendeur doit être capable de tout vendre. Mon curriculum vitae l’indique, j’ai vendu durant une année des produits pharmaceutiques, et durant deux années des extincteurs.</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Mon dynamisme et ma disponibilité (bien qu’habitant Bordeaux, j’ai toujours eu envie de travailler et vivre à Paris) seront ajoutés à l’intérêt que je porte à vos produits, les garanties du bon exercice de la fonction de chef des ventes.</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Bien sûr, je suis disponible pour vous donner ,si vous me convoquez, plus amples renseignements.</a:t>
            </a:r>
          </a:p>
          <a:p>
            <a:pPr marL="0" indent="0" algn="just">
              <a:lnSpc>
                <a:spcPct val="150000"/>
              </a:lnSpc>
              <a:spcBef>
                <a:spcPts val="0"/>
              </a:spcBef>
              <a:spcAft>
                <a:spcPts val="1200"/>
              </a:spcAft>
              <a:buNone/>
            </a:pPr>
            <a:r>
              <a:rPr lang="fr-FR" sz="1400" dirty="0">
                <a:latin typeface="Arial" panose="020B0604020202020204" pitchFamily="34" charset="0"/>
                <a:ea typeface="Times New Roman" panose="02020603050405020304" pitchFamily="18" charset="0"/>
                <a:cs typeface="Arial" panose="020B0604020202020204" pitchFamily="34" charset="0"/>
              </a:rPr>
              <a:t>E</a:t>
            </a:r>
            <a:r>
              <a:rPr lang="fr-FR" sz="1400" dirty="0">
                <a:effectLst/>
                <a:latin typeface="Arial" panose="020B0604020202020204" pitchFamily="34" charset="0"/>
                <a:ea typeface="Times New Roman" panose="02020603050405020304" pitchFamily="18" charset="0"/>
                <a:cs typeface="Arial" panose="020B0604020202020204" pitchFamily="34" charset="0"/>
              </a:rPr>
              <a:t>spérant que ma candidature retiendra votre attention, je vous prie de croire, Madame, Monsieur, à mes sentiments distingués.</a:t>
            </a:r>
          </a:p>
          <a:p>
            <a:pPr marL="0" indent="0">
              <a:lnSpc>
                <a:spcPct val="90000"/>
              </a:lnSpc>
              <a:buNone/>
            </a:pPr>
            <a:endParaRPr lang="fr-FR" sz="1100" dirty="0">
              <a:effectLst/>
              <a:latin typeface="Times New Roman" panose="02020603050405020304" pitchFamily="18" charset="0"/>
              <a:ea typeface="Times New Roman" panose="02020603050405020304" pitchFamily="18" charset="0"/>
            </a:endParaRPr>
          </a:p>
          <a:p>
            <a:pPr marL="0" indent="0">
              <a:lnSpc>
                <a:spcPct val="90000"/>
              </a:lnSpc>
              <a:buNone/>
            </a:pPr>
            <a:endParaRPr lang="fr-FR" sz="1100" dirty="0"/>
          </a:p>
        </p:txBody>
      </p:sp>
      <p:sp>
        <p:nvSpPr>
          <p:cNvPr id="23"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Bulle narrative : ronde 5">
            <a:extLst>
              <a:ext uri="{FF2B5EF4-FFF2-40B4-BE49-F238E27FC236}">
                <a16:creationId xmlns:a16="http://schemas.microsoft.com/office/drawing/2014/main" id="{EC31182D-5B49-4A1E-8B0F-F8C6C5D0F9FE}"/>
              </a:ext>
            </a:extLst>
          </p:cNvPr>
          <p:cNvSpPr/>
          <p:nvPr/>
        </p:nvSpPr>
        <p:spPr>
          <a:xfrm>
            <a:off x="528616" y="1706015"/>
            <a:ext cx="353290" cy="353291"/>
          </a:xfrm>
          <a:prstGeom prst="wedgeEllipseCallout">
            <a:avLst>
              <a:gd name="adj1" fmla="val 63059"/>
              <a:gd name="adj2" fmla="val 6409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2</a:t>
            </a:r>
          </a:p>
        </p:txBody>
      </p:sp>
      <p:sp>
        <p:nvSpPr>
          <p:cNvPr id="9" name="Bulle narrative : ronde 8">
            <a:extLst>
              <a:ext uri="{FF2B5EF4-FFF2-40B4-BE49-F238E27FC236}">
                <a16:creationId xmlns:a16="http://schemas.microsoft.com/office/drawing/2014/main" id="{A5610E95-01E1-4BB5-9D68-DEA321F4CEEE}"/>
              </a:ext>
            </a:extLst>
          </p:cNvPr>
          <p:cNvSpPr/>
          <p:nvPr/>
        </p:nvSpPr>
        <p:spPr>
          <a:xfrm>
            <a:off x="3749974" y="1068452"/>
            <a:ext cx="353290" cy="353291"/>
          </a:xfrm>
          <a:prstGeom prst="wedgeEllipseCallout">
            <a:avLst>
              <a:gd name="adj1" fmla="val -41421"/>
              <a:gd name="adj2" fmla="val 830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1</a:t>
            </a:r>
          </a:p>
        </p:txBody>
      </p:sp>
      <p:sp>
        <p:nvSpPr>
          <p:cNvPr id="10" name="Bulle narrative : ronde 9">
            <a:extLst>
              <a:ext uri="{FF2B5EF4-FFF2-40B4-BE49-F238E27FC236}">
                <a16:creationId xmlns:a16="http://schemas.microsoft.com/office/drawing/2014/main" id="{461FB6F3-1085-4F0D-B962-D57904EAE975}"/>
              </a:ext>
            </a:extLst>
          </p:cNvPr>
          <p:cNvSpPr/>
          <p:nvPr/>
        </p:nvSpPr>
        <p:spPr>
          <a:xfrm>
            <a:off x="4850344" y="2286253"/>
            <a:ext cx="353290" cy="353291"/>
          </a:xfrm>
          <a:prstGeom prst="wedgeEllipseCallout">
            <a:avLst>
              <a:gd name="adj1" fmla="val 84430"/>
              <a:gd name="adj2" fmla="val -6175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3</a:t>
            </a:r>
          </a:p>
        </p:txBody>
      </p:sp>
      <p:sp>
        <p:nvSpPr>
          <p:cNvPr id="12" name="Bulle narrative : ronde 11">
            <a:extLst>
              <a:ext uri="{FF2B5EF4-FFF2-40B4-BE49-F238E27FC236}">
                <a16:creationId xmlns:a16="http://schemas.microsoft.com/office/drawing/2014/main" id="{3029499E-3498-4E62-AFD3-1DC91D2ECBCF}"/>
              </a:ext>
            </a:extLst>
          </p:cNvPr>
          <p:cNvSpPr/>
          <p:nvPr/>
        </p:nvSpPr>
        <p:spPr>
          <a:xfrm>
            <a:off x="300463" y="2224987"/>
            <a:ext cx="353290" cy="353291"/>
          </a:xfrm>
          <a:prstGeom prst="wedgeEllipseCallout">
            <a:avLst>
              <a:gd name="adj1" fmla="val 98677"/>
              <a:gd name="adj2" fmla="val 2372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4</a:t>
            </a:r>
          </a:p>
        </p:txBody>
      </p:sp>
      <p:sp>
        <p:nvSpPr>
          <p:cNvPr id="13" name="Bulle narrative : ronde 12">
            <a:extLst>
              <a:ext uri="{FF2B5EF4-FFF2-40B4-BE49-F238E27FC236}">
                <a16:creationId xmlns:a16="http://schemas.microsoft.com/office/drawing/2014/main" id="{0B6D8FB2-1266-4FE7-A87E-7E38EF96B943}"/>
              </a:ext>
            </a:extLst>
          </p:cNvPr>
          <p:cNvSpPr/>
          <p:nvPr/>
        </p:nvSpPr>
        <p:spPr>
          <a:xfrm>
            <a:off x="283795" y="2708933"/>
            <a:ext cx="353290" cy="353291"/>
          </a:xfrm>
          <a:prstGeom prst="wedgeEllipseCallout">
            <a:avLst>
              <a:gd name="adj1" fmla="val 105801"/>
              <a:gd name="adj2" fmla="val 472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5</a:t>
            </a:r>
          </a:p>
        </p:txBody>
      </p:sp>
      <p:sp>
        <p:nvSpPr>
          <p:cNvPr id="15" name="Bulle narrative : ronde 14">
            <a:extLst>
              <a:ext uri="{FF2B5EF4-FFF2-40B4-BE49-F238E27FC236}">
                <a16:creationId xmlns:a16="http://schemas.microsoft.com/office/drawing/2014/main" id="{E1D0F0A7-315D-4529-9233-3855BDFAE31B}"/>
              </a:ext>
            </a:extLst>
          </p:cNvPr>
          <p:cNvSpPr/>
          <p:nvPr/>
        </p:nvSpPr>
        <p:spPr>
          <a:xfrm>
            <a:off x="11293112" y="2303273"/>
            <a:ext cx="353290" cy="353291"/>
          </a:xfrm>
          <a:prstGeom prst="wedgeEllipseCallout">
            <a:avLst>
              <a:gd name="adj1" fmla="val -67540"/>
              <a:gd name="adj2" fmla="val 7596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6</a:t>
            </a:r>
          </a:p>
        </p:txBody>
      </p:sp>
    </p:spTree>
    <p:extLst>
      <p:ext uri="{BB962C8B-B14F-4D97-AF65-F5344CB8AC3E}">
        <p14:creationId xmlns:p14="http://schemas.microsoft.com/office/powerpoint/2010/main" val="3563806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354A3AFB-218C-4C8E-880B-0CB65CA08912}"/>
              </a:ext>
            </a:extLst>
          </p:cNvPr>
          <p:cNvSpPr>
            <a:spLocks noGrp="1"/>
          </p:cNvSpPr>
          <p:nvPr>
            <p:ph idx="1"/>
          </p:nvPr>
        </p:nvSpPr>
        <p:spPr>
          <a:xfrm>
            <a:off x="842597" y="967893"/>
            <a:ext cx="10627160" cy="5666154"/>
          </a:xfrm>
        </p:spPr>
        <p:txBody>
          <a:bodyPr>
            <a:normAutofit/>
          </a:bodyPr>
          <a:lstStyle/>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Madame, Monsieur,</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En réponse à votre annonce,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j’ai l’honneur de </a:t>
            </a:r>
            <a:r>
              <a:rPr lang="fr-FR" sz="1400" dirty="0">
                <a:effectLst/>
                <a:latin typeface="Arial" panose="020B0604020202020204" pitchFamily="34" charset="0"/>
                <a:ea typeface="Times New Roman" panose="02020603050405020304" pitchFamily="18" charset="0"/>
                <a:cs typeface="Arial" panose="020B0604020202020204" pitchFamily="34" charset="0"/>
              </a:rPr>
              <a:t>poser ma candidature au poste de chef des ventes, dans votre entreprise.</a:t>
            </a:r>
          </a:p>
          <a:p>
            <a:pPr marL="0" indent="0" algn="just">
              <a:lnSpc>
                <a:spcPct val="150000"/>
              </a:lnSpc>
              <a:spcBef>
                <a:spcPts val="0"/>
              </a:spcBef>
              <a:spcAft>
                <a:spcPts val="1200"/>
              </a:spcAft>
              <a:buNone/>
            </a:pP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Je pense bien correspondre </a:t>
            </a:r>
            <a:r>
              <a:rPr lang="fr-FR" sz="1400" dirty="0">
                <a:effectLst/>
                <a:latin typeface="Arial" panose="020B0604020202020204" pitchFamily="34" charset="0"/>
                <a:ea typeface="Times New Roman" panose="02020603050405020304" pitchFamily="18" charset="0"/>
                <a:cs typeface="Arial" panose="020B0604020202020204" pitchFamily="34" charset="0"/>
              </a:rPr>
              <a:t>au profil requis et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comme vous le verrez sur mon curriculum vitae</a:t>
            </a:r>
            <a:r>
              <a:rPr lang="fr-FR" sz="1400" dirty="0">
                <a:effectLst/>
                <a:latin typeface="Arial" panose="020B0604020202020204" pitchFamily="34" charset="0"/>
                <a:ea typeface="Times New Roman" panose="02020603050405020304" pitchFamily="18" charset="0"/>
                <a:cs typeface="Arial" panose="020B0604020202020204" pitchFamily="34" charset="0"/>
              </a:rPr>
              <a:t>, mon expérience professionnelle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n’est pas sans rapport</a:t>
            </a:r>
            <a:r>
              <a:rPr lang="fr-FR" sz="1400" dirty="0">
                <a:effectLst/>
                <a:latin typeface="Arial" panose="020B0604020202020204" pitchFamily="34" charset="0"/>
                <a:ea typeface="Times New Roman" panose="02020603050405020304" pitchFamily="18" charset="0"/>
                <a:cs typeface="Arial" panose="020B0604020202020204" pitchFamily="34" charset="0"/>
              </a:rPr>
              <a:t> avec le poste proposé.</a:t>
            </a:r>
          </a:p>
          <a:p>
            <a:pPr marL="0" indent="0" algn="just">
              <a:lnSpc>
                <a:spcPct val="150000"/>
              </a:lnSpc>
              <a:spcBef>
                <a:spcPts val="0"/>
              </a:spcBef>
              <a:spcAft>
                <a:spcPts val="1200"/>
              </a:spcAft>
              <a:buNone/>
            </a:pP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J’ai toujours été motivé </a:t>
            </a:r>
            <a:r>
              <a:rPr lang="fr-FR" sz="1400" dirty="0">
                <a:effectLst/>
                <a:latin typeface="Arial" panose="020B0604020202020204" pitchFamily="34" charset="0"/>
                <a:ea typeface="Times New Roman" panose="02020603050405020304" pitchFamily="18" charset="0"/>
                <a:cs typeface="Arial" panose="020B0604020202020204" pitchFamily="34" charset="0"/>
              </a:rPr>
              <a:t>par la vente   et je peux même affirmer que j’appartiens à ceux que l’on appelle :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 les vendeurs nés »</a:t>
            </a:r>
            <a:r>
              <a:rPr lang="fr-FR" sz="1400" dirty="0">
                <a:effectLst/>
                <a:latin typeface="Arial" panose="020B0604020202020204" pitchFamily="34" charset="0"/>
                <a:ea typeface="Times New Roman" panose="02020603050405020304" pitchFamily="18" charset="0"/>
                <a:cs typeface="Arial" panose="020B0604020202020204" pitchFamily="34" charset="0"/>
              </a:rPr>
              <a:t>. J’ajoute cela parce que si mon expérience ne s ‘est pas déroulée dans les mêmes secteurs d’activité que celui de votre société, je sais qu’un bon vendeur doit être capable de tout vendre. Mon curriculum vitae l’indique, j’ai vendu durant une année des produits pharmaceutiques, et durant deux années des extincteurs.</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Mon dynamisme et ma disponibilité (bien qu’habitant Bordeaux, j’ai toujours eu envie de travailler et vivre à Paris) seront ajoutés à l’intérêt que je porte à vos produits, les garanties du bon exercice de la fonction de chef des ventes.</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Bien sûr, je suis disponible pour vous donner ,si vous me convoquez, plus amples renseignements.</a:t>
            </a:r>
          </a:p>
          <a:p>
            <a:pPr marL="0" indent="0" algn="just">
              <a:lnSpc>
                <a:spcPct val="150000"/>
              </a:lnSpc>
              <a:spcBef>
                <a:spcPts val="0"/>
              </a:spcBef>
              <a:spcAft>
                <a:spcPts val="1200"/>
              </a:spcAft>
              <a:buNone/>
            </a:pPr>
            <a:r>
              <a:rPr lang="fr-FR" sz="1400" dirty="0">
                <a:latin typeface="Arial" panose="020B0604020202020204" pitchFamily="34" charset="0"/>
                <a:ea typeface="Times New Roman" panose="02020603050405020304" pitchFamily="18" charset="0"/>
                <a:cs typeface="Arial" panose="020B0604020202020204" pitchFamily="34" charset="0"/>
              </a:rPr>
              <a:t>E</a:t>
            </a:r>
            <a:r>
              <a:rPr lang="fr-FR" sz="1400" dirty="0">
                <a:effectLst/>
                <a:latin typeface="Arial" panose="020B0604020202020204" pitchFamily="34" charset="0"/>
                <a:ea typeface="Times New Roman" panose="02020603050405020304" pitchFamily="18" charset="0"/>
                <a:cs typeface="Arial" panose="020B0604020202020204" pitchFamily="34" charset="0"/>
              </a:rPr>
              <a:t>spérant que ma candidature retiendra votre attention, je vous prie de croire, Madame, Monsieur, à mes sentiments distingués.</a:t>
            </a:r>
          </a:p>
          <a:p>
            <a:pPr marL="0" indent="0">
              <a:lnSpc>
                <a:spcPct val="90000"/>
              </a:lnSpc>
              <a:buNone/>
            </a:pPr>
            <a:endParaRPr lang="fr-FR" sz="1100" dirty="0">
              <a:effectLst/>
              <a:latin typeface="Times New Roman" panose="02020603050405020304" pitchFamily="18" charset="0"/>
              <a:ea typeface="Times New Roman" panose="02020603050405020304" pitchFamily="18" charset="0"/>
            </a:endParaRPr>
          </a:p>
          <a:p>
            <a:pPr marL="0" indent="0">
              <a:lnSpc>
                <a:spcPct val="90000"/>
              </a:lnSpc>
              <a:buNone/>
            </a:pPr>
            <a:endParaRPr lang="fr-FR" sz="1100" dirty="0"/>
          </a:p>
        </p:txBody>
      </p:sp>
      <p:sp>
        <p:nvSpPr>
          <p:cNvPr id="23"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Bulle narrative : ronde 5">
            <a:extLst>
              <a:ext uri="{FF2B5EF4-FFF2-40B4-BE49-F238E27FC236}">
                <a16:creationId xmlns:a16="http://schemas.microsoft.com/office/drawing/2014/main" id="{EC31182D-5B49-4A1E-8B0F-F8C6C5D0F9FE}"/>
              </a:ext>
            </a:extLst>
          </p:cNvPr>
          <p:cNvSpPr/>
          <p:nvPr/>
        </p:nvSpPr>
        <p:spPr>
          <a:xfrm>
            <a:off x="528616" y="1706015"/>
            <a:ext cx="353290" cy="353291"/>
          </a:xfrm>
          <a:prstGeom prst="wedgeEllipseCallout">
            <a:avLst>
              <a:gd name="adj1" fmla="val 63059"/>
              <a:gd name="adj2" fmla="val 6409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2</a:t>
            </a:r>
          </a:p>
        </p:txBody>
      </p:sp>
      <p:sp>
        <p:nvSpPr>
          <p:cNvPr id="9" name="Bulle narrative : ronde 8">
            <a:extLst>
              <a:ext uri="{FF2B5EF4-FFF2-40B4-BE49-F238E27FC236}">
                <a16:creationId xmlns:a16="http://schemas.microsoft.com/office/drawing/2014/main" id="{A5610E95-01E1-4BB5-9D68-DEA321F4CEEE}"/>
              </a:ext>
            </a:extLst>
          </p:cNvPr>
          <p:cNvSpPr/>
          <p:nvPr/>
        </p:nvSpPr>
        <p:spPr>
          <a:xfrm>
            <a:off x="3749974" y="1068452"/>
            <a:ext cx="353290" cy="353291"/>
          </a:xfrm>
          <a:prstGeom prst="wedgeEllipseCallout">
            <a:avLst>
              <a:gd name="adj1" fmla="val -41421"/>
              <a:gd name="adj2" fmla="val 830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1</a:t>
            </a:r>
          </a:p>
        </p:txBody>
      </p:sp>
      <p:sp>
        <p:nvSpPr>
          <p:cNvPr id="10" name="Bulle narrative : ronde 9">
            <a:extLst>
              <a:ext uri="{FF2B5EF4-FFF2-40B4-BE49-F238E27FC236}">
                <a16:creationId xmlns:a16="http://schemas.microsoft.com/office/drawing/2014/main" id="{461FB6F3-1085-4F0D-B962-D57904EAE975}"/>
              </a:ext>
            </a:extLst>
          </p:cNvPr>
          <p:cNvSpPr/>
          <p:nvPr/>
        </p:nvSpPr>
        <p:spPr>
          <a:xfrm>
            <a:off x="4850344" y="2286253"/>
            <a:ext cx="353290" cy="353291"/>
          </a:xfrm>
          <a:prstGeom prst="wedgeEllipseCallout">
            <a:avLst>
              <a:gd name="adj1" fmla="val 84430"/>
              <a:gd name="adj2" fmla="val -6175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3</a:t>
            </a:r>
          </a:p>
        </p:txBody>
      </p:sp>
      <p:sp>
        <p:nvSpPr>
          <p:cNvPr id="12" name="Bulle narrative : ronde 11">
            <a:extLst>
              <a:ext uri="{FF2B5EF4-FFF2-40B4-BE49-F238E27FC236}">
                <a16:creationId xmlns:a16="http://schemas.microsoft.com/office/drawing/2014/main" id="{3029499E-3498-4E62-AFD3-1DC91D2ECBCF}"/>
              </a:ext>
            </a:extLst>
          </p:cNvPr>
          <p:cNvSpPr/>
          <p:nvPr/>
        </p:nvSpPr>
        <p:spPr>
          <a:xfrm>
            <a:off x="300463" y="2224987"/>
            <a:ext cx="353290" cy="353291"/>
          </a:xfrm>
          <a:prstGeom prst="wedgeEllipseCallout">
            <a:avLst>
              <a:gd name="adj1" fmla="val 98677"/>
              <a:gd name="adj2" fmla="val 2372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4</a:t>
            </a:r>
          </a:p>
        </p:txBody>
      </p:sp>
      <p:sp>
        <p:nvSpPr>
          <p:cNvPr id="13" name="Bulle narrative : ronde 12">
            <a:extLst>
              <a:ext uri="{FF2B5EF4-FFF2-40B4-BE49-F238E27FC236}">
                <a16:creationId xmlns:a16="http://schemas.microsoft.com/office/drawing/2014/main" id="{0B6D8FB2-1266-4FE7-A87E-7E38EF96B943}"/>
              </a:ext>
            </a:extLst>
          </p:cNvPr>
          <p:cNvSpPr/>
          <p:nvPr/>
        </p:nvSpPr>
        <p:spPr>
          <a:xfrm>
            <a:off x="283795" y="2708933"/>
            <a:ext cx="353290" cy="353291"/>
          </a:xfrm>
          <a:prstGeom prst="wedgeEllipseCallout">
            <a:avLst>
              <a:gd name="adj1" fmla="val 105801"/>
              <a:gd name="adj2" fmla="val 472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5</a:t>
            </a:r>
          </a:p>
        </p:txBody>
      </p:sp>
      <p:sp>
        <p:nvSpPr>
          <p:cNvPr id="15" name="Bulle narrative : ronde 14">
            <a:extLst>
              <a:ext uri="{FF2B5EF4-FFF2-40B4-BE49-F238E27FC236}">
                <a16:creationId xmlns:a16="http://schemas.microsoft.com/office/drawing/2014/main" id="{E1D0F0A7-315D-4529-9233-3855BDFAE31B}"/>
              </a:ext>
            </a:extLst>
          </p:cNvPr>
          <p:cNvSpPr/>
          <p:nvPr/>
        </p:nvSpPr>
        <p:spPr>
          <a:xfrm>
            <a:off x="11293112" y="2303273"/>
            <a:ext cx="353290" cy="353291"/>
          </a:xfrm>
          <a:prstGeom prst="wedgeEllipseCallout">
            <a:avLst>
              <a:gd name="adj1" fmla="val -67540"/>
              <a:gd name="adj2" fmla="val 7596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6</a:t>
            </a:r>
          </a:p>
        </p:txBody>
      </p:sp>
      <p:sp>
        <p:nvSpPr>
          <p:cNvPr id="14" name="ZoneTexte 13">
            <a:extLst>
              <a:ext uri="{FF2B5EF4-FFF2-40B4-BE49-F238E27FC236}">
                <a16:creationId xmlns:a16="http://schemas.microsoft.com/office/drawing/2014/main" id="{EA8D7884-F412-422F-9C4F-0D825F3B348F}"/>
              </a:ext>
            </a:extLst>
          </p:cNvPr>
          <p:cNvSpPr txBox="1"/>
          <p:nvPr/>
        </p:nvSpPr>
        <p:spPr>
          <a:xfrm>
            <a:off x="4520045" y="114300"/>
            <a:ext cx="7491846" cy="523220"/>
          </a:xfrm>
          <a:prstGeom prst="rect">
            <a:avLst/>
          </a:prstGeom>
          <a:solidFill>
            <a:schemeClr val="accent2"/>
          </a:solidFill>
        </p:spPr>
        <p:txBody>
          <a:bodyPr wrap="square" rtlCol="0">
            <a:spAutoFit/>
          </a:bodyPr>
          <a:lstStyle/>
          <a:p>
            <a:pPr algn="just"/>
            <a:r>
              <a:rPr lang="fr-FR" sz="1400" dirty="0">
                <a:solidFill>
                  <a:schemeClr val="bg1"/>
                </a:solidFill>
              </a:rPr>
              <a:t>6 – Les expressions « lieux communs » de ce type demeurent, faute de </a:t>
            </a:r>
            <a:r>
              <a:rPr lang="fr-FR" sz="1400" u="sng" dirty="0">
                <a:solidFill>
                  <a:schemeClr val="bg1"/>
                </a:solidFill>
              </a:rPr>
              <a:t>preuves</a:t>
            </a:r>
            <a:r>
              <a:rPr lang="fr-FR" sz="1400" dirty="0">
                <a:solidFill>
                  <a:schemeClr val="bg1"/>
                </a:solidFill>
              </a:rPr>
              <a:t> ou de </a:t>
            </a:r>
            <a:r>
              <a:rPr lang="fr-FR" sz="1400" u="sng" dirty="0">
                <a:solidFill>
                  <a:schemeClr val="bg1"/>
                </a:solidFill>
              </a:rPr>
              <a:t>résultats</a:t>
            </a:r>
            <a:r>
              <a:rPr lang="fr-FR" sz="1400" dirty="0">
                <a:solidFill>
                  <a:schemeClr val="bg1"/>
                </a:solidFill>
              </a:rPr>
              <a:t>, tout à fait gratuites et malvenues.</a:t>
            </a:r>
          </a:p>
        </p:txBody>
      </p:sp>
    </p:spTree>
    <p:extLst>
      <p:ext uri="{BB962C8B-B14F-4D97-AF65-F5344CB8AC3E}">
        <p14:creationId xmlns:p14="http://schemas.microsoft.com/office/powerpoint/2010/main" val="1525979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354A3AFB-218C-4C8E-880B-0CB65CA08912}"/>
              </a:ext>
            </a:extLst>
          </p:cNvPr>
          <p:cNvSpPr>
            <a:spLocks noGrp="1"/>
          </p:cNvSpPr>
          <p:nvPr>
            <p:ph idx="1"/>
          </p:nvPr>
        </p:nvSpPr>
        <p:spPr>
          <a:xfrm>
            <a:off x="842597" y="967893"/>
            <a:ext cx="10627160" cy="5666154"/>
          </a:xfrm>
        </p:spPr>
        <p:txBody>
          <a:bodyPr>
            <a:normAutofit/>
          </a:bodyPr>
          <a:lstStyle/>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Madame, Monsieur,</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En réponse à votre annonce,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j’ai l’honneur de </a:t>
            </a:r>
            <a:r>
              <a:rPr lang="fr-FR" sz="1400" dirty="0">
                <a:effectLst/>
                <a:latin typeface="Arial" panose="020B0604020202020204" pitchFamily="34" charset="0"/>
                <a:ea typeface="Times New Roman" panose="02020603050405020304" pitchFamily="18" charset="0"/>
                <a:cs typeface="Arial" panose="020B0604020202020204" pitchFamily="34" charset="0"/>
              </a:rPr>
              <a:t>poser ma candidature au poste de chef des ventes, dans votre entreprise.</a:t>
            </a:r>
          </a:p>
          <a:p>
            <a:pPr marL="0" indent="0" algn="just">
              <a:lnSpc>
                <a:spcPct val="150000"/>
              </a:lnSpc>
              <a:spcBef>
                <a:spcPts val="0"/>
              </a:spcBef>
              <a:spcAft>
                <a:spcPts val="1200"/>
              </a:spcAft>
              <a:buNone/>
            </a:pP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Je pense bien correspondre </a:t>
            </a:r>
            <a:r>
              <a:rPr lang="fr-FR" sz="1400" dirty="0">
                <a:effectLst/>
                <a:latin typeface="Arial" panose="020B0604020202020204" pitchFamily="34" charset="0"/>
                <a:ea typeface="Times New Roman" panose="02020603050405020304" pitchFamily="18" charset="0"/>
                <a:cs typeface="Arial" panose="020B0604020202020204" pitchFamily="34" charset="0"/>
              </a:rPr>
              <a:t>au profil requis et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comme vous le verrez sur mon curriculum vitae</a:t>
            </a:r>
            <a:r>
              <a:rPr lang="fr-FR" sz="1400" dirty="0">
                <a:effectLst/>
                <a:latin typeface="Arial" panose="020B0604020202020204" pitchFamily="34" charset="0"/>
                <a:ea typeface="Times New Roman" panose="02020603050405020304" pitchFamily="18" charset="0"/>
                <a:cs typeface="Arial" panose="020B0604020202020204" pitchFamily="34" charset="0"/>
              </a:rPr>
              <a:t>, mon expérience professionnelle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n’est pas sans rapport</a:t>
            </a:r>
            <a:r>
              <a:rPr lang="fr-FR" sz="1400" dirty="0">
                <a:effectLst/>
                <a:latin typeface="Arial" panose="020B0604020202020204" pitchFamily="34" charset="0"/>
                <a:ea typeface="Times New Roman" panose="02020603050405020304" pitchFamily="18" charset="0"/>
                <a:cs typeface="Arial" panose="020B0604020202020204" pitchFamily="34" charset="0"/>
              </a:rPr>
              <a:t> avec le poste proposé.</a:t>
            </a:r>
          </a:p>
          <a:p>
            <a:pPr marL="0" indent="0" algn="just">
              <a:lnSpc>
                <a:spcPct val="150000"/>
              </a:lnSpc>
              <a:spcBef>
                <a:spcPts val="0"/>
              </a:spcBef>
              <a:spcAft>
                <a:spcPts val="1200"/>
              </a:spcAft>
              <a:buNone/>
            </a:pP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J’ai toujours été motivé </a:t>
            </a:r>
            <a:r>
              <a:rPr lang="fr-FR" sz="1400" dirty="0">
                <a:effectLst/>
                <a:latin typeface="Arial" panose="020B0604020202020204" pitchFamily="34" charset="0"/>
                <a:ea typeface="Times New Roman" panose="02020603050405020304" pitchFamily="18" charset="0"/>
                <a:cs typeface="Arial" panose="020B0604020202020204" pitchFamily="34" charset="0"/>
              </a:rPr>
              <a:t>par la vente   et je peux même affirmer que j’appartiens à ceux que l’on appelle :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 les vendeurs nés »</a:t>
            </a:r>
            <a:r>
              <a:rPr lang="fr-FR" sz="1400" dirty="0">
                <a:effectLst/>
                <a:latin typeface="Arial" panose="020B0604020202020204" pitchFamily="34" charset="0"/>
                <a:ea typeface="Times New Roman" panose="02020603050405020304" pitchFamily="18" charset="0"/>
                <a:cs typeface="Arial" panose="020B0604020202020204" pitchFamily="34" charset="0"/>
              </a:rPr>
              <a:t>. J’ajoute cela parce que si mon expérience ne s ‘est pas déroulée dans les mêmes secteurs d’activité que celui de votre société, je sais qu’un bon vendeur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doit être capable de tout vendre</a:t>
            </a:r>
            <a:r>
              <a:rPr lang="fr-FR" sz="1400" dirty="0">
                <a:effectLst/>
                <a:latin typeface="Arial" panose="020B0604020202020204" pitchFamily="34" charset="0"/>
                <a:ea typeface="Times New Roman" panose="02020603050405020304" pitchFamily="18" charset="0"/>
                <a:cs typeface="Arial" panose="020B0604020202020204" pitchFamily="34" charset="0"/>
              </a:rPr>
              <a:t>. Mon curriculum vitae l’indique, j’ai vendu durant une année des produits pharmaceutiques, et durant deux années des extincteurs.</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Mon dynamisme et ma disponibilité (bien qu’habitant Bordeaux, j’ai toujours eu envie de travailler et vivre à Paris) seront ajoutés à l’intérêt que je porte à vos produits, les garanties du bon exercice de la fonction de chef des ventes.</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Bien sûr, je suis disponible pour vous donner ,si vous me convoquez, plus amples renseignements.</a:t>
            </a:r>
          </a:p>
          <a:p>
            <a:pPr marL="0" indent="0" algn="just">
              <a:lnSpc>
                <a:spcPct val="150000"/>
              </a:lnSpc>
              <a:spcBef>
                <a:spcPts val="0"/>
              </a:spcBef>
              <a:spcAft>
                <a:spcPts val="1200"/>
              </a:spcAft>
              <a:buNone/>
            </a:pPr>
            <a:r>
              <a:rPr lang="fr-FR" sz="1400" dirty="0">
                <a:latin typeface="Arial" panose="020B0604020202020204" pitchFamily="34" charset="0"/>
                <a:ea typeface="Times New Roman" panose="02020603050405020304" pitchFamily="18" charset="0"/>
                <a:cs typeface="Arial" panose="020B0604020202020204" pitchFamily="34" charset="0"/>
              </a:rPr>
              <a:t>E</a:t>
            </a:r>
            <a:r>
              <a:rPr lang="fr-FR" sz="1400" dirty="0">
                <a:effectLst/>
                <a:latin typeface="Arial" panose="020B0604020202020204" pitchFamily="34" charset="0"/>
                <a:ea typeface="Times New Roman" panose="02020603050405020304" pitchFamily="18" charset="0"/>
                <a:cs typeface="Arial" panose="020B0604020202020204" pitchFamily="34" charset="0"/>
              </a:rPr>
              <a:t>spérant que ma candidature retiendra votre attention, je vous prie de croire, Madame, Monsieur, à mes sentiments distingués.</a:t>
            </a:r>
          </a:p>
          <a:p>
            <a:pPr marL="0" indent="0">
              <a:lnSpc>
                <a:spcPct val="90000"/>
              </a:lnSpc>
              <a:buNone/>
            </a:pPr>
            <a:endParaRPr lang="fr-FR" sz="1100" dirty="0">
              <a:effectLst/>
              <a:latin typeface="Times New Roman" panose="02020603050405020304" pitchFamily="18" charset="0"/>
              <a:ea typeface="Times New Roman" panose="02020603050405020304" pitchFamily="18" charset="0"/>
            </a:endParaRPr>
          </a:p>
          <a:p>
            <a:pPr marL="0" indent="0">
              <a:lnSpc>
                <a:spcPct val="90000"/>
              </a:lnSpc>
              <a:buNone/>
            </a:pPr>
            <a:endParaRPr lang="fr-FR" sz="1100" dirty="0"/>
          </a:p>
        </p:txBody>
      </p:sp>
      <p:sp>
        <p:nvSpPr>
          <p:cNvPr id="23"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Bulle narrative : ronde 5">
            <a:extLst>
              <a:ext uri="{FF2B5EF4-FFF2-40B4-BE49-F238E27FC236}">
                <a16:creationId xmlns:a16="http://schemas.microsoft.com/office/drawing/2014/main" id="{EC31182D-5B49-4A1E-8B0F-F8C6C5D0F9FE}"/>
              </a:ext>
            </a:extLst>
          </p:cNvPr>
          <p:cNvSpPr/>
          <p:nvPr/>
        </p:nvSpPr>
        <p:spPr>
          <a:xfrm>
            <a:off x="528616" y="1706015"/>
            <a:ext cx="353290" cy="353291"/>
          </a:xfrm>
          <a:prstGeom prst="wedgeEllipseCallout">
            <a:avLst>
              <a:gd name="adj1" fmla="val 63059"/>
              <a:gd name="adj2" fmla="val 6409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2</a:t>
            </a:r>
          </a:p>
        </p:txBody>
      </p:sp>
      <p:sp>
        <p:nvSpPr>
          <p:cNvPr id="9" name="Bulle narrative : ronde 8">
            <a:extLst>
              <a:ext uri="{FF2B5EF4-FFF2-40B4-BE49-F238E27FC236}">
                <a16:creationId xmlns:a16="http://schemas.microsoft.com/office/drawing/2014/main" id="{A5610E95-01E1-4BB5-9D68-DEA321F4CEEE}"/>
              </a:ext>
            </a:extLst>
          </p:cNvPr>
          <p:cNvSpPr/>
          <p:nvPr/>
        </p:nvSpPr>
        <p:spPr>
          <a:xfrm>
            <a:off x="3749974" y="1068452"/>
            <a:ext cx="353290" cy="353291"/>
          </a:xfrm>
          <a:prstGeom prst="wedgeEllipseCallout">
            <a:avLst>
              <a:gd name="adj1" fmla="val -41421"/>
              <a:gd name="adj2" fmla="val 830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1</a:t>
            </a:r>
          </a:p>
        </p:txBody>
      </p:sp>
      <p:sp>
        <p:nvSpPr>
          <p:cNvPr id="10" name="Bulle narrative : ronde 9">
            <a:extLst>
              <a:ext uri="{FF2B5EF4-FFF2-40B4-BE49-F238E27FC236}">
                <a16:creationId xmlns:a16="http://schemas.microsoft.com/office/drawing/2014/main" id="{461FB6F3-1085-4F0D-B962-D57904EAE975}"/>
              </a:ext>
            </a:extLst>
          </p:cNvPr>
          <p:cNvSpPr/>
          <p:nvPr/>
        </p:nvSpPr>
        <p:spPr>
          <a:xfrm>
            <a:off x="4850344" y="2286253"/>
            <a:ext cx="353290" cy="353291"/>
          </a:xfrm>
          <a:prstGeom prst="wedgeEllipseCallout">
            <a:avLst>
              <a:gd name="adj1" fmla="val 84430"/>
              <a:gd name="adj2" fmla="val -6175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3</a:t>
            </a:r>
          </a:p>
        </p:txBody>
      </p:sp>
      <p:sp>
        <p:nvSpPr>
          <p:cNvPr id="12" name="Bulle narrative : ronde 11">
            <a:extLst>
              <a:ext uri="{FF2B5EF4-FFF2-40B4-BE49-F238E27FC236}">
                <a16:creationId xmlns:a16="http://schemas.microsoft.com/office/drawing/2014/main" id="{3029499E-3498-4E62-AFD3-1DC91D2ECBCF}"/>
              </a:ext>
            </a:extLst>
          </p:cNvPr>
          <p:cNvSpPr/>
          <p:nvPr/>
        </p:nvSpPr>
        <p:spPr>
          <a:xfrm>
            <a:off x="300463" y="2224987"/>
            <a:ext cx="353290" cy="353291"/>
          </a:xfrm>
          <a:prstGeom prst="wedgeEllipseCallout">
            <a:avLst>
              <a:gd name="adj1" fmla="val 98677"/>
              <a:gd name="adj2" fmla="val 2372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4</a:t>
            </a:r>
          </a:p>
        </p:txBody>
      </p:sp>
      <p:sp>
        <p:nvSpPr>
          <p:cNvPr id="13" name="Bulle narrative : ronde 12">
            <a:extLst>
              <a:ext uri="{FF2B5EF4-FFF2-40B4-BE49-F238E27FC236}">
                <a16:creationId xmlns:a16="http://schemas.microsoft.com/office/drawing/2014/main" id="{0B6D8FB2-1266-4FE7-A87E-7E38EF96B943}"/>
              </a:ext>
            </a:extLst>
          </p:cNvPr>
          <p:cNvSpPr/>
          <p:nvPr/>
        </p:nvSpPr>
        <p:spPr>
          <a:xfrm>
            <a:off x="283795" y="2708933"/>
            <a:ext cx="353290" cy="353291"/>
          </a:xfrm>
          <a:prstGeom prst="wedgeEllipseCallout">
            <a:avLst>
              <a:gd name="adj1" fmla="val 105801"/>
              <a:gd name="adj2" fmla="val 472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5</a:t>
            </a:r>
          </a:p>
        </p:txBody>
      </p:sp>
      <p:sp>
        <p:nvSpPr>
          <p:cNvPr id="15" name="Bulle narrative : ronde 14">
            <a:extLst>
              <a:ext uri="{FF2B5EF4-FFF2-40B4-BE49-F238E27FC236}">
                <a16:creationId xmlns:a16="http://schemas.microsoft.com/office/drawing/2014/main" id="{E1D0F0A7-315D-4529-9233-3855BDFAE31B}"/>
              </a:ext>
            </a:extLst>
          </p:cNvPr>
          <p:cNvSpPr/>
          <p:nvPr/>
        </p:nvSpPr>
        <p:spPr>
          <a:xfrm>
            <a:off x="11293112" y="2303273"/>
            <a:ext cx="353290" cy="353291"/>
          </a:xfrm>
          <a:prstGeom prst="wedgeEllipseCallout">
            <a:avLst>
              <a:gd name="adj1" fmla="val -67540"/>
              <a:gd name="adj2" fmla="val 7596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6</a:t>
            </a:r>
          </a:p>
        </p:txBody>
      </p:sp>
      <p:sp>
        <p:nvSpPr>
          <p:cNvPr id="16" name="Bulle narrative : ronde 15">
            <a:extLst>
              <a:ext uri="{FF2B5EF4-FFF2-40B4-BE49-F238E27FC236}">
                <a16:creationId xmlns:a16="http://schemas.microsoft.com/office/drawing/2014/main" id="{D3184BED-B1C3-4610-85C4-51F3D84D1452}"/>
              </a:ext>
            </a:extLst>
          </p:cNvPr>
          <p:cNvSpPr/>
          <p:nvPr/>
        </p:nvSpPr>
        <p:spPr>
          <a:xfrm>
            <a:off x="5518344" y="3722411"/>
            <a:ext cx="353290" cy="353291"/>
          </a:xfrm>
          <a:prstGeom prst="wedgeEllipseCallout">
            <a:avLst>
              <a:gd name="adj1" fmla="val -91285"/>
              <a:gd name="adj2" fmla="val -5700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7</a:t>
            </a:r>
          </a:p>
        </p:txBody>
      </p:sp>
    </p:spTree>
    <p:extLst>
      <p:ext uri="{BB962C8B-B14F-4D97-AF65-F5344CB8AC3E}">
        <p14:creationId xmlns:p14="http://schemas.microsoft.com/office/powerpoint/2010/main" val="1959742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354A3AFB-218C-4C8E-880B-0CB65CA08912}"/>
              </a:ext>
            </a:extLst>
          </p:cNvPr>
          <p:cNvSpPr>
            <a:spLocks noGrp="1"/>
          </p:cNvSpPr>
          <p:nvPr>
            <p:ph idx="1"/>
          </p:nvPr>
        </p:nvSpPr>
        <p:spPr>
          <a:xfrm>
            <a:off x="842597" y="967893"/>
            <a:ext cx="10627160" cy="5666154"/>
          </a:xfrm>
        </p:spPr>
        <p:txBody>
          <a:bodyPr>
            <a:normAutofit/>
          </a:bodyPr>
          <a:lstStyle/>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Madame, Monsieur,</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En réponse à votre annonce,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j’ai l’honneur de </a:t>
            </a:r>
            <a:r>
              <a:rPr lang="fr-FR" sz="1400" dirty="0">
                <a:effectLst/>
                <a:latin typeface="Arial" panose="020B0604020202020204" pitchFamily="34" charset="0"/>
                <a:ea typeface="Times New Roman" panose="02020603050405020304" pitchFamily="18" charset="0"/>
                <a:cs typeface="Arial" panose="020B0604020202020204" pitchFamily="34" charset="0"/>
              </a:rPr>
              <a:t>poser ma candidature au poste de chef des ventes, dans votre entreprise.</a:t>
            </a:r>
          </a:p>
          <a:p>
            <a:pPr marL="0" indent="0" algn="just">
              <a:lnSpc>
                <a:spcPct val="150000"/>
              </a:lnSpc>
              <a:spcBef>
                <a:spcPts val="0"/>
              </a:spcBef>
              <a:spcAft>
                <a:spcPts val="1200"/>
              </a:spcAft>
              <a:buNone/>
            </a:pP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Je pense bien correspondre </a:t>
            </a:r>
            <a:r>
              <a:rPr lang="fr-FR" sz="1400" dirty="0">
                <a:effectLst/>
                <a:latin typeface="Arial" panose="020B0604020202020204" pitchFamily="34" charset="0"/>
                <a:ea typeface="Times New Roman" panose="02020603050405020304" pitchFamily="18" charset="0"/>
                <a:cs typeface="Arial" panose="020B0604020202020204" pitchFamily="34" charset="0"/>
              </a:rPr>
              <a:t>au profil requis et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comme vous le verrez sur mon curriculum vitae</a:t>
            </a:r>
            <a:r>
              <a:rPr lang="fr-FR" sz="1400" dirty="0">
                <a:effectLst/>
                <a:latin typeface="Arial" panose="020B0604020202020204" pitchFamily="34" charset="0"/>
                <a:ea typeface="Times New Roman" panose="02020603050405020304" pitchFamily="18" charset="0"/>
                <a:cs typeface="Arial" panose="020B0604020202020204" pitchFamily="34" charset="0"/>
              </a:rPr>
              <a:t>, mon expérience professionnelle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n’est pas sans rapport</a:t>
            </a:r>
            <a:r>
              <a:rPr lang="fr-FR" sz="1400" dirty="0">
                <a:effectLst/>
                <a:latin typeface="Arial" panose="020B0604020202020204" pitchFamily="34" charset="0"/>
                <a:ea typeface="Times New Roman" panose="02020603050405020304" pitchFamily="18" charset="0"/>
                <a:cs typeface="Arial" panose="020B0604020202020204" pitchFamily="34" charset="0"/>
              </a:rPr>
              <a:t> avec le poste proposé.</a:t>
            </a:r>
          </a:p>
          <a:p>
            <a:pPr marL="0" indent="0" algn="just">
              <a:lnSpc>
                <a:spcPct val="150000"/>
              </a:lnSpc>
              <a:spcBef>
                <a:spcPts val="0"/>
              </a:spcBef>
              <a:spcAft>
                <a:spcPts val="1200"/>
              </a:spcAft>
              <a:buNone/>
            </a:pP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J’ai toujours été motivé </a:t>
            </a:r>
            <a:r>
              <a:rPr lang="fr-FR" sz="1400" dirty="0">
                <a:effectLst/>
                <a:latin typeface="Arial" panose="020B0604020202020204" pitchFamily="34" charset="0"/>
                <a:ea typeface="Times New Roman" panose="02020603050405020304" pitchFamily="18" charset="0"/>
                <a:cs typeface="Arial" panose="020B0604020202020204" pitchFamily="34" charset="0"/>
              </a:rPr>
              <a:t>par la vente   et je peux même affirmer que j’appartiens à ceux que l’on appelle :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 les vendeurs nés »</a:t>
            </a:r>
            <a:r>
              <a:rPr lang="fr-FR" sz="1400" dirty="0">
                <a:effectLst/>
                <a:latin typeface="Arial" panose="020B0604020202020204" pitchFamily="34" charset="0"/>
                <a:ea typeface="Times New Roman" panose="02020603050405020304" pitchFamily="18" charset="0"/>
                <a:cs typeface="Arial" panose="020B0604020202020204" pitchFamily="34" charset="0"/>
              </a:rPr>
              <a:t>. J’ajoute cela parce que si mon expérience ne s ‘est pas déroulée dans les mêmes secteurs d’activité que celui de votre société, je sais qu’un bon vendeur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doit être capable de tout vendre</a:t>
            </a:r>
            <a:r>
              <a:rPr lang="fr-FR" sz="1400" dirty="0">
                <a:effectLst/>
                <a:latin typeface="Arial" panose="020B0604020202020204" pitchFamily="34" charset="0"/>
                <a:ea typeface="Times New Roman" panose="02020603050405020304" pitchFamily="18" charset="0"/>
                <a:cs typeface="Arial" panose="020B0604020202020204" pitchFamily="34" charset="0"/>
              </a:rPr>
              <a:t>. Mon curriculum vitae l’indique, j’ai vendu durant une année des produits pharmaceutiques, et durant deux années des extincteurs.</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Mon dynamisme et ma disponibilité (bien qu’habitant Bordeaux, j’ai toujours eu envie de travailler et vivre à Paris) seront ajoutés à l’intérêt que je porte à vos produits, les garanties du bon exercice de la fonction de chef des ventes.</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Bien sûr, je suis disponible pour vous donner ,si vous me convoquez, plus amples renseignements.</a:t>
            </a:r>
          </a:p>
          <a:p>
            <a:pPr marL="0" indent="0" algn="just">
              <a:lnSpc>
                <a:spcPct val="150000"/>
              </a:lnSpc>
              <a:spcBef>
                <a:spcPts val="0"/>
              </a:spcBef>
              <a:spcAft>
                <a:spcPts val="1200"/>
              </a:spcAft>
              <a:buNone/>
            </a:pPr>
            <a:r>
              <a:rPr lang="fr-FR" sz="1400" dirty="0">
                <a:latin typeface="Arial" panose="020B0604020202020204" pitchFamily="34" charset="0"/>
                <a:ea typeface="Times New Roman" panose="02020603050405020304" pitchFamily="18" charset="0"/>
                <a:cs typeface="Arial" panose="020B0604020202020204" pitchFamily="34" charset="0"/>
              </a:rPr>
              <a:t>E</a:t>
            </a:r>
            <a:r>
              <a:rPr lang="fr-FR" sz="1400" dirty="0">
                <a:effectLst/>
                <a:latin typeface="Arial" panose="020B0604020202020204" pitchFamily="34" charset="0"/>
                <a:ea typeface="Times New Roman" panose="02020603050405020304" pitchFamily="18" charset="0"/>
                <a:cs typeface="Arial" panose="020B0604020202020204" pitchFamily="34" charset="0"/>
              </a:rPr>
              <a:t>spérant que ma candidature retiendra votre attention, je vous prie de croire, Madame, Monsieur, à mes sentiments distingués.</a:t>
            </a:r>
          </a:p>
          <a:p>
            <a:pPr marL="0" indent="0">
              <a:lnSpc>
                <a:spcPct val="90000"/>
              </a:lnSpc>
              <a:buNone/>
            </a:pPr>
            <a:endParaRPr lang="fr-FR" sz="1100" dirty="0">
              <a:effectLst/>
              <a:latin typeface="Times New Roman" panose="02020603050405020304" pitchFamily="18" charset="0"/>
              <a:ea typeface="Times New Roman" panose="02020603050405020304" pitchFamily="18" charset="0"/>
            </a:endParaRPr>
          </a:p>
          <a:p>
            <a:pPr marL="0" indent="0">
              <a:lnSpc>
                <a:spcPct val="90000"/>
              </a:lnSpc>
              <a:buNone/>
            </a:pPr>
            <a:endParaRPr lang="fr-FR" sz="1100" dirty="0"/>
          </a:p>
        </p:txBody>
      </p:sp>
      <p:sp>
        <p:nvSpPr>
          <p:cNvPr id="23"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Bulle narrative : ronde 5">
            <a:extLst>
              <a:ext uri="{FF2B5EF4-FFF2-40B4-BE49-F238E27FC236}">
                <a16:creationId xmlns:a16="http://schemas.microsoft.com/office/drawing/2014/main" id="{EC31182D-5B49-4A1E-8B0F-F8C6C5D0F9FE}"/>
              </a:ext>
            </a:extLst>
          </p:cNvPr>
          <p:cNvSpPr/>
          <p:nvPr/>
        </p:nvSpPr>
        <p:spPr>
          <a:xfrm>
            <a:off x="528616" y="1706015"/>
            <a:ext cx="353290" cy="353291"/>
          </a:xfrm>
          <a:prstGeom prst="wedgeEllipseCallout">
            <a:avLst>
              <a:gd name="adj1" fmla="val 63059"/>
              <a:gd name="adj2" fmla="val 6409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2</a:t>
            </a:r>
          </a:p>
        </p:txBody>
      </p:sp>
      <p:sp>
        <p:nvSpPr>
          <p:cNvPr id="9" name="Bulle narrative : ronde 8">
            <a:extLst>
              <a:ext uri="{FF2B5EF4-FFF2-40B4-BE49-F238E27FC236}">
                <a16:creationId xmlns:a16="http://schemas.microsoft.com/office/drawing/2014/main" id="{A5610E95-01E1-4BB5-9D68-DEA321F4CEEE}"/>
              </a:ext>
            </a:extLst>
          </p:cNvPr>
          <p:cNvSpPr/>
          <p:nvPr/>
        </p:nvSpPr>
        <p:spPr>
          <a:xfrm>
            <a:off x="3749974" y="1068452"/>
            <a:ext cx="353290" cy="353291"/>
          </a:xfrm>
          <a:prstGeom prst="wedgeEllipseCallout">
            <a:avLst>
              <a:gd name="adj1" fmla="val -41421"/>
              <a:gd name="adj2" fmla="val 830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1</a:t>
            </a:r>
          </a:p>
        </p:txBody>
      </p:sp>
      <p:sp>
        <p:nvSpPr>
          <p:cNvPr id="10" name="Bulle narrative : ronde 9">
            <a:extLst>
              <a:ext uri="{FF2B5EF4-FFF2-40B4-BE49-F238E27FC236}">
                <a16:creationId xmlns:a16="http://schemas.microsoft.com/office/drawing/2014/main" id="{461FB6F3-1085-4F0D-B962-D57904EAE975}"/>
              </a:ext>
            </a:extLst>
          </p:cNvPr>
          <p:cNvSpPr/>
          <p:nvPr/>
        </p:nvSpPr>
        <p:spPr>
          <a:xfrm>
            <a:off x="4850344" y="2286253"/>
            <a:ext cx="353290" cy="353291"/>
          </a:xfrm>
          <a:prstGeom prst="wedgeEllipseCallout">
            <a:avLst>
              <a:gd name="adj1" fmla="val 84430"/>
              <a:gd name="adj2" fmla="val -6175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3</a:t>
            </a:r>
          </a:p>
        </p:txBody>
      </p:sp>
      <p:sp>
        <p:nvSpPr>
          <p:cNvPr id="12" name="Bulle narrative : ronde 11">
            <a:extLst>
              <a:ext uri="{FF2B5EF4-FFF2-40B4-BE49-F238E27FC236}">
                <a16:creationId xmlns:a16="http://schemas.microsoft.com/office/drawing/2014/main" id="{3029499E-3498-4E62-AFD3-1DC91D2ECBCF}"/>
              </a:ext>
            </a:extLst>
          </p:cNvPr>
          <p:cNvSpPr/>
          <p:nvPr/>
        </p:nvSpPr>
        <p:spPr>
          <a:xfrm>
            <a:off x="300463" y="2224987"/>
            <a:ext cx="353290" cy="353291"/>
          </a:xfrm>
          <a:prstGeom prst="wedgeEllipseCallout">
            <a:avLst>
              <a:gd name="adj1" fmla="val 98677"/>
              <a:gd name="adj2" fmla="val 2372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4</a:t>
            </a:r>
          </a:p>
        </p:txBody>
      </p:sp>
      <p:sp>
        <p:nvSpPr>
          <p:cNvPr id="13" name="Bulle narrative : ronde 12">
            <a:extLst>
              <a:ext uri="{FF2B5EF4-FFF2-40B4-BE49-F238E27FC236}">
                <a16:creationId xmlns:a16="http://schemas.microsoft.com/office/drawing/2014/main" id="{0B6D8FB2-1266-4FE7-A87E-7E38EF96B943}"/>
              </a:ext>
            </a:extLst>
          </p:cNvPr>
          <p:cNvSpPr/>
          <p:nvPr/>
        </p:nvSpPr>
        <p:spPr>
          <a:xfrm>
            <a:off x="283795" y="2708933"/>
            <a:ext cx="353290" cy="353291"/>
          </a:xfrm>
          <a:prstGeom prst="wedgeEllipseCallout">
            <a:avLst>
              <a:gd name="adj1" fmla="val 105801"/>
              <a:gd name="adj2" fmla="val 472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5</a:t>
            </a:r>
          </a:p>
        </p:txBody>
      </p:sp>
      <p:sp>
        <p:nvSpPr>
          <p:cNvPr id="15" name="Bulle narrative : ronde 14">
            <a:extLst>
              <a:ext uri="{FF2B5EF4-FFF2-40B4-BE49-F238E27FC236}">
                <a16:creationId xmlns:a16="http://schemas.microsoft.com/office/drawing/2014/main" id="{E1D0F0A7-315D-4529-9233-3855BDFAE31B}"/>
              </a:ext>
            </a:extLst>
          </p:cNvPr>
          <p:cNvSpPr/>
          <p:nvPr/>
        </p:nvSpPr>
        <p:spPr>
          <a:xfrm>
            <a:off x="11293112" y="2303273"/>
            <a:ext cx="353290" cy="353291"/>
          </a:xfrm>
          <a:prstGeom prst="wedgeEllipseCallout">
            <a:avLst>
              <a:gd name="adj1" fmla="val -67540"/>
              <a:gd name="adj2" fmla="val 7596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6</a:t>
            </a:r>
          </a:p>
        </p:txBody>
      </p:sp>
      <p:sp>
        <p:nvSpPr>
          <p:cNvPr id="16" name="Bulle narrative : ronde 15">
            <a:extLst>
              <a:ext uri="{FF2B5EF4-FFF2-40B4-BE49-F238E27FC236}">
                <a16:creationId xmlns:a16="http://schemas.microsoft.com/office/drawing/2014/main" id="{D3184BED-B1C3-4610-85C4-51F3D84D1452}"/>
              </a:ext>
            </a:extLst>
          </p:cNvPr>
          <p:cNvSpPr/>
          <p:nvPr/>
        </p:nvSpPr>
        <p:spPr>
          <a:xfrm>
            <a:off x="5518344" y="3722411"/>
            <a:ext cx="353290" cy="353291"/>
          </a:xfrm>
          <a:prstGeom prst="wedgeEllipseCallout">
            <a:avLst>
              <a:gd name="adj1" fmla="val -91285"/>
              <a:gd name="adj2" fmla="val -5700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7</a:t>
            </a:r>
          </a:p>
        </p:txBody>
      </p:sp>
      <p:sp>
        <p:nvSpPr>
          <p:cNvPr id="14" name="ZoneTexte 13">
            <a:extLst>
              <a:ext uri="{FF2B5EF4-FFF2-40B4-BE49-F238E27FC236}">
                <a16:creationId xmlns:a16="http://schemas.microsoft.com/office/drawing/2014/main" id="{92CABAC8-8CE1-4115-88DA-76768F82C411}"/>
              </a:ext>
            </a:extLst>
          </p:cNvPr>
          <p:cNvSpPr txBox="1"/>
          <p:nvPr/>
        </p:nvSpPr>
        <p:spPr>
          <a:xfrm>
            <a:off x="4520045" y="114300"/>
            <a:ext cx="7491846" cy="523220"/>
          </a:xfrm>
          <a:prstGeom prst="rect">
            <a:avLst/>
          </a:prstGeom>
          <a:solidFill>
            <a:schemeClr val="accent2"/>
          </a:solidFill>
        </p:spPr>
        <p:txBody>
          <a:bodyPr wrap="square" rtlCol="0">
            <a:spAutoFit/>
          </a:bodyPr>
          <a:lstStyle/>
          <a:p>
            <a:pPr algn="just"/>
            <a:r>
              <a:rPr lang="fr-FR" sz="1400" dirty="0">
                <a:solidFill>
                  <a:schemeClr val="bg1"/>
                </a:solidFill>
              </a:rPr>
              <a:t>7 – C’est votre avis, pas nécessairement celui de votre interlocuteur. Il faut toujours se méfier de ce type de formule toute faite.</a:t>
            </a:r>
          </a:p>
        </p:txBody>
      </p:sp>
    </p:spTree>
    <p:extLst>
      <p:ext uri="{BB962C8B-B14F-4D97-AF65-F5344CB8AC3E}">
        <p14:creationId xmlns:p14="http://schemas.microsoft.com/office/powerpoint/2010/main" val="3225177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354A3AFB-218C-4C8E-880B-0CB65CA08912}"/>
              </a:ext>
            </a:extLst>
          </p:cNvPr>
          <p:cNvSpPr>
            <a:spLocks noGrp="1"/>
          </p:cNvSpPr>
          <p:nvPr>
            <p:ph idx="1"/>
          </p:nvPr>
        </p:nvSpPr>
        <p:spPr>
          <a:xfrm>
            <a:off x="842597" y="967893"/>
            <a:ext cx="10627160" cy="5666154"/>
          </a:xfrm>
        </p:spPr>
        <p:txBody>
          <a:bodyPr>
            <a:normAutofit/>
          </a:bodyPr>
          <a:lstStyle/>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Madame, Monsieur,</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En réponse à votre annonce,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j’ai l’honneur de </a:t>
            </a:r>
            <a:r>
              <a:rPr lang="fr-FR" sz="1400" dirty="0">
                <a:effectLst/>
                <a:latin typeface="Arial" panose="020B0604020202020204" pitchFamily="34" charset="0"/>
                <a:ea typeface="Times New Roman" panose="02020603050405020304" pitchFamily="18" charset="0"/>
                <a:cs typeface="Arial" panose="020B0604020202020204" pitchFamily="34" charset="0"/>
              </a:rPr>
              <a:t>poser ma candidature au poste de chef des ventes, dans votre entreprise.</a:t>
            </a:r>
          </a:p>
          <a:p>
            <a:pPr marL="0" indent="0" algn="just">
              <a:lnSpc>
                <a:spcPct val="150000"/>
              </a:lnSpc>
              <a:spcBef>
                <a:spcPts val="0"/>
              </a:spcBef>
              <a:spcAft>
                <a:spcPts val="1200"/>
              </a:spcAft>
              <a:buNone/>
            </a:pP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Je pense bien correspondre </a:t>
            </a:r>
            <a:r>
              <a:rPr lang="fr-FR" sz="1400" dirty="0">
                <a:effectLst/>
                <a:latin typeface="Arial" panose="020B0604020202020204" pitchFamily="34" charset="0"/>
                <a:ea typeface="Times New Roman" panose="02020603050405020304" pitchFamily="18" charset="0"/>
                <a:cs typeface="Arial" panose="020B0604020202020204" pitchFamily="34" charset="0"/>
              </a:rPr>
              <a:t>au profil requis et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comme vous le verrez sur mon curriculum vitae</a:t>
            </a:r>
            <a:r>
              <a:rPr lang="fr-FR" sz="1400" dirty="0">
                <a:effectLst/>
                <a:latin typeface="Arial" panose="020B0604020202020204" pitchFamily="34" charset="0"/>
                <a:ea typeface="Times New Roman" panose="02020603050405020304" pitchFamily="18" charset="0"/>
                <a:cs typeface="Arial" panose="020B0604020202020204" pitchFamily="34" charset="0"/>
              </a:rPr>
              <a:t>, mon expérience professionnelle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n’est pas sans rapport</a:t>
            </a:r>
            <a:r>
              <a:rPr lang="fr-FR" sz="1400" dirty="0">
                <a:effectLst/>
                <a:latin typeface="Arial" panose="020B0604020202020204" pitchFamily="34" charset="0"/>
                <a:ea typeface="Times New Roman" panose="02020603050405020304" pitchFamily="18" charset="0"/>
                <a:cs typeface="Arial" panose="020B0604020202020204" pitchFamily="34" charset="0"/>
              </a:rPr>
              <a:t> avec le poste proposé.</a:t>
            </a:r>
          </a:p>
          <a:p>
            <a:pPr marL="0" indent="0" algn="just">
              <a:lnSpc>
                <a:spcPct val="150000"/>
              </a:lnSpc>
              <a:spcBef>
                <a:spcPts val="0"/>
              </a:spcBef>
              <a:spcAft>
                <a:spcPts val="1200"/>
              </a:spcAft>
              <a:buNone/>
            </a:pP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J’ai toujours été motivé </a:t>
            </a:r>
            <a:r>
              <a:rPr lang="fr-FR" sz="1400" dirty="0">
                <a:effectLst/>
                <a:latin typeface="Arial" panose="020B0604020202020204" pitchFamily="34" charset="0"/>
                <a:ea typeface="Times New Roman" panose="02020603050405020304" pitchFamily="18" charset="0"/>
                <a:cs typeface="Arial" panose="020B0604020202020204" pitchFamily="34" charset="0"/>
              </a:rPr>
              <a:t>par la vente   et je peux même affirmer que j’appartiens à ceux que l’on appelle :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 les vendeurs nés »</a:t>
            </a:r>
            <a:r>
              <a:rPr lang="fr-FR" sz="1400" dirty="0">
                <a:effectLst/>
                <a:latin typeface="Arial" panose="020B0604020202020204" pitchFamily="34" charset="0"/>
                <a:ea typeface="Times New Roman" panose="02020603050405020304" pitchFamily="18" charset="0"/>
                <a:cs typeface="Arial" panose="020B0604020202020204" pitchFamily="34" charset="0"/>
              </a:rPr>
              <a:t>. J’ajoute cela parce que si mon expérience ne s ‘est pas déroulée dans les mêmes secteurs d’activité que celui de votre société, je sais qu’un bon vendeur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doit être capable de tout vendre</a:t>
            </a:r>
            <a:r>
              <a:rPr lang="fr-FR" sz="1400" dirty="0">
                <a:effectLst/>
                <a:latin typeface="Arial" panose="020B0604020202020204" pitchFamily="34" charset="0"/>
                <a:ea typeface="Times New Roman" panose="02020603050405020304" pitchFamily="18" charset="0"/>
                <a:cs typeface="Arial" panose="020B0604020202020204" pitchFamily="34" charset="0"/>
              </a:rPr>
              <a:t>.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Mon curriculum vitae </a:t>
            </a:r>
            <a:r>
              <a:rPr lang="fr-FR" sz="1400" dirty="0">
                <a:effectLst/>
                <a:latin typeface="Arial" panose="020B0604020202020204" pitchFamily="34" charset="0"/>
                <a:ea typeface="Times New Roman" panose="02020603050405020304" pitchFamily="18" charset="0"/>
                <a:cs typeface="Arial" panose="020B0604020202020204" pitchFamily="34" charset="0"/>
              </a:rPr>
              <a:t>l’indique, j’ai vendu durant une année des produits pharmaceutiques, et durant deux années des extincteurs.</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Mon dynamisme et ma disponibilité (bien qu’habitant Bordeaux, j’ai toujours eu envie de travailler et vivre à Paris) seront ajoutés à l’intérêt que je porte à vos produits, les garanties du bon exercice de la fonction de chef des ventes.</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Bien sûr, je suis disponible pour vous donner ,si vous me convoquez, plus amples renseignements.</a:t>
            </a:r>
          </a:p>
          <a:p>
            <a:pPr marL="0" indent="0" algn="just">
              <a:lnSpc>
                <a:spcPct val="150000"/>
              </a:lnSpc>
              <a:spcBef>
                <a:spcPts val="0"/>
              </a:spcBef>
              <a:spcAft>
                <a:spcPts val="1200"/>
              </a:spcAft>
              <a:buNone/>
            </a:pPr>
            <a:r>
              <a:rPr lang="fr-FR" sz="1400" dirty="0">
                <a:latin typeface="Arial" panose="020B0604020202020204" pitchFamily="34" charset="0"/>
                <a:ea typeface="Times New Roman" panose="02020603050405020304" pitchFamily="18" charset="0"/>
                <a:cs typeface="Arial" panose="020B0604020202020204" pitchFamily="34" charset="0"/>
              </a:rPr>
              <a:t>E</a:t>
            </a:r>
            <a:r>
              <a:rPr lang="fr-FR" sz="1400" dirty="0">
                <a:effectLst/>
                <a:latin typeface="Arial" panose="020B0604020202020204" pitchFamily="34" charset="0"/>
                <a:ea typeface="Times New Roman" panose="02020603050405020304" pitchFamily="18" charset="0"/>
                <a:cs typeface="Arial" panose="020B0604020202020204" pitchFamily="34" charset="0"/>
              </a:rPr>
              <a:t>spérant que ma candidature retiendra votre attention, je vous prie de croire, Madame, Monsieur, à mes sentiments distingués.</a:t>
            </a:r>
          </a:p>
          <a:p>
            <a:pPr marL="0" indent="0">
              <a:lnSpc>
                <a:spcPct val="90000"/>
              </a:lnSpc>
              <a:buNone/>
            </a:pPr>
            <a:endParaRPr lang="fr-FR" sz="1100" dirty="0">
              <a:effectLst/>
              <a:latin typeface="Times New Roman" panose="02020603050405020304" pitchFamily="18" charset="0"/>
              <a:ea typeface="Times New Roman" panose="02020603050405020304" pitchFamily="18" charset="0"/>
            </a:endParaRPr>
          </a:p>
          <a:p>
            <a:pPr marL="0" indent="0">
              <a:lnSpc>
                <a:spcPct val="90000"/>
              </a:lnSpc>
              <a:buNone/>
            </a:pPr>
            <a:endParaRPr lang="fr-FR" sz="1100" dirty="0"/>
          </a:p>
        </p:txBody>
      </p:sp>
      <p:sp>
        <p:nvSpPr>
          <p:cNvPr id="23"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Bulle narrative : ronde 5">
            <a:extLst>
              <a:ext uri="{FF2B5EF4-FFF2-40B4-BE49-F238E27FC236}">
                <a16:creationId xmlns:a16="http://schemas.microsoft.com/office/drawing/2014/main" id="{EC31182D-5B49-4A1E-8B0F-F8C6C5D0F9FE}"/>
              </a:ext>
            </a:extLst>
          </p:cNvPr>
          <p:cNvSpPr/>
          <p:nvPr/>
        </p:nvSpPr>
        <p:spPr>
          <a:xfrm>
            <a:off x="528616" y="1706015"/>
            <a:ext cx="353290" cy="353291"/>
          </a:xfrm>
          <a:prstGeom prst="wedgeEllipseCallout">
            <a:avLst>
              <a:gd name="adj1" fmla="val 63059"/>
              <a:gd name="adj2" fmla="val 6409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2</a:t>
            </a:r>
          </a:p>
        </p:txBody>
      </p:sp>
      <p:sp>
        <p:nvSpPr>
          <p:cNvPr id="9" name="Bulle narrative : ronde 8">
            <a:extLst>
              <a:ext uri="{FF2B5EF4-FFF2-40B4-BE49-F238E27FC236}">
                <a16:creationId xmlns:a16="http://schemas.microsoft.com/office/drawing/2014/main" id="{A5610E95-01E1-4BB5-9D68-DEA321F4CEEE}"/>
              </a:ext>
            </a:extLst>
          </p:cNvPr>
          <p:cNvSpPr/>
          <p:nvPr/>
        </p:nvSpPr>
        <p:spPr>
          <a:xfrm>
            <a:off x="3749974" y="1068452"/>
            <a:ext cx="353290" cy="353291"/>
          </a:xfrm>
          <a:prstGeom prst="wedgeEllipseCallout">
            <a:avLst>
              <a:gd name="adj1" fmla="val -41421"/>
              <a:gd name="adj2" fmla="val 830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1</a:t>
            </a:r>
          </a:p>
        </p:txBody>
      </p:sp>
      <p:sp>
        <p:nvSpPr>
          <p:cNvPr id="10" name="Bulle narrative : ronde 9">
            <a:extLst>
              <a:ext uri="{FF2B5EF4-FFF2-40B4-BE49-F238E27FC236}">
                <a16:creationId xmlns:a16="http://schemas.microsoft.com/office/drawing/2014/main" id="{461FB6F3-1085-4F0D-B962-D57904EAE975}"/>
              </a:ext>
            </a:extLst>
          </p:cNvPr>
          <p:cNvSpPr/>
          <p:nvPr/>
        </p:nvSpPr>
        <p:spPr>
          <a:xfrm>
            <a:off x="4850344" y="2286253"/>
            <a:ext cx="353290" cy="353291"/>
          </a:xfrm>
          <a:prstGeom prst="wedgeEllipseCallout">
            <a:avLst>
              <a:gd name="adj1" fmla="val 84430"/>
              <a:gd name="adj2" fmla="val -6175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3</a:t>
            </a:r>
          </a:p>
        </p:txBody>
      </p:sp>
      <p:sp>
        <p:nvSpPr>
          <p:cNvPr id="12" name="Bulle narrative : ronde 11">
            <a:extLst>
              <a:ext uri="{FF2B5EF4-FFF2-40B4-BE49-F238E27FC236}">
                <a16:creationId xmlns:a16="http://schemas.microsoft.com/office/drawing/2014/main" id="{3029499E-3498-4E62-AFD3-1DC91D2ECBCF}"/>
              </a:ext>
            </a:extLst>
          </p:cNvPr>
          <p:cNvSpPr/>
          <p:nvPr/>
        </p:nvSpPr>
        <p:spPr>
          <a:xfrm>
            <a:off x="300463" y="2224987"/>
            <a:ext cx="353290" cy="353291"/>
          </a:xfrm>
          <a:prstGeom prst="wedgeEllipseCallout">
            <a:avLst>
              <a:gd name="adj1" fmla="val 98677"/>
              <a:gd name="adj2" fmla="val 2372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4</a:t>
            </a:r>
          </a:p>
        </p:txBody>
      </p:sp>
      <p:sp>
        <p:nvSpPr>
          <p:cNvPr id="13" name="Bulle narrative : ronde 12">
            <a:extLst>
              <a:ext uri="{FF2B5EF4-FFF2-40B4-BE49-F238E27FC236}">
                <a16:creationId xmlns:a16="http://schemas.microsoft.com/office/drawing/2014/main" id="{0B6D8FB2-1266-4FE7-A87E-7E38EF96B943}"/>
              </a:ext>
            </a:extLst>
          </p:cNvPr>
          <p:cNvSpPr/>
          <p:nvPr/>
        </p:nvSpPr>
        <p:spPr>
          <a:xfrm>
            <a:off x="283795" y="2708933"/>
            <a:ext cx="353290" cy="353291"/>
          </a:xfrm>
          <a:prstGeom prst="wedgeEllipseCallout">
            <a:avLst>
              <a:gd name="adj1" fmla="val 105801"/>
              <a:gd name="adj2" fmla="val 472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5</a:t>
            </a:r>
          </a:p>
        </p:txBody>
      </p:sp>
      <p:sp>
        <p:nvSpPr>
          <p:cNvPr id="15" name="Bulle narrative : ronde 14">
            <a:extLst>
              <a:ext uri="{FF2B5EF4-FFF2-40B4-BE49-F238E27FC236}">
                <a16:creationId xmlns:a16="http://schemas.microsoft.com/office/drawing/2014/main" id="{E1D0F0A7-315D-4529-9233-3855BDFAE31B}"/>
              </a:ext>
            </a:extLst>
          </p:cNvPr>
          <p:cNvSpPr/>
          <p:nvPr/>
        </p:nvSpPr>
        <p:spPr>
          <a:xfrm>
            <a:off x="11293112" y="2303273"/>
            <a:ext cx="353290" cy="353291"/>
          </a:xfrm>
          <a:prstGeom prst="wedgeEllipseCallout">
            <a:avLst>
              <a:gd name="adj1" fmla="val -67540"/>
              <a:gd name="adj2" fmla="val 7596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6</a:t>
            </a:r>
          </a:p>
        </p:txBody>
      </p:sp>
      <p:sp>
        <p:nvSpPr>
          <p:cNvPr id="16" name="Bulle narrative : ronde 15">
            <a:extLst>
              <a:ext uri="{FF2B5EF4-FFF2-40B4-BE49-F238E27FC236}">
                <a16:creationId xmlns:a16="http://schemas.microsoft.com/office/drawing/2014/main" id="{D3184BED-B1C3-4610-85C4-51F3D84D1452}"/>
              </a:ext>
            </a:extLst>
          </p:cNvPr>
          <p:cNvSpPr/>
          <p:nvPr/>
        </p:nvSpPr>
        <p:spPr>
          <a:xfrm>
            <a:off x="5518344" y="3722411"/>
            <a:ext cx="353290" cy="353291"/>
          </a:xfrm>
          <a:prstGeom prst="wedgeEllipseCallout">
            <a:avLst>
              <a:gd name="adj1" fmla="val -91285"/>
              <a:gd name="adj2" fmla="val -5700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7</a:t>
            </a:r>
          </a:p>
        </p:txBody>
      </p:sp>
      <p:sp>
        <p:nvSpPr>
          <p:cNvPr id="17" name="Bulle narrative : ronde 16">
            <a:extLst>
              <a:ext uri="{FF2B5EF4-FFF2-40B4-BE49-F238E27FC236}">
                <a16:creationId xmlns:a16="http://schemas.microsoft.com/office/drawing/2014/main" id="{740252D5-6A0A-4F58-B002-6E0A485C1492}"/>
              </a:ext>
            </a:extLst>
          </p:cNvPr>
          <p:cNvSpPr/>
          <p:nvPr/>
        </p:nvSpPr>
        <p:spPr>
          <a:xfrm>
            <a:off x="6077146" y="3722411"/>
            <a:ext cx="353290" cy="353291"/>
          </a:xfrm>
          <a:prstGeom prst="wedgeEllipseCallout">
            <a:avLst>
              <a:gd name="adj1" fmla="val 67809"/>
              <a:gd name="adj2" fmla="val -6175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8</a:t>
            </a:r>
          </a:p>
        </p:txBody>
      </p:sp>
    </p:spTree>
    <p:extLst>
      <p:ext uri="{BB962C8B-B14F-4D97-AF65-F5344CB8AC3E}">
        <p14:creationId xmlns:p14="http://schemas.microsoft.com/office/powerpoint/2010/main" val="1049822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354A3AFB-218C-4C8E-880B-0CB65CA08912}"/>
              </a:ext>
            </a:extLst>
          </p:cNvPr>
          <p:cNvSpPr>
            <a:spLocks noGrp="1"/>
          </p:cNvSpPr>
          <p:nvPr>
            <p:ph idx="1"/>
          </p:nvPr>
        </p:nvSpPr>
        <p:spPr>
          <a:xfrm>
            <a:off x="842597" y="967893"/>
            <a:ext cx="10627160" cy="5666154"/>
          </a:xfrm>
        </p:spPr>
        <p:txBody>
          <a:bodyPr>
            <a:normAutofit/>
          </a:bodyPr>
          <a:lstStyle/>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Madame, Monsieur,</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En réponse à votre annonce,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j’ai l’honneur de </a:t>
            </a:r>
            <a:r>
              <a:rPr lang="fr-FR" sz="1400" dirty="0">
                <a:effectLst/>
                <a:latin typeface="Arial" panose="020B0604020202020204" pitchFamily="34" charset="0"/>
                <a:ea typeface="Times New Roman" panose="02020603050405020304" pitchFamily="18" charset="0"/>
                <a:cs typeface="Arial" panose="020B0604020202020204" pitchFamily="34" charset="0"/>
              </a:rPr>
              <a:t>poser ma candidature au poste de chef des ventes, dans votre entreprise.</a:t>
            </a:r>
          </a:p>
          <a:p>
            <a:pPr marL="0" indent="0" algn="just">
              <a:lnSpc>
                <a:spcPct val="150000"/>
              </a:lnSpc>
              <a:spcBef>
                <a:spcPts val="0"/>
              </a:spcBef>
              <a:spcAft>
                <a:spcPts val="1200"/>
              </a:spcAft>
              <a:buNone/>
            </a:pP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Je pense bien correspondre </a:t>
            </a:r>
            <a:r>
              <a:rPr lang="fr-FR" sz="1400" dirty="0">
                <a:effectLst/>
                <a:latin typeface="Arial" panose="020B0604020202020204" pitchFamily="34" charset="0"/>
                <a:ea typeface="Times New Roman" panose="02020603050405020304" pitchFamily="18" charset="0"/>
                <a:cs typeface="Arial" panose="020B0604020202020204" pitchFamily="34" charset="0"/>
              </a:rPr>
              <a:t>au profil requis et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comme vous le verrez sur mon curriculum vitae</a:t>
            </a:r>
            <a:r>
              <a:rPr lang="fr-FR" sz="1400" dirty="0">
                <a:effectLst/>
                <a:latin typeface="Arial" panose="020B0604020202020204" pitchFamily="34" charset="0"/>
                <a:ea typeface="Times New Roman" panose="02020603050405020304" pitchFamily="18" charset="0"/>
                <a:cs typeface="Arial" panose="020B0604020202020204" pitchFamily="34" charset="0"/>
              </a:rPr>
              <a:t>, mon expérience professionnelle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n’est pas sans rapport</a:t>
            </a:r>
            <a:r>
              <a:rPr lang="fr-FR" sz="1400" dirty="0">
                <a:effectLst/>
                <a:latin typeface="Arial" panose="020B0604020202020204" pitchFamily="34" charset="0"/>
                <a:ea typeface="Times New Roman" panose="02020603050405020304" pitchFamily="18" charset="0"/>
                <a:cs typeface="Arial" panose="020B0604020202020204" pitchFamily="34" charset="0"/>
              </a:rPr>
              <a:t> avec le poste proposé.</a:t>
            </a:r>
          </a:p>
          <a:p>
            <a:pPr marL="0" indent="0" algn="just">
              <a:lnSpc>
                <a:spcPct val="150000"/>
              </a:lnSpc>
              <a:spcBef>
                <a:spcPts val="0"/>
              </a:spcBef>
              <a:spcAft>
                <a:spcPts val="1200"/>
              </a:spcAft>
              <a:buNone/>
            </a:pP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J’ai toujours été motivé </a:t>
            </a:r>
            <a:r>
              <a:rPr lang="fr-FR" sz="1400" dirty="0">
                <a:effectLst/>
                <a:latin typeface="Arial" panose="020B0604020202020204" pitchFamily="34" charset="0"/>
                <a:ea typeface="Times New Roman" panose="02020603050405020304" pitchFamily="18" charset="0"/>
                <a:cs typeface="Arial" panose="020B0604020202020204" pitchFamily="34" charset="0"/>
              </a:rPr>
              <a:t>par la vente   et je peux même affirmer que j’appartiens à ceux que l’on appelle :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 les vendeurs nés »</a:t>
            </a:r>
            <a:r>
              <a:rPr lang="fr-FR" sz="1400" dirty="0">
                <a:effectLst/>
                <a:latin typeface="Arial" panose="020B0604020202020204" pitchFamily="34" charset="0"/>
                <a:ea typeface="Times New Roman" panose="02020603050405020304" pitchFamily="18" charset="0"/>
                <a:cs typeface="Arial" panose="020B0604020202020204" pitchFamily="34" charset="0"/>
              </a:rPr>
              <a:t>. J’ajoute cela parce que si mon expérience ne s ‘est pas déroulée dans les mêmes secteurs d’activité que celui de votre société, je sais qu’un bon vendeur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doit être capable de tout vendre</a:t>
            </a:r>
            <a:r>
              <a:rPr lang="fr-FR" sz="1400" dirty="0">
                <a:effectLst/>
                <a:latin typeface="Arial" panose="020B0604020202020204" pitchFamily="34" charset="0"/>
                <a:ea typeface="Times New Roman" panose="02020603050405020304" pitchFamily="18" charset="0"/>
                <a:cs typeface="Arial" panose="020B0604020202020204" pitchFamily="34" charset="0"/>
              </a:rPr>
              <a:t>.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Mon curriculum vitae </a:t>
            </a:r>
            <a:r>
              <a:rPr lang="fr-FR" sz="1400" dirty="0">
                <a:effectLst/>
                <a:latin typeface="Arial" panose="020B0604020202020204" pitchFamily="34" charset="0"/>
                <a:ea typeface="Times New Roman" panose="02020603050405020304" pitchFamily="18" charset="0"/>
                <a:cs typeface="Arial" panose="020B0604020202020204" pitchFamily="34" charset="0"/>
              </a:rPr>
              <a:t>l’indique, j’ai vendu durant une année des produits pharmaceutiques, et durant deux années des extincteurs.</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Mon dynamisme et ma disponibilité (bien qu’habitant Bordeaux, j’ai toujours eu envie de travailler et vivre à Paris) seront ajoutés à l’intérêt que je porte à vos produits, les garanties du bon exercice de la fonction de chef des ventes.</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Bien sûr, je suis disponible pour vous donner ,si vous me convoquez, plus amples renseignements.</a:t>
            </a:r>
          </a:p>
          <a:p>
            <a:pPr marL="0" indent="0" algn="just">
              <a:lnSpc>
                <a:spcPct val="150000"/>
              </a:lnSpc>
              <a:spcBef>
                <a:spcPts val="0"/>
              </a:spcBef>
              <a:spcAft>
                <a:spcPts val="1200"/>
              </a:spcAft>
              <a:buNone/>
            </a:pPr>
            <a:r>
              <a:rPr lang="fr-FR" sz="1400" dirty="0">
                <a:latin typeface="Arial" panose="020B0604020202020204" pitchFamily="34" charset="0"/>
                <a:ea typeface="Times New Roman" panose="02020603050405020304" pitchFamily="18" charset="0"/>
                <a:cs typeface="Arial" panose="020B0604020202020204" pitchFamily="34" charset="0"/>
              </a:rPr>
              <a:t>E</a:t>
            </a:r>
            <a:r>
              <a:rPr lang="fr-FR" sz="1400" dirty="0">
                <a:effectLst/>
                <a:latin typeface="Arial" panose="020B0604020202020204" pitchFamily="34" charset="0"/>
                <a:ea typeface="Times New Roman" panose="02020603050405020304" pitchFamily="18" charset="0"/>
                <a:cs typeface="Arial" panose="020B0604020202020204" pitchFamily="34" charset="0"/>
              </a:rPr>
              <a:t>spérant que ma candidature retiendra votre attention, je vous prie de croire, Madame, Monsieur, à mes sentiments distingués.</a:t>
            </a:r>
          </a:p>
          <a:p>
            <a:pPr marL="0" indent="0">
              <a:lnSpc>
                <a:spcPct val="90000"/>
              </a:lnSpc>
              <a:buNone/>
            </a:pPr>
            <a:endParaRPr lang="fr-FR" sz="1100" dirty="0">
              <a:effectLst/>
              <a:latin typeface="Times New Roman" panose="02020603050405020304" pitchFamily="18" charset="0"/>
              <a:ea typeface="Times New Roman" panose="02020603050405020304" pitchFamily="18" charset="0"/>
            </a:endParaRPr>
          </a:p>
          <a:p>
            <a:pPr marL="0" indent="0">
              <a:lnSpc>
                <a:spcPct val="90000"/>
              </a:lnSpc>
              <a:buNone/>
            </a:pPr>
            <a:endParaRPr lang="fr-FR" sz="1100" dirty="0"/>
          </a:p>
        </p:txBody>
      </p:sp>
      <p:sp>
        <p:nvSpPr>
          <p:cNvPr id="23"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Bulle narrative : ronde 5">
            <a:extLst>
              <a:ext uri="{FF2B5EF4-FFF2-40B4-BE49-F238E27FC236}">
                <a16:creationId xmlns:a16="http://schemas.microsoft.com/office/drawing/2014/main" id="{EC31182D-5B49-4A1E-8B0F-F8C6C5D0F9FE}"/>
              </a:ext>
            </a:extLst>
          </p:cNvPr>
          <p:cNvSpPr/>
          <p:nvPr/>
        </p:nvSpPr>
        <p:spPr>
          <a:xfrm>
            <a:off x="528616" y="1706015"/>
            <a:ext cx="353290" cy="353291"/>
          </a:xfrm>
          <a:prstGeom prst="wedgeEllipseCallout">
            <a:avLst>
              <a:gd name="adj1" fmla="val 63059"/>
              <a:gd name="adj2" fmla="val 6409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2</a:t>
            </a:r>
          </a:p>
        </p:txBody>
      </p:sp>
      <p:sp>
        <p:nvSpPr>
          <p:cNvPr id="9" name="Bulle narrative : ronde 8">
            <a:extLst>
              <a:ext uri="{FF2B5EF4-FFF2-40B4-BE49-F238E27FC236}">
                <a16:creationId xmlns:a16="http://schemas.microsoft.com/office/drawing/2014/main" id="{A5610E95-01E1-4BB5-9D68-DEA321F4CEEE}"/>
              </a:ext>
            </a:extLst>
          </p:cNvPr>
          <p:cNvSpPr/>
          <p:nvPr/>
        </p:nvSpPr>
        <p:spPr>
          <a:xfrm>
            <a:off x="3749974" y="1068452"/>
            <a:ext cx="353290" cy="353291"/>
          </a:xfrm>
          <a:prstGeom prst="wedgeEllipseCallout">
            <a:avLst>
              <a:gd name="adj1" fmla="val -41421"/>
              <a:gd name="adj2" fmla="val 830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1</a:t>
            </a:r>
          </a:p>
        </p:txBody>
      </p:sp>
      <p:sp>
        <p:nvSpPr>
          <p:cNvPr id="10" name="Bulle narrative : ronde 9">
            <a:extLst>
              <a:ext uri="{FF2B5EF4-FFF2-40B4-BE49-F238E27FC236}">
                <a16:creationId xmlns:a16="http://schemas.microsoft.com/office/drawing/2014/main" id="{461FB6F3-1085-4F0D-B962-D57904EAE975}"/>
              </a:ext>
            </a:extLst>
          </p:cNvPr>
          <p:cNvSpPr/>
          <p:nvPr/>
        </p:nvSpPr>
        <p:spPr>
          <a:xfrm>
            <a:off x="4850344" y="2286253"/>
            <a:ext cx="353290" cy="353291"/>
          </a:xfrm>
          <a:prstGeom prst="wedgeEllipseCallout">
            <a:avLst>
              <a:gd name="adj1" fmla="val 84430"/>
              <a:gd name="adj2" fmla="val -6175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3</a:t>
            </a:r>
          </a:p>
        </p:txBody>
      </p:sp>
      <p:sp>
        <p:nvSpPr>
          <p:cNvPr id="12" name="Bulle narrative : ronde 11">
            <a:extLst>
              <a:ext uri="{FF2B5EF4-FFF2-40B4-BE49-F238E27FC236}">
                <a16:creationId xmlns:a16="http://schemas.microsoft.com/office/drawing/2014/main" id="{3029499E-3498-4E62-AFD3-1DC91D2ECBCF}"/>
              </a:ext>
            </a:extLst>
          </p:cNvPr>
          <p:cNvSpPr/>
          <p:nvPr/>
        </p:nvSpPr>
        <p:spPr>
          <a:xfrm>
            <a:off x="300463" y="2224987"/>
            <a:ext cx="353290" cy="353291"/>
          </a:xfrm>
          <a:prstGeom prst="wedgeEllipseCallout">
            <a:avLst>
              <a:gd name="adj1" fmla="val 98677"/>
              <a:gd name="adj2" fmla="val 2372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4</a:t>
            </a:r>
          </a:p>
        </p:txBody>
      </p:sp>
      <p:sp>
        <p:nvSpPr>
          <p:cNvPr id="13" name="Bulle narrative : ronde 12">
            <a:extLst>
              <a:ext uri="{FF2B5EF4-FFF2-40B4-BE49-F238E27FC236}">
                <a16:creationId xmlns:a16="http://schemas.microsoft.com/office/drawing/2014/main" id="{0B6D8FB2-1266-4FE7-A87E-7E38EF96B943}"/>
              </a:ext>
            </a:extLst>
          </p:cNvPr>
          <p:cNvSpPr/>
          <p:nvPr/>
        </p:nvSpPr>
        <p:spPr>
          <a:xfrm>
            <a:off x="283795" y="2708933"/>
            <a:ext cx="353290" cy="353291"/>
          </a:xfrm>
          <a:prstGeom prst="wedgeEllipseCallout">
            <a:avLst>
              <a:gd name="adj1" fmla="val 105801"/>
              <a:gd name="adj2" fmla="val 472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5</a:t>
            </a:r>
          </a:p>
        </p:txBody>
      </p:sp>
      <p:sp>
        <p:nvSpPr>
          <p:cNvPr id="15" name="Bulle narrative : ronde 14">
            <a:extLst>
              <a:ext uri="{FF2B5EF4-FFF2-40B4-BE49-F238E27FC236}">
                <a16:creationId xmlns:a16="http://schemas.microsoft.com/office/drawing/2014/main" id="{E1D0F0A7-315D-4529-9233-3855BDFAE31B}"/>
              </a:ext>
            </a:extLst>
          </p:cNvPr>
          <p:cNvSpPr/>
          <p:nvPr/>
        </p:nvSpPr>
        <p:spPr>
          <a:xfrm>
            <a:off x="11293112" y="2303273"/>
            <a:ext cx="353290" cy="353291"/>
          </a:xfrm>
          <a:prstGeom prst="wedgeEllipseCallout">
            <a:avLst>
              <a:gd name="adj1" fmla="val -67540"/>
              <a:gd name="adj2" fmla="val 7596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6</a:t>
            </a:r>
          </a:p>
        </p:txBody>
      </p:sp>
      <p:sp>
        <p:nvSpPr>
          <p:cNvPr id="16" name="Bulle narrative : ronde 15">
            <a:extLst>
              <a:ext uri="{FF2B5EF4-FFF2-40B4-BE49-F238E27FC236}">
                <a16:creationId xmlns:a16="http://schemas.microsoft.com/office/drawing/2014/main" id="{D3184BED-B1C3-4610-85C4-51F3D84D1452}"/>
              </a:ext>
            </a:extLst>
          </p:cNvPr>
          <p:cNvSpPr/>
          <p:nvPr/>
        </p:nvSpPr>
        <p:spPr>
          <a:xfrm>
            <a:off x="5518344" y="3722411"/>
            <a:ext cx="353290" cy="353291"/>
          </a:xfrm>
          <a:prstGeom prst="wedgeEllipseCallout">
            <a:avLst>
              <a:gd name="adj1" fmla="val -91285"/>
              <a:gd name="adj2" fmla="val -5700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7</a:t>
            </a:r>
          </a:p>
        </p:txBody>
      </p:sp>
      <p:sp>
        <p:nvSpPr>
          <p:cNvPr id="17" name="Bulle narrative : ronde 16">
            <a:extLst>
              <a:ext uri="{FF2B5EF4-FFF2-40B4-BE49-F238E27FC236}">
                <a16:creationId xmlns:a16="http://schemas.microsoft.com/office/drawing/2014/main" id="{740252D5-6A0A-4F58-B002-6E0A485C1492}"/>
              </a:ext>
            </a:extLst>
          </p:cNvPr>
          <p:cNvSpPr/>
          <p:nvPr/>
        </p:nvSpPr>
        <p:spPr>
          <a:xfrm>
            <a:off x="6077146" y="3722411"/>
            <a:ext cx="353290" cy="353291"/>
          </a:xfrm>
          <a:prstGeom prst="wedgeEllipseCallout">
            <a:avLst>
              <a:gd name="adj1" fmla="val 67809"/>
              <a:gd name="adj2" fmla="val -6175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8</a:t>
            </a:r>
          </a:p>
        </p:txBody>
      </p:sp>
      <p:sp>
        <p:nvSpPr>
          <p:cNvPr id="14" name="ZoneTexte 13">
            <a:extLst>
              <a:ext uri="{FF2B5EF4-FFF2-40B4-BE49-F238E27FC236}">
                <a16:creationId xmlns:a16="http://schemas.microsoft.com/office/drawing/2014/main" id="{C4CFE721-4BD2-410A-86BA-B88A01E83920}"/>
              </a:ext>
            </a:extLst>
          </p:cNvPr>
          <p:cNvSpPr txBox="1"/>
          <p:nvPr/>
        </p:nvSpPr>
        <p:spPr>
          <a:xfrm>
            <a:off x="4520045" y="114300"/>
            <a:ext cx="7491846" cy="1169551"/>
          </a:xfrm>
          <a:prstGeom prst="rect">
            <a:avLst/>
          </a:prstGeom>
          <a:solidFill>
            <a:schemeClr val="accent2"/>
          </a:solidFill>
        </p:spPr>
        <p:txBody>
          <a:bodyPr wrap="square" rtlCol="0">
            <a:spAutoFit/>
          </a:bodyPr>
          <a:lstStyle/>
          <a:p>
            <a:pPr algn="just"/>
            <a:r>
              <a:rPr lang="fr-FR" sz="1400" dirty="0">
                <a:solidFill>
                  <a:schemeClr val="bg1"/>
                </a:solidFill>
              </a:rPr>
              <a:t>8 – Là encore, la référence au CV est inutile, surtout pour citer à nouveau les étapes d’une carrières (CV). </a:t>
            </a:r>
            <a:r>
              <a:rPr lang="fr-FR" sz="1400" u="sng" dirty="0">
                <a:solidFill>
                  <a:schemeClr val="bg1"/>
                </a:solidFill>
              </a:rPr>
              <a:t>En revanche</a:t>
            </a:r>
            <a:r>
              <a:rPr lang="fr-FR" sz="1400" dirty="0">
                <a:solidFill>
                  <a:schemeClr val="bg1"/>
                </a:solidFill>
              </a:rPr>
              <a:t>, que la lettre sache mettre en exergue et en valeur un des aspects de cette carrière, comme répondant le mieux au besoin du recruteur, est tout à fait excellent. C’est ce qu’il aurait fallu faire dans ce cas, à conditions d’en avoir les arguments !</a:t>
            </a:r>
          </a:p>
        </p:txBody>
      </p:sp>
    </p:spTree>
    <p:extLst>
      <p:ext uri="{BB962C8B-B14F-4D97-AF65-F5344CB8AC3E}">
        <p14:creationId xmlns:p14="http://schemas.microsoft.com/office/powerpoint/2010/main" val="4220927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354A3AFB-218C-4C8E-880B-0CB65CA08912}"/>
              </a:ext>
            </a:extLst>
          </p:cNvPr>
          <p:cNvSpPr>
            <a:spLocks noGrp="1"/>
          </p:cNvSpPr>
          <p:nvPr>
            <p:ph idx="1"/>
          </p:nvPr>
        </p:nvSpPr>
        <p:spPr>
          <a:xfrm>
            <a:off x="842597" y="967893"/>
            <a:ext cx="10627160" cy="5666154"/>
          </a:xfrm>
        </p:spPr>
        <p:txBody>
          <a:bodyPr>
            <a:normAutofit/>
          </a:bodyPr>
          <a:lstStyle/>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Madame, Monsieur,</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En réponse à votre annonce,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j’ai l’honneur de </a:t>
            </a:r>
            <a:r>
              <a:rPr lang="fr-FR" sz="1400" dirty="0">
                <a:effectLst/>
                <a:latin typeface="Arial" panose="020B0604020202020204" pitchFamily="34" charset="0"/>
                <a:ea typeface="Times New Roman" panose="02020603050405020304" pitchFamily="18" charset="0"/>
                <a:cs typeface="Arial" panose="020B0604020202020204" pitchFamily="34" charset="0"/>
              </a:rPr>
              <a:t>poser ma candidature au poste de chef des ventes, dans votre entreprise.</a:t>
            </a:r>
          </a:p>
          <a:p>
            <a:pPr marL="0" indent="0" algn="just">
              <a:lnSpc>
                <a:spcPct val="150000"/>
              </a:lnSpc>
              <a:spcBef>
                <a:spcPts val="0"/>
              </a:spcBef>
              <a:spcAft>
                <a:spcPts val="1200"/>
              </a:spcAft>
              <a:buNone/>
            </a:pP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Je pense bien correspondre </a:t>
            </a:r>
            <a:r>
              <a:rPr lang="fr-FR" sz="1400" dirty="0">
                <a:effectLst/>
                <a:latin typeface="Arial" panose="020B0604020202020204" pitchFamily="34" charset="0"/>
                <a:ea typeface="Times New Roman" panose="02020603050405020304" pitchFamily="18" charset="0"/>
                <a:cs typeface="Arial" panose="020B0604020202020204" pitchFamily="34" charset="0"/>
              </a:rPr>
              <a:t>au profil requis et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comme vous le verrez sur mon curriculum vitae</a:t>
            </a:r>
            <a:r>
              <a:rPr lang="fr-FR" sz="1400" dirty="0">
                <a:effectLst/>
                <a:latin typeface="Arial" panose="020B0604020202020204" pitchFamily="34" charset="0"/>
                <a:ea typeface="Times New Roman" panose="02020603050405020304" pitchFamily="18" charset="0"/>
                <a:cs typeface="Arial" panose="020B0604020202020204" pitchFamily="34" charset="0"/>
              </a:rPr>
              <a:t>, mon expérience professionnelle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n’est pas sans rapport</a:t>
            </a:r>
            <a:r>
              <a:rPr lang="fr-FR" sz="1400" dirty="0">
                <a:effectLst/>
                <a:latin typeface="Arial" panose="020B0604020202020204" pitchFamily="34" charset="0"/>
                <a:ea typeface="Times New Roman" panose="02020603050405020304" pitchFamily="18" charset="0"/>
                <a:cs typeface="Arial" panose="020B0604020202020204" pitchFamily="34" charset="0"/>
              </a:rPr>
              <a:t> avec le poste proposé.</a:t>
            </a:r>
          </a:p>
          <a:p>
            <a:pPr marL="0" indent="0" algn="just">
              <a:lnSpc>
                <a:spcPct val="150000"/>
              </a:lnSpc>
              <a:spcBef>
                <a:spcPts val="0"/>
              </a:spcBef>
              <a:spcAft>
                <a:spcPts val="1200"/>
              </a:spcAft>
              <a:buNone/>
            </a:pP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J’ai toujours été motivé </a:t>
            </a:r>
            <a:r>
              <a:rPr lang="fr-FR" sz="1400" dirty="0">
                <a:effectLst/>
                <a:latin typeface="Arial" panose="020B0604020202020204" pitchFamily="34" charset="0"/>
                <a:ea typeface="Times New Roman" panose="02020603050405020304" pitchFamily="18" charset="0"/>
                <a:cs typeface="Arial" panose="020B0604020202020204" pitchFamily="34" charset="0"/>
              </a:rPr>
              <a:t>par la vente   et je peux même affirmer que j’appartiens à ceux que l’on appelle :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 les vendeurs nés »</a:t>
            </a:r>
            <a:r>
              <a:rPr lang="fr-FR" sz="1400" dirty="0">
                <a:effectLst/>
                <a:latin typeface="Arial" panose="020B0604020202020204" pitchFamily="34" charset="0"/>
                <a:ea typeface="Times New Roman" panose="02020603050405020304" pitchFamily="18" charset="0"/>
                <a:cs typeface="Arial" panose="020B0604020202020204" pitchFamily="34" charset="0"/>
              </a:rPr>
              <a:t>. J’ajoute cela parce que si mon expérience ne s ‘est pas déroulée dans les mêmes secteurs d’activité que celui de votre société, je sais qu’un bon vendeur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doit être capable de tout vendre</a:t>
            </a:r>
            <a:r>
              <a:rPr lang="fr-FR" sz="1400" dirty="0">
                <a:effectLst/>
                <a:latin typeface="Arial" panose="020B0604020202020204" pitchFamily="34" charset="0"/>
                <a:ea typeface="Times New Roman" panose="02020603050405020304" pitchFamily="18" charset="0"/>
                <a:cs typeface="Arial" panose="020B0604020202020204" pitchFamily="34" charset="0"/>
              </a:rPr>
              <a:t>.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Mon curriculum vitae </a:t>
            </a:r>
            <a:r>
              <a:rPr lang="fr-FR" sz="1400" dirty="0">
                <a:effectLst/>
                <a:latin typeface="Arial" panose="020B0604020202020204" pitchFamily="34" charset="0"/>
                <a:ea typeface="Times New Roman" panose="02020603050405020304" pitchFamily="18" charset="0"/>
                <a:cs typeface="Arial" panose="020B0604020202020204" pitchFamily="34" charset="0"/>
              </a:rPr>
              <a:t>l’indique, j’ai vendu durant une année des produits pharmaceutiques, et durant deux années des extincteurs.</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Mon dynamisme et ma disponibilité (bien qu’habitant Bordeaux, j’ai toujours eu envie de travailler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et vivre à Paris</a:t>
            </a:r>
            <a:r>
              <a:rPr lang="fr-FR" sz="1400" dirty="0">
                <a:effectLst/>
                <a:latin typeface="Arial" panose="020B0604020202020204" pitchFamily="34" charset="0"/>
                <a:ea typeface="Times New Roman" panose="02020603050405020304" pitchFamily="18" charset="0"/>
                <a:cs typeface="Arial" panose="020B0604020202020204" pitchFamily="34" charset="0"/>
              </a:rPr>
              <a:t>) seront ajoutés à l’intérêt que je porte à vos produits, les garanties du bon exercice de la fonction de chef des ventes.</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Bien sûr, je suis disponible pour vous donner ,si vous me convoquez, plus amples renseignements.</a:t>
            </a:r>
          </a:p>
          <a:p>
            <a:pPr marL="0" indent="0" algn="just">
              <a:lnSpc>
                <a:spcPct val="150000"/>
              </a:lnSpc>
              <a:spcBef>
                <a:spcPts val="0"/>
              </a:spcBef>
              <a:spcAft>
                <a:spcPts val="1200"/>
              </a:spcAft>
              <a:buNone/>
            </a:pPr>
            <a:r>
              <a:rPr lang="fr-FR" sz="1400" dirty="0">
                <a:latin typeface="Arial" panose="020B0604020202020204" pitchFamily="34" charset="0"/>
                <a:ea typeface="Times New Roman" panose="02020603050405020304" pitchFamily="18" charset="0"/>
                <a:cs typeface="Arial" panose="020B0604020202020204" pitchFamily="34" charset="0"/>
              </a:rPr>
              <a:t>E</a:t>
            </a:r>
            <a:r>
              <a:rPr lang="fr-FR" sz="1400" dirty="0">
                <a:effectLst/>
                <a:latin typeface="Arial" panose="020B0604020202020204" pitchFamily="34" charset="0"/>
                <a:ea typeface="Times New Roman" panose="02020603050405020304" pitchFamily="18" charset="0"/>
                <a:cs typeface="Arial" panose="020B0604020202020204" pitchFamily="34" charset="0"/>
              </a:rPr>
              <a:t>spérant que ma candidature retiendra votre attention, je vous prie de croire, Madame, Monsieur, à mes sentiments distingués.</a:t>
            </a:r>
          </a:p>
          <a:p>
            <a:pPr marL="0" indent="0">
              <a:lnSpc>
                <a:spcPct val="90000"/>
              </a:lnSpc>
              <a:buNone/>
            </a:pPr>
            <a:endParaRPr lang="fr-FR" sz="1100" dirty="0">
              <a:effectLst/>
              <a:latin typeface="Times New Roman" panose="02020603050405020304" pitchFamily="18" charset="0"/>
              <a:ea typeface="Times New Roman" panose="02020603050405020304" pitchFamily="18" charset="0"/>
            </a:endParaRPr>
          </a:p>
          <a:p>
            <a:pPr marL="0" indent="0">
              <a:lnSpc>
                <a:spcPct val="90000"/>
              </a:lnSpc>
              <a:buNone/>
            </a:pPr>
            <a:endParaRPr lang="fr-FR" sz="1100" dirty="0"/>
          </a:p>
        </p:txBody>
      </p:sp>
      <p:sp>
        <p:nvSpPr>
          <p:cNvPr id="23"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Bulle narrative : ronde 5">
            <a:extLst>
              <a:ext uri="{FF2B5EF4-FFF2-40B4-BE49-F238E27FC236}">
                <a16:creationId xmlns:a16="http://schemas.microsoft.com/office/drawing/2014/main" id="{EC31182D-5B49-4A1E-8B0F-F8C6C5D0F9FE}"/>
              </a:ext>
            </a:extLst>
          </p:cNvPr>
          <p:cNvSpPr/>
          <p:nvPr/>
        </p:nvSpPr>
        <p:spPr>
          <a:xfrm>
            <a:off x="528616" y="1706015"/>
            <a:ext cx="353290" cy="353291"/>
          </a:xfrm>
          <a:prstGeom prst="wedgeEllipseCallout">
            <a:avLst>
              <a:gd name="adj1" fmla="val 63059"/>
              <a:gd name="adj2" fmla="val 6409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2</a:t>
            </a:r>
          </a:p>
        </p:txBody>
      </p:sp>
      <p:sp>
        <p:nvSpPr>
          <p:cNvPr id="9" name="Bulle narrative : ronde 8">
            <a:extLst>
              <a:ext uri="{FF2B5EF4-FFF2-40B4-BE49-F238E27FC236}">
                <a16:creationId xmlns:a16="http://schemas.microsoft.com/office/drawing/2014/main" id="{A5610E95-01E1-4BB5-9D68-DEA321F4CEEE}"/>
              </a:ext>
            </a:extLst>
          </p:cNvPr>
          <p:cNvSpPr/>
          <p:nvPr/>
        </p:nvSpPr>
        <p:spPr>
          <a:xfrm>
            <a:off x="3749974" y="1068452"/>
            <a:ext cx="353290" cy="353291"/>
          </a:xfrm>
          <a:prstGeom prst="wedgeEllipseCallout">
            <a:avLst>
              <a:gd name="adj1" fmla="val -41421"/>
              <a:gd name="adj2" fmla="val 830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1</a:t>
            </a:r>
          </a:p>
        </p:txBody>
      </p:sp>
      <p:sp>
        <p:nvSpPr>
          <p:cNvPr id="10" name="Bulle narrative : ronde 9">
            <a:extLst>
              <a:ext uri="{FF2B5EF4-FFF2-40B4-BE49-F238E27FC236}">
                <a16:creationId xmlns:a16="http://schemas.microsoft.com/office/drawing/2014/main" id="{461FB6F3-1085-4F0D-B962-D57904EAE975}"/>
              </a:ext>
            </a:extLst>
          </p:cNvPr>
          <p:cNvSpPr/>
          <p:nvPr/>
        </p:nvSpPr>
        <p:spPr>
          <a:xfrm>
            <a:off x="4850344" y="2286253"/>
            <a:ext cx="353290" cy="353291"/>
          </a:xfrm>
          <a:prstGeom prst="wedgeEllipseCallout">
            <a:avLst>
              <a:gd name="adj1" fmla="val 84430"/>
              <a:gd name="adj2" fmla="val -6175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3</a:t>
            </a:r>
          </a:p>
        </p:txBody>
      </p:sp>
      <p:sp>
        <p:nvSpPr>
          <p:cNvPr id="12" name="Bulle narrative : ronde 11">
            <a:extLst>
              <a:ext uri="{FF2B5EF4-FFF2-40B4-BE49-F238E27FC236}">
                <a16:creationId xmlns:a16="http://schemas.microsoft.com/office/drawing/2014/main" id="{3029499E-3498-4E62-AFD3-1DC91D2ECBCF}"/>
              </a:ext>
            </a:extLst>
          </p:cNvPr>
          <p:cNvSpPr/>
          <p:nvPr/>
        </p:nvSpPr>
        <p:spPr>
          <a:xfrm>
            <a:off x="300463" y="2224987"/>
            <a:ext cx="353290" cy="353291"/>
          </a:xfrm>
          <a:prstGeom prst="wedgeEllipseCallout">
            <a:avLst>
              <a:gd name="adj1" fmla="val 98677"/>
              <a:gd name="adj2" fmla="val 2372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4</a:t>
            </a:r>
          </a:p>
        </p:txBody>
      </p:sp>
      <p:sp>
        <p:nvSpPr>
          <p:cNvPr id="13" name="Bulle narrative : ronde 12">
            <a:extLst>
              <a:ext uri="{FF2B5EF4-FFF2-40B4-BE49-F238E27FC236}">
                <a16:creationId xmlns:a16="http://schemas.microsoft.com/office/drawing/2014/main" id="{0B6D8FB2-1266-4FE7-A87E-7E38EF96B943}"/>
              </a:ext>
            </a:extLst>
          </p:cNvPr>
          <p:cNvSpPr/>
          <p:nvPr/>
        </p:nvSpPr>
        <p:spPr>
          <a:xfrm>
            <a:off x="283795" y="2708933"/>
            <a:ext cx="353290" cy="353291"/>
          </a:xfrm>
          <a:prstGeom prst="wedgeEllipseCallout">
            <a:avLst>
              <a:gd name="adj1" fmla="val 105801"/>
              <a:gd name="adj2" fmla="val 472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5</a:t>
            </a:r>
          </a:p>
        </p:txBody>
      </p:sp>
      <p:sp>
        <p:nvSpPr>
          <p:cNvPr id="15" name="Bulle narrative : ronde 14">
            <a:extLst>
              <a:ext uri="{FF2B5EF4-FFF2-40B4-BE49-F238E27FC236}">
                <a16:creationId xmlns:a16="http://schemas.microsoft.com/office/drawing/2014/main" id="{E1D0F0A7-315D-4529-9233-3855BDFAE31B}"/>
              </a:ext>
            </a:extLst>
          </p:cNvPr>
          <p:cNvSpPr/>
          <p:nvPr/>
        </p:nvSpPr>
        <p:spPr>
          <a:xfrm>
            <a:off x="11293112" y="2303273"/>
            <a:ext cx="353290" cy="353291"/>
          </a:xfrm>
          <a:prstGeom prst="wedgeEllipseCallout">
            <a:avLst>
              <a:gd name="adj1" fmla="val -67540"/>
              <a:gd name="adj2" fmla="val 7596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6</a:t>
            </a:r>
          </a:p>
        </p:txBody>
      </p:sp>
      <p:sp>
        <p:nvSpPr>
          <p:cNvPr id="16" name="Bulle narrative : ronde 15">
            <a:extLst>
              <a:ext uri="{FF2B5EF4-FFF2-40B4-BE49-F238E27FC236}">
                <a16:creationId xmlns:a16="http://schemas.microsoft.com/office/drawing/2014/main" id="{D3184BED-B1C3-4610-85C4-51F3D84D1452}"/>
              </a:ext>
            </a:extLst>
          </p:cNvPr>
          <p:cNvSpPr/>
          <p:nvPr/>
        </p:nvSpPr>
        <p:spPr>
          <a:xfrm>
            <a:off x="5518344" y="3722411"/>
            <a:ext cx="353290" cy="353291"/>
          </a:xfrm>
          <a:prstGeom prst="wedgeEllipseCallout">
            <a:avLst>
              <a:gd name="adj1" fmla="val -91285"/>
              <a:gd name="adj2" fmla="val -5700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7</a:t>
            </a:r>
          </a:p>
        </p:txBody>
      </p:sp>
      <p:sp>
        <p:nvSpPr>
          <p:cNvPr id="17" name="Bulle narrative : ronde 16">
            <a:extLst>
              <a:ext uri="{FF2B5EF4-FFF2-40B4-BE49-F238E27FC236}">
                <a16:creationId xmlns:a16="http://schemas.microsoft.com/office/drawing/2014/main" id="{740252D5-6A0A-4F58-B002-6E0A485C1492}"/>
              </a:ext>
            </a:extLst>
          </p:cNvPr>
          <p:cNvSpPr/>
          <p:nvPr/>
        </p:nvSpPr>
        <p:spPr>
          <a:xfrm>
            <a:off x="6077146" y="3722411"/>
            <a:ext cx="353290" cy="353291"/>
          </a:xfrm>
          <a:prstGeom prst="wedgeEllipseCallout">
            <a:avLst>
              <a:gd name="adj1" fmla="val 67809"/>
              <a:gd name="adj2" fmla="val -6175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8</a:t>
            </a:r>
          </a:p>
        </p:txBody>
      </p:sp>
      <p:sp>
        <p:nvSpPr>
          <p:cNvPr id="18" name="Bulle narrative : ronde 17">
            <a:extLst>
              <a:ext uri="{FF2B5EF4-FFF2-40B4-BE49-F238E27FC236}">
                <a16:creationId xmlns:a16="http://schemas.microsoft.com/office/drawing/2014/main" id="{D1488207-7757-4268-A5BE-AFD0F56E3F2D}"/>
              </a:ext>
            </a:extLst>
          </p:cNvPr>
          <p:cNvSpPr/>
          <p:nvPr/>
        </p:nvSpPr>
        <p:spPr>
          <a:xfrm>
            <a:off x="8773451" y="3854566"/>
            <a:ext cx="353290" cy="353291"/>
          </a:xfrm>
          <a:prstGeom prst="wedgeEllipseCallout">
            <a:avLst>
              <a:gd name="adj1" fmla="val 70183"/>
              <a:gd name="adj2" fmla="val 5459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9</a:t>
            </a:r>
          </a:p>
        </p:txBody>
      </p:sp>
    </p:spTree>
    <p:extLst>
      <p:ext uri="{BB962C8B-B14F-4D97-AF65-F5344CB8AC3E}">
        <p14:creationId xmlns:p14="http://schemas.microsoft.com/office/powerpoint/2010/main" val="60236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354A3AFB-218C-4C8E-880B-0CB65CA08912}"/>
              </a:ext>
            </a:extLst>
          </p:cNvPr>
          <p:cNvSpPr>
            <a:spLocks noGrp="1"/>
          </p:cNvSpPr>
          <p:nvPr>
            <p:ph idx="1"/>
          </p:nvPr>
        </p:nvSpPr>
        <p:spPr>
          <a:xfrm>
            <a:off x="842597" y="967893"/>
            <a:ext cx="10627160" cy="5666154"/>
          </a:xfrm>
        </p:spPr>
        <p:txBody>
          <a:bodyPr>
            <a:normAutofit/>
          </a:bodyPr>
          <a:lstStyle/>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Madame, Monsieur,</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En réponse à votre annonce, j’ai l’honneur de poser ma candidature au poste de chef des ventes, dans votre entreprise.</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Je pense bien correspondre au profil requis et comme vous le verrez sur mon curriculum vitae, mon expérience professionnelle n’est pas sans rapport avec le poste proposé.</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J’ai toujours été motivé par la vente   et je peux même affirmer que j’appartiens à ceux que l’on appelle : « les vendeurs nés ». J’ajoute cela parce que si mon expérience ne s ‘est pas déroulée dans les mêmes secteurs d’activité que celui de votre société, je sais qu’un bon vendeur doit être capable de tout vendre. Mon curriculum vitae l’indique, j’ai vendu durant une année des produits pharmaceutiques, et durant deux années des extincteurs.</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Mon dynamisme et ma disponibilité (bien qu’habitant Bordeaux, j’ai toujours eu envie de travailler et vivre à Paris) seront ajoutés à l’intérêt que je porte à vos produits, les garanties du bon exercice de la fonction de chef des ventes.</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Bien sûr, je suis disponible pour vous donner ,si vous me convoquez, plus amples renseignements.</a:t>
            </a:r>
          </a:p>
          <a:p>
            <a:pPr marL="0" indent="0" algn="just">
              <a:lnSpc>
                <a:spcPct val="150000"/>
              </a:lnSpc>
              <a:spcBef>
                <a:spcPts val="0"/>
              </a:spcBef>
              <a:spcAft>
                <a:spcPts val="1200"/>
              </a:spcAft>
              <a:buNone/>
            </a:pPr>
            <a:r>
              <a:rPr lang="fr-FR" sz="1400" dirty="0">
                <a:latin typeface="Arial" panose="020B0604020202020204" pitchFamily="34" charset="0"/>
                <a:ea typeface="Times New Roman" panose="02020603050405020304" pitchFamily="18" charset="0"/>
                <a:cs typeface="Arial" panose="020B0604020202020204" pitchFamily="34" charset="0"/>
              </a:rPr>
              <a:t>E</a:t>
            </a:r>
            <a:r>
              <a:rPr lang="fr-FR" sz="1400" dirty="0">
                <a:effectLst/>
                <a:latin typeface="Arial" panose="020B0604020202020204" pitchFamily="34" charset="0"/>
                <a:ea typeface="Times New Roman" panose="02020603050405020304" pitchFamily="18" charset="0"/>
                <a:cs typeface="Arial" panose="020B0604020202020204" pitchFamily="34" charset="0"/>
              </a:rPr>
              <a:t>spérant que ma candidature retiendra votre attention, je vous prie de croire, Madame, Monsieur, à mes sentiments distingués.</a:t>
            </a:r>
          </a:p>
          <a:p>
            <a:pPr marL="0" indent="0">
              <a:lnSpc>
                <a:spcPct val="90000"/>
              </a:lnSpc>
              <a:buNone/>
            </a:pPr>
            <a:endParaRPr lang="fr-FR" sz="1100" dirty="0">
              <a:effectLst/>
              <a:latin typeface="Times New Roman" panose="02020603050405020304" pitchFamily="18" charset="0"/>
              <a:ea typeface="Times New Roman" panose="02020603050405020304" pitchFamily="18" charset="0"/>
            </a:endParaRPr>
          </a:p>
          <a:p>
            <a:pPr marL="0" indent="0">
              <a:lnSpc>
                <a:spcPct val="90000"/>
              </a:lnSpc>
              <a:buNone/>
            </a:pPr>
            <a:endParaRPr lang="fr-FR" sz="1100" dirty="0"/>
          </a:p>
        </p:txBody>
      </p:sp>
      <p:sp>
        <p:nvSpPr>
          <p:cNvPr id="23"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62850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354A3AFB-218C-4C8E-880B-0CB65CA08912}"/>
              </a:ext>
            </a:extLst>
          </p:cNvPr>
          <p:cNvSpPr>
            <a:spLocks noGrp="1"/>
          </p:cNvSpPr>
          <p:nvPr>
            <p:ph idx="1"/>
          </p:nvPr>
        </p:nvSpPr>
        <p:spPr>
          <a:xfrm>
            <a:off x="842597" y="967893"/>
            <a:ext cx="10627160" cy="5666154"/>
          </a:xfrm>
        </p:spPr>
        <p:txBody>
          <a:bodyPr>
            <a:normAutofit/>
          </a:bodyPr>
          <a:lstStyle/>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Madame, Monsieur,</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En réponse à votre annonce,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j’ai l’honneur de </a:t>
            </a:r>
            <a:r>
              <a:rPr lang="fr-FR" sz="1400" dirty="0">
                <a:effectLst/>
                <a:latin typeface="Arial" panose="020B0604020202020204" pitchFamily="34" charset="0"/>
                <a:ea typeface="Times New Roman" panose="02020603050405020304" pitchFamily="18" charset="0"/>
                <a:cs typeface="Arial" panose="020B0604020202020204" pitchFamily="34" charset="0"/>
              </a:rPr>
              <a:t>poser ma candidature au poste de chef des ventes, dans votre entreprise.</a:t>
            </a:r>
          </a:p>
          <a:p>
            <a:pPr marL="0" indent="0" algn="just">
              <a:lnSpc>
                <a:spcPct val="150000"/>
              </a:lnSpc>
              <a:spcBef>
                <a:spcPts val="0"/>
              </a:spcBef>
              <a:spcAft>
                <a:spcPts val="1200"/>
              </a:spcAft>
              <a:buNone/>
            </a:pP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Je pense bien correspondre </a:t>
            </a:r>
            <a:r>
              <a:rPr lang="fr-FR" sz="1400" dirty="0">
                <a:effectLst/>
                <a:latin typeface="Arial" panose="020B0604020202020204" pitchFamily="34" charset="0"/>
                <a:ea typeface="Times New Roman" panose="02020603050405020304" pitchFamily="18" charset="0"/>
                <a:cs typeface="Arial" panose="020B0604020202020204" pitchFamily="34" charset="0"/>
              </a:rPr>
              <a:t>au profil requis et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comme vous le verrez sur mon curriculum vitae</a:t>
            </a:r>
            <a:r>
              <a:rPr lang="fr-FR" sz="1400" dirty="0">
                <a:effectLst/>
                <a:latin typeface="Arial" panose="020B0604020202020204" pitchFamily="34" charset="0"/>
                <a:ea typeface="Times New Roman" panose="02020603050405020304" pitchFamily="18" charset="0"/>
                <a:cs typeface="Arial" panose="020B0604020202020204" pitchFamily="34" charset="0"/>
              </a:rPr>
              <a:t>, mon expérience professionnelle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n’est pas sans rapport</a:t>
            </a:r>
            <a:r>
              <a:rPr lang="fr-FR" sz="1400" dirty="0">
                <a:effectLst/>
                <a:latin typeface="Arial" panose="020B0604020202020204" pitchFamily="34" charset="0"/>
                <a:ea typeface="Times New Roman" panose="02020603050405020304" pitchFamily="18" charset="0"/>
                <a:cs typeface="Arial" panose="020B0604020202020204" pitchFamily="34" charset="0"/>
              </a:rPr>
              <a:t> avec le poste proposé.</a:t>
            </a:r>
          </a:p>
          <a:p>
            <a:pPr marL="0" indent="0" algn="just">
              <a:lnSpc>
                <a:spcPct val="150000"/>
              </a:lnSpc>
              <a:spcBef>
                <a:spcPts val="0"/>
              </a:spcBef>
              <a:spcAft>
                <a:spcPts val="1200"/>
              </a:spcAft>
              <a:buNone/>
            </a:pP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J’ai toujours été motivé </a:t>
            </a:r>
            <a:r>
              <a:rPr lang="fr-FR" sz="1400" dirty="0">
                <a:effectLst/>
                <a:latin typeface="Arial" panose="020B0604020202020204" pitchFamily="34" charset="0"/>
                <a:ea typeface="Times New Roman" panose="02020603050405020304" pitchFamily="18" charset="0"/>
                <a:cs typeface="Arial" panose="020B0604020202020204" pitchFamily="34" charset="0"/>
              </a:rPr>
              <a:t>par la vente   et je peux même affirmer que j’appartiens à ceux que l’on appelle :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 les vendeurs nés »</a:t>
            </a:r>
            <a:r>
              <a:rPr lang="fr-FR" sz="1400" dirty="0">
                <a:effectLst/>
                <a:latin typeface="Arial" panose="020B0604020202020204" pitchFamily="34" charset="0"/>
                <a:ea typeface="Times New Roman" panose="02020603050405020304" pitchFamily="18" charset="0"/>
                <a:cs typeface="Arial" panose="020B0604020202020204" pitchFamily="34" charset="0"/>
              </a:rPr>
              <a:t>. J’ajoute cela parce que si mon expérience ne s ‘est pas déroulée dans les mêmes secteurs d’activité que celui de votre société, je sais qu’un bon vendeur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doit être capable de tout vendre</a:t>
            </a:r>
            <a:r>
              <a:rPr lang="fr-FR" sz="1400" dirty="0">
                <a:effectLst/>
                <a:latin typeface="Arial" panose="020B0604020202020204" pitchFamily="34" charset="0"/>
                <a:ea typeface="Times New Roman" panose="02020603050405020304" pitchFamily="18" charset="0"/>
                <a:cs typeface="Arial" panose="020B0604020202020204" pitchFamily="34" charset="0"/>
              </a:rPr>
              <a:t>.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Mon curriculum vitae </a:t>
            </a:r>
            <a:r>
              <a:rPr lang="fr-FR" sz="1400" dirty="0">
                <a:effectLst/>
                <a:latin typeface="Arial" panose="020B0604020202020204" pitchFamily="34" charset="0"/>
                <a:ea typeface="Times New Roman" panose="02020603050405020304" pitchFamily="18" charset="0"/>
                <a:cs typeface="Arial" panose="020B0604020202020204" pitchFamily="34" charset="0"/>
              </a:rPr>
              <a:t>l’indique, j’ai vendu durant une année des produits pharmaceutiques, et durant deux années des extincteurs.</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Mon dynamisme et ma disponibilité (bien qu’habitant Bordeaux, j’ai toujours eu envie de travailler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et vivre à Paris</a:t>
            </a:r>
            <a:r>
              <a:rPr lang="fr-FR" sz="1400" dirty="0">
                <a:effectLst/>
                <a:latin typeface="Arial" panose="020B0604020202020204" pitchFamily="34" charset="0"/>
                <a:ea typeface="Times New Roman" panose="02020603050405020304" pitchFamily="18" charset="0"/>
                <a:cs typeface="Arial" panose="020B0604020202020204" pitchFamily="34" charset="0"/>
              </a:rPr>
              <a:t>) seront ajoutés à l’intérêt que je porte à vos produits, les garanties du bon exercice de la fonction de chef des ventes.</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Bien sûr, je suis disponible pour vous donner ,si vous me convoquez, plus amples renseignements.</a:t>
            </a:r>
          </a:p>
          <a:p>
            <a:pPr marL="0" indent="0" algn="just">
              <a:lnSpc>
                <a:spcPct val="150000"/>
              </a:lnSpc>
              <a:spcBef>
                <a:spcPts val="0"/>
              </a:spcBef>
              <a:spcAft>
                <a:spcPts val="1200"/>
              </a:spcAft>
              <a:buNone/>
            </a:pPr>
            <a:r>
              <a:rPr lang="fr-FR" sz="1400" dirty="0">
                <a:latin typeface="Arial" panose="020B0604020202020204" pitchFamily="34" charset="0"/>
                <a:ea typeface="Times New Roman" panose="02020603050405020304" pitchFamily="18" charset="0"/>
                <a:cs typeface="Arial" panose="020B0604020202020204" pitchFamily="34" charset="0"/>
              </a:rPr>
              <a:t>E</a:t>
            </a:r>
            <a:r>
              <a:rPr lang="fr-FR" sz="1400" dirty="0">
                <a:effectLst/>
                <a:latin typeface="Arial" panose="020B0604020202020204" pitchFamily="34" charset="0"/>
                <a:ea typeface="Times New Roman" panose="02020603050405020304" pitchFamily="18" charset="0"/>
                <a:cs typeface="Arial" panose="020B0604020202020204" pitchFamily="34" charset="0"/>
              </a:rPr>
              <a:t>spérant que ma candidature retiendra votre attention, je vous prie de croire, Madame, Monsieur, à mes sentiments distingués.</a:t>
            </a:r>
          </a:p>
          <a:p>
            <a:pPr marL="0" indent="0">
              <a:lnSpc>
                <a:spcPct val="90000"/>
              </a:lnSpc>
              <a:buNone/>
            </a:pPr>
            <a:endParaRPr lang="fr-FR" sz="1100" dirty="0">
              <a:effectLst/>
              <a:latin typeface="Times New Roman" panose="02020603050405020304" pitchFamily="18" charset="0"/>
              <a:ea typeface="Times New Roman" panose="02020603050405020304" pitchFamily="18" charset="0"/>
            </a:endParaRPr>
          </a:p>
          <a:p>
            <a:pPr marL="0" indent="0">
              <a:lnSpc>
                <a:spcPct val="90000"/>
              </a:lnSpc>
              <a:buNone/>
            </a:pPr>
            <a:endParaRPr lang="fr-FR" sz="1100" dirty="0"/>
          </a:p>
        </p:txBody>
      </p:sp>
      <p:sp>
        <p:nvSpPr>
          <p:cNvPr id="23"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Bulle narrative : ronde 5">
            <a:extLst>
              <a:ext uri="{FF2B5EF4-FFF2-40B4-BE49-F238E27FC236}">
                <a16:creationId xmlns:a16="http://schemas.microsoft.com/office/drawing/2014/main" id="{EC31182D-5B49-4A1E-8B0F-F8C6C5D0F9FE}"/>
              </a:ext>
            </a:extLst>
          </p:cNvPr>
          <p:cNvSpPr/>
          <p:nvPr/>
        </p:nvSpPr>
        <p:spPr>
          <a:xfrm>
            <a:off x="528616" y="1706015"/>
            <a:ext cx="353290" cy="353291"/>
          </a:xfrm>
          <a:prstGeom prst="wedgeEllipseCallout">
            <a:avLst>
              <a:gd name="adj1" fmla="val 63059"/>
              <a:gd name="adj2" fmla="val 6409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2</a:t>
            </a:r>
          </a:p>
        </p:txBody>
      </p:sp>
      <p:sp>
        <p:nvSpPr>
          <p:cNvPr id="9" name="Bulle narrative : ronde 8">
            <a:extLst>
              <a:ext uri="{FF2B5EF4-FFF2-40B4-BE49-F238E27FC236}">
                <a16:creationId xmlns:a16="http://schemas.microsoft.com/office/drawing/2014/main" id="{A5610E95-01E1-4BB5-9D68-DEA321F4CEEE}"/>
              </a:ext>
            </a:extLst>
          </p:cNvPr>
          <p:cNvSpPr/>
          <p:nvPr/>
        </p:nvSpPr>
        <p:spPr>
          <a:xfrm>
            <a:off x="3749974" y="1068452"/>
            <a:ext cx="353290" cy="353291"/>
          </a:xfrm>
          <a:prstGeom prst="wedgeEllipseCallout">
            <a:avLst>
              <a:gd name="adj1" fmla="val -41421"/>
              <a:gd name="adj2" fmla="val 830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1</a:t>
            </a:r>
          </a:p>
        </p:txBody>
      </p:sp>
      <p:sp>
        <p:nvSpPr>
          <p:cNvPr id="10" name="Bulle narrative : ronde 9">
            <a:extLst>
              <a:ext uri="{FF2B5EF4-FFF2-40B4-BE49-F238E27FC236}">
                <a16:creationId xmlns:a16="http://schemas.microsoft.com/office/drawing/2014/main" id="{461FB6F3-1085-4F0D-B962-D57904EAE975}"/>
              </a:ext>
            </a:extLst>
          </p:cNvPr>
          <p:cNvSpPr/>
          <p:nvPr/>
        </p:nvSpPr>
        <p:spPr>
          <a:xfrm>
            <a:off x="4850344" y="2286253"/>
            <a:ext cx="353290" cy="353291"/>
          </a:xfrm>
          <a:prstGeom prst="wedgeEllipseCallout">
            <a:avLst>
              <a:gd name="adj1" fmla="val 84430"/>
              <a:gd name="adj2" fmla="val -6175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3</a:t>
            </a:r>
          </a:p>
        </p:txBody>
      </p:sp>
      <p:sp>
        <p:nvSpPr>
          <p:cNvPr id="12" name="Bulle narrative : ronde 11">
            <a:extLst>
              <a:ext uri="{FF2B5EF4-FFF2-40B4-BE49-F238E27FC236}">
                <a16:creationId xmlns:a16="http://schemas.microsoft.com/office/drawing/2014/main" id="{3029499E-3498-4E62-AFD3-1DC91D2ECBCF}"/>
              </a:ext>
            </a:extLst>
          </p:cNvPr>
          <p:cNvSpPr/>
          <p:nvPr/>
        </p:nvSpPr>
        <p:spPr>
          <a:xfrm>
            <a:off x="300463" y="2224987"/>
            <a:ext cx="353290" cy="353291"/>
          </a:xfrm>
          <a:prstGeom prst="wedgeEllipseCallout">
            <a:avLst>
              <a:gd name="adj1" fmla="val 98677"/>
              <a:gd name="adj2" fmla="val 2372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4</a:t>
            </a:r>
          </a:p>
        </p:txBody>
      </p:sp>
      <p:sp>
        <p:nvSpPr>
          <p:cNvPr id="13" name="Bulle narrative : ronde 12">
            <a:extLst>
              <a:ext uri="{FF2B5EF4-FFF2-40B4-BE49-F238E27FC236}">
                <a16:creationId xmlns:a16="http://schemas.microsoft.com/office/drawing/2014/main" id="{0B6D8FB2-1266-4FE7-A87E-7E38EF96B943}"/>
              </a:ext>
            </a:extLst>
          </p:cNvPr>
          <p:cNvSpPr/>
          <p:nvPr/>
        </p:nvSpPr>
        <p:spPr>
          <a:xfrm>
            <a:off x="283795" y="2708933"/>
            <a:ext cx="353290" cy="353291"/>
          </a:xfrm>
          <a:prstGeom prst="wedgeEllipseCallout">
            <a:avLst>
              <a:gd name="adj1" fmla="val 105801"/>
              <a:gd name="adj2" fmla="val 472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5</a:t>
            </a:r>
          </a:p>
        </p:txBody>
      </p:sp>
      <p:sp>
        <p:nvSpPr>
          <p:cNvPr id="15" name="Bulle narrative : ronde 14">
            <a:extLst>
              <a:ext uri="{FF2B5EF4-FFF2-40B4-BE49-F238E27FC236}">
                <a16:creationId xmlns:a16="http://schemas.microsoft.com/office/drawing/2014/main" id="{E1D0F0A7-315D-4529-9233-3855BDFAE31B}"/>
              </a:ext>
            </a:extLst>
          </p:cNvPr>
          <p:cNvSpPr/>
          <p:nvPr/>
        </p:nvSpPr>
        <p:spPr>
          <a:xfrm>
            <a:off x="11293112" y="2303273"/>
            <a:ext cx="353290" cy="353291"/>
          </a:xfrm>
          <a:prstGeom prst="wedgeEllipseCallout">
            <a:avLst>
              <a:gd name="adj1" fmla="val -67540"/>
              <a:gd name="adj2" fmla="val 7596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6</a:t>
            </a:r>
          </a:p>
        </p:txBody>
      </p:sp>
      <p:sp>
        <p:nvSpPr>
          <p:cNvPr id="16" name="Bulle narrative : ronde 15">
            <a:extLst>
              <a:ext uri="{FF2B5EF4-FFF2-40B4-BE49-F238E27FC236}">
                <a16:creationId xmlns:a16="http://schemas.microsoft.com/office/drawing/2014/main" id="{D3184BED-B1C3-4610-85C4-51F3D84D1452}"/>
              </a:ext>
            </a:extLst>
          </p:cNvPr>
          <p:cNvSpPr/>
          <p:nvPr/>
        </p:nvSpPr>
        <p:spPr>
          <a:xfrm>
            <a:off x="5518344" y="3722411"/>
            <a:ext cx="353290" cy="353291"/>
          </a:xfrm>
          <a:prstGeom prst="wedgeEllipseCallout">
            <a:avLst>
              <a:gd name="adj1" fmla="val -91285"/>
              <a:gd name="adj2" fmla="val -5700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7</a:t>
            </a:r>
          </a:p>
        </p:txBody>
      </p:sp>
      <p:sp>
        <p:nvSpPr>
          <p:cNvPr id="17" name="Bulle narrative : ronde 16">
            <a:extLst>
              <a:ext uri="{FF2B5EF4-FFF2-40B4-BE49-F238E27FC236}">
                <a16:creationId xmlns:a16="http://schemas.microsoft.com/office/drawing/2014/main" id="{740252D5-6A0A-4F58-B002-6E0A485C1492}"/>
              </a:ext>
            </a:extLst>
          </p:cNvPr>
          <p:cNvSpPr/>
          <p:nvPr/>
        </p:nvSpPr>
        <p:spPr>
          <a:xfrm>
            <a:off x="6077146" y="3722411"/>
            <a:ext cx="353290" cy="353291"/>
          </a:xfrm>
          <a:prstGeom prst="wedgeEllipseCallout">
            <a:avLst>
              <a:gd name="adj1" fmla="val 67809"/>
              <a:gd name="adj2" fmla="val -6175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8</a:t>
            </a:r>
          </a:p>
        </p:txBody>
      </p:sp>
      <p:sp>
        <p:nvSpPr>
          <p:cNvPr id="18" name="Bulle narrative : ronde 17">
            <a:extLst>
              <a:ext uri="{FF2B5EF4-FFF2-40B4-BE49-F238E27FC236}">
                <a16:creationId xmlns:a16="http://schemas.microsoft.com/office/drawing/2014/main" id="{D1488207-7757-4268-A5BE-AFD0F56E3F2D}"/>
              </a:ext>
            </a:extLst>
          </p:cNvPr>
          <p:cNvSpPr/>
          <p:nvPr/>
        </p:nvSpPr>
        <p:spPr>
          <a:xfrm>
            <a:off x="8773451" y="3854566"/>
            <a:ext cx="353290" cy="353291"/>
          </a:xfrm>
          <a:prstGeom prst="wedgeEllipseCallout">
            <a:avLst>
              <a:gd name="adj1" fmla="val 70183"/>
              <a:gd name="adj2" fmla="val 5459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9</a:t>
            </a:r>
          </a:p>
        </p:txBody>
      </p:sp>
      <p:sp>
        <p:nvSpPr>
          <p:cNvPr id="19" name="ZoneTexte 18">
            <a:extLst>
              <a:ext uri="{FF2B5EF4-FFF2-40B4-BE49-F238E27FC236}">
                <a16:creationId xmlns:a16="http://schemas.microsoft.com/office/drawing/2014/main" id="{CF37A529-8D34-48DE-BEBE-4D3196BC739B}"/>
              </a:ext>
            </a:extLst>
          </p:cNvPr>
          <p:cNvSpPr txBox="1"/>
          <p:nvPr/>
        </p:nvSpPr>
        <p:spPr>
          <a:xfrm>
            <a:off x="4520045" y="114300"/>
            <a:ext cx="7491846" cy="523220"/>
          </a:xfrm>
          <a:prstGeom prst="rect">
            <a:avLst/>
          </a:prstGeom>
          <a:solidFill>
            <a:schemeClr val="accent2"/>
          </a:solidFill>
        </p:spPr>
        <p:txBody>
          <a:bodyPr wrap="square" rtlCol="0">
            <a:spAutoFit/>
          </a:bodyPr>
          <a:lstStyle/>
          <a:p>
            <a:pPr algn="just"/>
            <a:r>
              <a:rPr lang="fr-FR" sz="1400" dirty="0">
                <a:solidFill>
                  <a:schemeClr val="bg1"/>
                </a:solidFill>
              </a:rPr>
              <a:t>9 – L’envie de travailler et vivre à Paris n’exprime nullement le désir de travailler dans l’entreprise concernée. Il s’agit d’obtenir un poste et non un appartement dans la capitale !</a:t>
            </a:r>
          </a:p>
        </p:txBody>
      </p:sp>
    </p:spTree>
    <p:extLst>
      <p:ext uri="{BB962C8B-B14F-4D97-AF65-F5344CB8AC3E}">
        <p14:creationId xmlns:p14="http://schemas.microsoft.com/office/powerpoint/2010/main" val="2042068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354A3AFB-218C-4C8E-880B-0CB65CA08912}"/>
              </a:ext>
            </a:extLst>
          </p:cNvPr>
          <p:cNvSpPr>
            <a:spLocks noGrp="1"/>
          </p:cNvSpPr>
          <p:nvPr>
            <p:ph idx="1"/>
          </p:nvPr>
        </p:nvSpPr>
        <p:spPr>
          <a:xfrm>
            <a:off x="842597" y="967893"/>
            <a:ext cx="10627160" cy="5666154"/>
          </a:xfrm>
        </p:spPr>
        <p:txBody>
          <a:bodyPr>
            <a:normAutofit/>
          </a:bodyPr>
          <a:lstStyle/>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Madame, Monsieur,</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En réponse à votre annonce,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j’ai l’honneur de </a:t>
            </a:r>
            <a:r>
              <a:rPr lang="fr-FR" sz="1400" dirty="0">
                <a:effectLst/>
                <a:latin typeface="Arial" panose="020B0604020202020204" pitchFamily="34" charset="0"/>
                <a:ea typeface="Times New Roman" panose="02020603050405020304" pitchFamily="18" charset="0"/>
                <a:cs typeface="Arial" panose="020B0604020202020204" pitchFamily="34" charset="0"/>
              </a:rPr>
              <a:t>poser ma candidature au poste de chef des ventes, dans votre entreprise.</a:t>
            </a:r>
          </a:p>
          <a:p>
            <a:pPr marL="0" indent="0" algn="just">
              <a:lnSpc>
                <a:spcPct val="150000"/>
              </a:lnSpc>
              <a:spcBef>
                <a:spcPts val="0"/>
              </a:spcBef>
              <a:spcAft>
                <a:spcPts val="1200"/>
              </a:spcAft>
              <a:buNone/>
            </a:pP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Je pense bien correspondre </a:t>
            </a:r>
            <a:r>
              <a:rPr lang="fr-FR" sz="1400" dirty="0">
                <a:effectLst/>
                <a:latin typeface="Arial" panose="020B0604020202020204" pitchFamily="34" charset="0"/>
                <a:ea typeface="Times New Roman" panose="02020603050405020304" pitchFamily="18" charset="0"/>
                <a:cs typeface="Arial" panose="020B0604020202020204" pitchFamily="34" charset="0"/>
              </a:rPr>
              <a:t>au profil requis et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comme vous le verrez sur mon curriculum vitae</a:t>
            </a:r>
            <a:r>
              <a:rPr lang="fr-FR" sz="1400" dirty="0">
                <a:effectLst/>
                <a:latin typeface="Arial" panose="020B0604020202020204" pitchFamily="34" charset="0"/>
                <a:ea typeface="Times New Roman" panose="02020603050405020304" pitchFamily="18" charset="0"/>
                <a:cs typeface="Arial" panose="020B0604020202020204" pitchFamily="34" charset="0"/>
              </a:rPr>
              <a:t>, mon expérience professionnelle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n’est pas sans rapport</a:t>
            </a:r>
            <a:r>
              <a:rPr lang="fr-FR" sz="1400" dirty="0">
                <a:effectLst/>
                <a:latin typeface="Arial" panose="020B0604020202020204" pitchFamily="34" charset="0"/>
                <a:ea typeface="Times New Roman" panose="02020603050405020304" pitchFamily="18" charset="0"/>
                <a:cs typeface="Arial" panose="020B0604020202020204" pitchFamily="34" charset="0"/>
              </a:rPr>
              <a:t> avec le poste proposé.</a:t>
            </a:r>
          </a:p>
          <a:p>
            <a:pPr marL="0" indent="0" algn="just">
              <a:lnSpc>
                <a:spcPct val="150000"/>
              </a:lnSpc>
              <a:spcBef>
                <a:spcPts val="0"/>
              </a:spcBef>
              <a:spcAft>
                <a:spcPts val="1200"/>
              </a:spcAft>
              <a:buNone/>
            </a:pP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J’ai toujours été motivé </a:t>
            </a:r>
            <a:r>
              <a:rPr lang="fr-FR" sz="1400" dirty="0">
                <a:effectLst/>
                <a:latin typeface="Arial" panose="020B0604020202020204" pitchFamily="34" charset="0"/>
                <a:ea typeface="Times New Roman" panose="02020603050405020304" pitchFamily="18" charset="0"/>
                <a:cs typeface="Arial" panose="020B0604020202020204" pitchFamily="34" charset="0"/>
              </a:rPr>
              <a:t>par la vente   et je peux même affirmer que j’appartiens à ceux que l’on appelle :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 les vendeurs nés »</a:t>
            </a:r>
            <a:r>
              <a:rPr lang="fr-FR" sz="1400" dirty="0">
                <a:effectLst/>
                <a:latin typeface="Arial" panose="020B0604020202020204" pitchFamily="34" charset="0"/>
                <a:ea typeface="Times New Roman" panose="02020603050405020304" pitchFamily="18" charset="0"/>
                <a:cs typeface="Arial" panose="020B0604020202020204" pitchFamily="34" charset="0"/>
              </a:rPr>
              <a:t>. J’ajoute cela parce que si mon expérience ne s ‘est pas déroulée dans les mêmes secteurs d’activité que celui de votre société, je sais qu’un bon vendeur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doit être capable de tout vendre</a:t>
            </a:r>
            <a:r>
              <a:rPr lang="fr-FR" sz="1400" dirty="0">
                <a:effectLst/>
                <a:latin typeface="Arial" panose="020B0604020202020204" pitchFamily="34" charset="0"/>
                <a:ea typeface="Times New Roman" panose="02020603050405020304" pitchFamily="18" charset="0"/>
                <a:cs typeface="Arial" panose="020B0604020202020204" pitchFamily="34" charset="0"/>
              </a:rPr>
              <a:t>.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Mon curriculum vitae </a:t>
            </a:r>
            <a:r>
              <a:rPr lang="fr-FR" sz="1400" dirty="0">
                <a:effectLst/>
                <a:latin typeface="Arial" panose="020B0604020202020204" pitchFamily="34" charset="0"/>
                <a:ea typeface="Times New Roman" panose="02020603050405020304" pitchFamily="18" charset="0"/>
                <a:cs typeface="Arial" panose="020B0604020202020204" pitchFamily="34" charset="0"/>
              </a:rPr>
              <a:t>l’indique, j’ai vendu durant une année des produits pharmaceutiques, et durant deux années des extincteurs.</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Mon dynamisme et ma disponibilité (bien qu’habitant Bordeaux, j’ai toujours eu envie de travailler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et vivre à Paris</a:t>
            </a:r>
            <a:r>
              <a:rPr lang="fr-FR" sz="1400" dirty="0">
                <a:effectLst/>
                <a:latin typeface="Arial" panose="020B0604020202020204" pitchFamily="34" charset="0"/>
                <a:ea typeface="Times New Roman" panose="02020603050405020304" pitchFamily="18" charset="0"/>
                <a:cs typeface="Arial" panose="020B0604020202020204" pitchFamily="34" charset="0"/>
              </a:rPr>
              <a:t>) seront ajoutés à l’intérêt que je porte à vos produits, les garanties du bon exercice de la fonction de chef des ventes.</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Bien sûr, je suis disponible pour vous donner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si vous me convoquez</a:t>
            </a:r>
            <a:r>
              <a:rPr lang="fr-FR" sz="1400" dirty="0">
                <a:effectLst/>
                <a:latin typeface="Arial" panose="020B0604020202020204" pitchFamily="34" charset="0"/>
                <a:ea typeface="Times New Roman" panose="02020603050405020304" pitchFamily="18" charset="0"/>
                <a:cs typeface="Arial" panose="020B0604020202020204" pitchFamily="34" charset="0"/>
              </a:rPr>
              <a:t>, plus amples renseignements.</a:t>
            </a:r>
          </a:p>
          <a:p>
            <a:pPr marL="0" indent="0" algn="just">
              <a:lnSpc>
                <a:spcPct val="150000"/>
              </a:lnSpc>
              <a:spcBef>
                <a:spcPts val="0"/>
              </a:spcBef>
              <a:spcAft>
                <a:spcPts val="1200"/>
              </a:spcAft>
              <a:buNone/>
            </a:pPr>
            <a:r>
              <a:rPr lang="fr-FR" sz="1400" dirty="0">
                <a:latin typeface="Arial" panose="020B0604020202020204" pitchFamily="34" charset="0"/>
                <a:ea typeface="Times New Roman" panose="02020603050405020304" pitchFamily="18" charset="0"/>
                <a:cs typeface="Arial" panose="020B0604020202020204" pitchFamily="34" charset="0"/>
              </a:rPr>
              <a:t>E</a:t>
            </a:r>
            <a:r>
              <a:rPr lang="fr-FR" sz="1400" dirty="0">
                <a:effectLst/>
                <a:latin typeface="Arial" panose="020B0604020202020204" pitchFamily="34" charset="0"/>
                <a:ea typeface="Times New Roman" panose="02020603050405020304" pitchFamily="18" charset="0"/>
                <a:cs typeface="Arial" panose="020B0604020202020204" pitchFamily="34" charset="0"/>
              </a:rPr>
              <a:t>spérant que ma candidature retiendra votre attention, je vous prie de croire, Madame, Monsieur, à mes sentiments distingués.</a:t>
            </a:r>
          </a:p>
          <a:p>
            <a:pPr marL="0" indent="0">
              <a:lnSpc>
                <a:spcPct val="90000"/>
              </a:lnSpc>
              <a:buNone/>
            </a:pPr>
            <a:endParaRPr lang="fr-FR" sz="1100" dirty="0">
              <a:effectLst/>
              <a:latin typeface="Times New Roman" panose="02020603050405020304" pitchFamily="18" charset="0"/>
              <a:ea typeface="Times New Roman" panose="02020603050405020304" pitchFamily="18" charset="0"/>
            </a:endParaRPr>
          </a:p>
          <a:p>
            <a:pPr marL="0" indent="0">
              <a:lnSpc>
                <a:spcPct val="90000"/>
              </a:lnSpc>
              <a:buNone/>
            </a:pPr>
            <a:endParaRPr lang="fr-FR" sz="1100" dirty="0"/>
          </a:p>
        </p:txBody>
      </p:sp>
      <p:sp>
        <p:nvSpPr>
          <p:cNvPr id="23"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Bulle narrative : ronde 5">
            <a:extLst>
              <a:ext uri="{FF2B5EF4-FFF2-40B4-BE49-F238E27FC236}">
                <a16:creationId xmlns:a16="http://schemas.microsoft.com/office/drawing/2014/main" id="{EC31182D-5B49-4A1E-8B0F-F8C6C5D0F9FE}"/>
              </a:ext>
            </a:extLst>
          </p:cNvPr>
          <p:cNvSpPr/>
          <p:nvPr/>
        </p:nvSpPr>
        <p:spPr>
          <a:xfrm>
            <a:off x="528616" y="1706015"/>
            <a:ext cx="353290" cy="353291"/>
          </a:xfrm>
          <a:prstGeom prst="wedgeEllipseCallout">
            <a:avLst>
              <a:gd name="adj1" fmla="val 63059"/>
              <a:gd name="adj2" fmla="val 6409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2</a:t>
            </a:r>
          </a:p>
        </p:txBody>
      </p:sp>
      <p:sp>
        <p:nvSpPr>
          <p:cNvPr id="9" name="Bulle narrative : ronde 8">
            <a:extLst>
              <a:ext uri="{FF2B5EF4-FFF2-40B4-BE49-F238E27FC236}">
                <a16:creationId xmlns:a16="http://schemas.microsoft.com/office/drawing/2014/main" id="{A5610E95-01E1-4BB5-9D68-DEA321F4CEEE}"/>
              </a:ext>
            </a:extLst>
          </p:cNvPr>
          <p:cNvSpPr/>
          <p:nvPr/>
        </p:nvSpPr>
        <p:spPr>
          <a:xfrm>
            <a:off x="3749974" y="1068452"/>
            <a:ext cx="353290" cy="353291"/>
          </a:xfrm>
          <a:prstGeom prst="wedgeEllipseCallout">
            <a:avLst>
              <a:gd name="adj1" fmla="val -41421"/>
              <a:gd name="adj2" fmla="val 830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1</a:t>
            </a:r>
          </a:p>
        </p:txBody>
      </p:sp>
      <p:sp>
        <p:nvSpPr>
          <p:cNvPr id="10" name="Bulle narrative : ronde 9">
            <a:extLst>
              <a:ext uri="{FF2B5EF4-FFF2-40B4-BE49-F238E27FC236}">
                <a16:creationId xmlns:a16="http://schemas.microsoft.com/office/drawing/2014/main" id="{461FB6F3-1085-4F0D-B962-D57904EAE975}"/>
              </a:ext>
            </a:extLst>
          </p:cNvPr>
          <p:cNvSpPr/>
          <p:nvPr/>
        </p:nvSpPr>
        <p:spPr>
          <a:xfrm>
            <a:off x="4850344" y="2286253"/>
            <a:ext cx="353290" cy="353291"/>
          </a:xfrm>
          <a:prstGeom prst="wedgeEllipseCallout">
            <a:avLst>
              <a:gd name="adj1" fmla="val 84430"/>
              <a:gd name="adj2" fmla="val -6175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3</a:t>
            </a:r>
          </a:p>
        </p:txBody>
      </p:sp>
      <p:sp>
        <p:nvSpPr>
          <p:cNvPr id="12" name="Bulle narrative : ronde 11">
            <a:extLst>
              <a:ext uri="{FF2B5EF4-FFF2-40B4-BE49-F238E27FC236}">
                <a16:creationId xmlns:a16="http://schemas.microsoft.com/office/drawing/2014/main" id="{3029499E-3498-4E62-AFD3-1DC91D2ECBCF}"/>
              </a:ext>
            </a:extLst>
          </p:cNvPr>
          <p:cNvSpPr/>
          <p:nvPr/>
        </p:nvSpPr>
        <p:spPr>
          <a:xfrm>
            <a:off x="300463" y="2224987"/>
            <a:ext cx="353290" cy="353291"/>
          </a:xfrm>
          <a:prstGeom prst="wedgeEllipseCallout">
            <a:avLst>
              <a:gd name="adj1" fmla="val 98677"/>
              <a:gd name="adj2" fmla="val 2372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4</a:t>
            </a:r>
          </a:p>
        </p:txBody>
      </p:sp>
      <p:sp>
        <p:nvSpPr>
          <p:cNvPr id="13" name="Bulle narrative : ronde 12">
            <a:extLst>
              <a:ext uri="{FF2B5EF4-FFF2-40B4-BE49-F238E27FC236}">
                <a16:creationId xmlns:a16="http://schemas.microsoft.com/office/drawing/2014/main" id="{0B6D8FB2-1266-4FE7-A87E-7E38EF96B943}"/>
              </a:ext>
            </a:extLst>
          </p:cNvPr>
          <p:cNvSpPr/>
          <p:nvPr/>
        </p:nvSpPr>
        <p:spPr>
          <a:xfrm>
            <a:off x="283795" y="2708933"/>
            <a:ext cx="353290" cy="353291"/>
          </a:xfrm>
          <a:prstGeom prst="wedgeEllipseCallout">
            <a:avLst>
              <a:gd name="adj1" fmla="val 105801"/>
              <a:gd name="adj2" fmla="val 472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5</a:t>
            </a:r>
          </a:p>
        </p:txBody>
      </p:sp>
      <p:sp>
        <p:nvSpPr>
          <p:cNvPr id="15" name="Bulle narrative : ronde 14">
            <a:extLst>
              <a:ext uri="{FF2B5EF4-FFF2-40B4-BE49-F238E27FC236}">
                <a16:creationId xmlns:a16="http://schemas.microsoft.com/office/drawing/2014/main" id="{E1D0F0A7-315D-4529-9233-3855BDFAE31B}"/>
              </a:ext>
            </a:extLst>
          </p:cNvPr>
          <p:cNvSpPr/>
          <p:nvPr/>
        </p:nvSpPr>
        <p:spPr>
          <a:xfrm>
            <a:off x="11293112" y="2303273"/>
            <a:ext cx="353290" cy="353291"/>
          </a:xfrm>
          <a:prstGeom prst="wedgeEllipseCallout">
            <a:avLst>
              <a:gd name="adj1" fmla="val -67540"/>
              <a:gd name="adj2" fmla="val 7596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6</a:t>
            </a:r>
          </a:p>
        </p:txBody>
      </p:sp>
      <p:sp>
        <p:nvSpPr>
          <p:cNvPr id="16" name="Bulle narrative : ronde 15">
            <a:extLst>
              <a:ext uri="{FF2B5EF4-FFF2-40B4-BE49-F238E27FC236}">
                <a16:creationId xmlns:a16="http://schemas.microsoft.com/office/drawing/2014/main" id="{D3184BED-B1C3-4610-85C4-51F3D84D1452}"/>
              </a:ext>
            </a:extLst>
          </p:cNvPr>
          <p:cNvSpPr/>
          <p:nvPr/>
        </p:nvSpPr>
        <p:spPr>
          <a:xfrm>
            <a:off x="5518344" y="3722411"/>
            <a:ext cx="353290" cy="353291"/>
          </a:xfrm>
          <a:prstGeom prst="wedgeEllipseCallout">
            <a:avLst>
              <a:gd name="adj1" fmla="val -91285"/>
              <a:gd name="adj2" fmla="val -5700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7</a:t>
            </a:r>
          </a:p>
        </p:txBody>
      </p:sp>
      <p:sp>
        <p:nvSpPr>
          <p:cNvPr id="17" name="Bulle narrative : ronde 16">
            <a:extLst>
              <a:ext uri="{FF2B5EF4-FFF2-40B4-BE49-F238E27FC236}">
                <a16:creationId xmlns:a16="http://schemas.microsoft.com/office/drawing/2014/main" id="{740252D5-6A0A-4F58-B002-6E0A485C1492}"/>
              </a:ext>
            </a:extLst>
          </p:cNvPr>
          <p:cNvSpPr/>
          <p:nvPr/>
        </p:nvSpPr>
        <p:spPr>
          <a:xfrm>
            <a:off x="6077146" y="3722411"/>
            <a:ext cx="353290" cy="353291"/>
          </a:xfrm>
          <a:prstGeom prst="wedgeEllipseCallout">
            <a:avLst>
              <a:gd name="adj1" fmla="val 67809"/>
              <a:gd name="adj2" fmla="val -6175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8</a:t>
            </a:r>
          </a:p>
        </p:txBody>
      </p:sp>
      <p:sp>
        <p:nvSpPr>
          <p:cNvPr id="18" name="Bulle narrative : ronde 17">
            <a:extLst>
              <a:ext uri="{FF2B5EF4-FFF2-40B4-BE49-F238E27FC236}">
                <a16:creationId xmlns:a16="http://schemas.microsoft.com/office/drawing/2014/main" id="{D1488207-7757-4268-A5BE-AFD0F56E3F2D}"/>
              </a:ext>
            </a:extLst>
          </p:cNvPr>
          <p:cNvSpPr/>
          <p:nvPr/>
        </p:nvSpPr>
        <p:spPr>
          <a:xfrm>
            <a:off x="8773451" y="3854566"/>
            <a:ext cx="353290" cy="353291"/>
          </a:xfrm>
          <a:prstGeom prst="wedgeEllipseCallout">
            <a:avLst>
              <a:gd name="adj1" fmla="val 70183"/>
              <a:gd name="adj2" fmla="val 5459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9</a:t>
            </a:r>
          </a:p>
        </p:txBody>
      </p:sp>
      <p:sp>
        <p:nvSpPr>
          <p:cNvPr id="24" name="Bulle narrative : ronde 23">
            <a:extLst>
              <a:ext uri="{FF2B5EF4-FFF2-40B4-BE49-F238E27FC236}">
                <a16:creationId xmlns:a16="http://schemas.microsoft.com/office/drawing/2014/main" id="{3F426725-5B4B-4E1E-83F7-44A71C2533E3}"/>
              </a:ext>
            </a:extLst>
          </p:cNvPr>
          <p:cNvSpPr/>
          <p:nvPr/>
        </p:nvSpPr>
        <p:spPr>
          <a:xfrm>
            <a:off x="6333653" y="4790114"/>
            <a:ext cx="536931" cy="253673"/>
          </a:xfrm>
          <a:prstGeom prst="wedgeEllipseCallout">
            <a:avLst>
              <a:gd name="adj1" fmla="val -67911"/>
              <a:gd name="adj2" fmla="val 5929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a:t>10</a:t>
            </a:r>
          </a:p>
        </p:txBody>
      </p:sp>
    </p:spTree>
    <p:extLst>
      <p:ext uri="{BB962C8B-B14F-4D97-AF65-F5344CB8AC3E}">
        <p14:creationId xmlns:p14="http://schemas.microsoft.com/office/powerpoint/2010/main" val="760739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354A3AFB-218C-4C8E-880B-0CB65CA08912}"/>
              </a:ext>
            </a:extLst>
          </p:cNvPr>
          <p:cNvSpPr>
            <a:spLocks noGrp="1"/>
          </p:cNvSpPr>
          <p:nvPr>
            <p:ph idx="1"/>
          </p:nvPr>
        </p:nvSpPr>
        <p:spPr>
          <a:xfrm>
            <a:off x="842597" y="967893"/>
            <a:ext cx="10627160" cy="5666154"/>
          </a:xfrm>
        </p:spPr>
        <p:txBody>
          <a:bodyPr>
            <a:normAutofit/>
          </a:bodyPr>
          <a:lstStyle/>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Madame, Monsieur,</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En réponse à votre annonce,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j’ai l’honneur de </a:t>
            </a:r>
            <a:r>
              <a:rPr lang="fr-FR" sz="1400" dirty="0">
                <a:effectLst/>
                <a:latin typeface="Arial" panose="020B0604020202020204" pitchFamily="34" charset="0"/>
                <a:ea typeface="Times New Roman" panose="02020603050405020304" pitchFamily="18" charset="0"/>
                <a:cs typeface="Arial" panose="020B0604020202020204" pitchFamily="34" charset="0"/>
              </a:rPr>
              <a:t>poser ma candidature au poste de chef des ventes, dans votre entreprise.</a:t>
            </a:r>
          </a:p>
          <a:p>
            <a:pPr marL="0" indent="0" algn="just">
              <a:lnSpc>
                <a:spcPct val="150000"/>
              </a:lnSpc>
              <a:spcBef>
                <a:spcPts val="0"/>
              </a:spcBef>
              <a:spcAft>
                <a:spcPts val="1200"/>
              </a:spcAft>
              <a:buNone/>
            </a:pP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Je pense bien correspondre </a:t>
            </a:r>
            <a:r>
              <a:rPr lang="fr-FR" sz="1400" dirty="0">
                <a:effectLst/>
                <a:latin typeface="Arial" panose="020B0604020202020204" pitchFamily="34" charset="0"/>
                <a:ea typeface="Times New Roman" panose="02020603050405020304" pitchFamily="18" charset="0"/>
                <a:cs typeface="Arial" panose="020B0604020202020204" pitchFamily="34" charset="0"/>
              </a:rPr>
              <a:t>au profil requis et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comme vous le verrez sur mon curriculum vitae</a:t>
            </a:r>
            <a:r>
              <a:rPr lang="fr-FR" sz="1400" dirty="0">
                <a:effectLst/>
                <a:latin typeface="Arial" panose="020B0604020202020204" pitchFamily="34" charset="0"/>
                <a:ea typeface="Times New Roman" panose="02020603050405020304" pitchFamily="18" charset="0"/>
                <a:cs typeface="Arial" panose="020B0604020202020204" pitchFamily="34" charset="0"/>
              </a:rPr>
              <a:t>, mon expérience professionnelle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n’est pas sans rapport</a:t>
            </a:r>
            <a:r>
              <a:rPr lang="fr-FR" sz="1400" dirty="0">
                <a:effectLst/>
                <a:latin typeface="Arial" panose="020B0604020202020204" pitchFamily="34" charset="0"/>
                <a:ea typeface="Times New Roman" panose="02020603050405020304" pitchFamily="18" charset="0"/>
                <a:cs typeface="Arial" panose="020B0604020202020204" pitchFamily="34" charset="0"/>
              </a:rPr>
              <a:t> avec le poste proposé.</a:t>
            </a:r>
          </a:p>
          <a:p>
            <a:pPr marL="0" indent="0" algn="just">
              <a:lnSpc>
                <a:spcPct val="150000"/>
              </a:lnSpc>
              <a:spcBef>
                <a:spcPts val="0"/>
              </a:spcBef>
              <a:spcAft>
                <a:spcPts val="1200"/>
              </a:spcAft>
              <a:buNone/>
            </a:pP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J’ai toujours été motivé </a:t>
            </a:r>
            <a:r>
              <a:rPr lang="fr-FR" sz="1400" dirty="0">
                <a:effectLst/>
                <a:latin typeface="Arial" panose="020B0604020202020204" pitchFamily="34" charset="0"/>
                <a:ea typeface="Times New Roman" panose="02020603050405020304" pitchFamily="18" charset="0"/>
                <a:cs typeface="Arial" panose="020B0604020202020204" pitchFamily="34" charset="0"/>
              </a:rPr>
              <a:t>par la vente   et je peux même affirmer que j’appartiens à ceux que l’on appelle :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 les vendeurs nés »</a:t>
            </a:r>
            <a:r>
              <a:rPr lang="fr-FR" sz="1400" dirty="0">
                <a:effectLst/>
                <a:latin typeface="Arial" panose="020B0604020202020204" pitchFamily="34" charset="0"/>
                <a:ea typeface="Times New Roman" panose="02020603050405020304" pitchFamily="18" charset="0"/>
                <a:cs typeface="Arial" panose="020B0604020202020204" pitchFamily="34" charset="0"/>
              </a:rPr>
              <a:t>. J’ajoute cela parce que si mon expérience ne s ‘est pas déroulée dans les mêmes secteurs d’activité que celui de votre société, je sais qu’un bon vendeur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doit être capable de tout vendre</a:t>
            </a:r>
            <a:r>
              <a:rPr lang="fr-FR" sz="1400" dirty="0">
                <a:effectLst/>
                <a:latin typeface="Arial" panose="020B0604020202020204" pitchFamily="34" charset="0"/>
                <a:ea typeface="Times New Roman" panose="02020603050405020304" pitchFamily="18" charset="0"/>
                <a:cs typeface="Arial" panose="020B0604020202020204" pitchFamily="34" charset="0"/>
              </a:rPr>
              <a:t>.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Mon curriculum vitae </a:t>
            </a:r>
            <a:r>
              <a:rPr lang="fr-FR" sz="1400" dirty="0">
                <a:effectLst/>
                <a:latin typeface="Arial" panose="020B0604020202020204" pitchFamily="34" charset="0"/>
                <a:ea typeface="Times New Roman" panose="02020603050405020304" pitchFamily="18" charset="0"/>
                <a:cs typeface="Arial" panose="020B0604020202020204" pitchFamily="34" charset="0"/>
              </a:rPr>
              <a:t>l’indique, j’ai vendu durant une année des produits pharmaceutiques, et durant deux années des extincteurs.</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Mon dynamisme et ma disponibilité (bien qu’habitant Bordeaux, j’ai toujours eu envie de travailler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et vivre à Paris</a:t>
            </a:r>
            <a:r>
              <a:rPr lang="fr-FR" sz="1400" dirty="0">
                <a:effectLst/>
                <a:latin typeface="Arial" panose="020B0604020202020204" pitchFamily="34" charset="0"/>
                <a:ea typeface="Times New Roman" panose="02020603050405020304" pitchFamily="18" charset="0"/>
                <a:cs typeface="Arial" panose="020B0604020202020204" pitchFamily="34" charset="0"/>
              </a:rPr>
              <a:t>) seront ajoutés à l’intérêt que je porte à vos produits, les garanties du bon exercice de la fonction de chef des ventes.</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Bien sûr, je suis disponible pour vous donner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si vous me convoquez</a:t>
            </a:r>
            <a:r>
              <a:rPr lang="fr-FR" sz="1400" dirty="0">
                <a:effectLst/>
                <a:latin typeface="Arial" panose="020B0604020202020204" pitchFamily="34" charset="0"/>
                <a:ea typeface="Times New Roman" panose="02020603050405020304" pitchFamily="18" charset="0"/>
                <a:cs typeface="Arial" panose="020B0604020202020204" pitchFamily="34" charset="0"/>
              </a:rPr>
              <a:t>, plus amples renseignements.</a:t>
            </a:r>
          </a:p>
          <a:p>
            <a:pPr marL="0" indent="0" algn="just">
              <a:lnSpc>
                <a:spcPct val="150000"/>
              </a:lnSpc>
              <a:spcBef>
                <a:spcPts val="0"/>
              </a:spcBef>
              <a:spcAft>
                <a:spcPts val="1200"/>
              </a:spcAft>
              <a:buNone/>
            </a:pPr>
            <a:r>
              <a:rPr lang="fr-FR" sz="1400" dirty="0">
                <a:latin typeface="Arial" panose="020B0604020202020204" pitchFamily="34" charset="0"/>
                <a:ea typeface="Times New Roman" panose="02020603050405020304" pitchFamily="18" charset="0"/>
                <a:cs typeface="Arial" panose="020B0604020202020204" pitchFamily="34" charset="0"/>
              </a:rPr>
              <a:t>E</a:t>
            </a:r>
            <a:r>
              <a:rPr lang="fr-FR" sz="1400" dirty="0">
                <a:effectLst/>
                <a:latin typeface="Arial" panose="020B0604020202020204" pitchFamily="34" charset="0"/>
                <a:ea typeface="Times New Roman" panose="02020603050405020304" pitchFamily="18" charset="0"/>
                <a:cs typeface="Arial" panose="020B0604020202020204" pitchFamily="34" charset="0"/>
              </a:rPr>
              <a:t>spérant que ma candidature retiendra votre attention, je vous prie de croire, Madame, Monsieur, à mes sentiments distingués.</a:t>
            </a:r>
          </a:p>
          <a:p>
            <a:pPr marL="0" indent="0">
              <a:lnSpc>
                <a:spcPct val="90000"/>
              </a:lnSpc>
              <a:buNone/>
            </a:pPr>
            <a:endParaRPr lang="fr-FR" sz="1100" dirty="0">
              <a:effectLst/>
              <a:latin typeface="Times New Roman" panose="02020603050405020304" pitchFamily="18" charset="0"/>
              <a:ea typeface="Times New Roman" panose="02020603050405020304" pitchFamily="18" charset="0"/>
            </a:endParaRPr>
          </a:p>
          <a:p>
            <a:pPr marL="0" indent="0">
              <a:lnSpc>
                <a:spcPct val="90000"/>
              </a:lnSpc>
              <a:buNone/>
            </a:pPr>
            <a:endParaRPr lang="fr-FR" sz="1100" dirty="0"/>
          </a:p>
        </p:txBody>
      </p:sp>
      <p:sp>
        <p:nvSpPr>
          <p:cNvPr id="23"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Bulle narrative : ronde 5">
            <a:extLst>
              <a:ext uri="{FF2B5EF4-FFF2-40B4-BE49-F238E27FC236}">
                <a16:creationId xmlns:a16="http://schemas.microsoft.com/office/drawing/2014/main" id="{EC31182D-5B49-4A1E-8B0F-F8C6C5D0F9FE}"/>
              </a:ext>
            </a:extLst>
          </p:cNvPr>
          <p:cNvSpPr/>
          <p:nvPr/>
        </p:nvSpPr>
        <p:spPr>
          <a:xfrm>
            <a:off x="528616" y="1706015"/>
            <a:ext cx="353290" cy="353291"/>
          </a:xfrm>
          <a:prstGeom prst="wedgeEllipseCallout">
            <a:avLst>
              <a:gd name="adj1" fmla="val 63059"/>
              <a:gd name="adj2" fmla="val 6409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2</a:t>
            </a:r>
          </a:p>
        </p:txBody>
      </p:sp>
      <p:sp>
        <p:nvSpPr>
          <p:cNvPr id="9" name="Bulle narrative : ronde 8">
            <a:extLst>
              <a:ext uri="{FF2B5EF4-FFF2-40B4-BE49-F238E27FC236}">
                <a16:creationId xmlns:a16="http://schemas.microsoft.com/office/drawing/2014/main" id="{A5610E95-01E1-4BB5-9D68-DEA321F4CEEE}"/>
              </a:ext>
            </a:extLst>
          </p:cNvPr>
          <p:cNvSpPr/>
          <p:nvPr/>
        </p:nvSpPr>
        <p:spPr>
          <a:xfrm>
            <a:off x="3749974" y="1068452"/>
            <a:ext cx="353290" cy="353291"/>
          </a:xfrm>
          <a:prstGeom prst="wedgeEllipseCallout">
            <a:avLst>
              <a:gd name="adj1" fmla="val -41421"/>
              <a:gd name="adj2" fmla="val 830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1</a:t>
            </a:r>
          </a:p>
        </p:txBody>
      </p:sp>
      <p:sp>
        <p:nvSpPr>
          <p:cNvPr id="10" name="Bulle narrative : ronde 9">
            <a:extLst>
              <a:ext uri="{FF2B5EF4-FFF2-40B4-BE49-F238E27FC236}">
                <a16:creationId xmlns:a16="http://schemas.microsoft.com/office/drawing/2014/main" id="{461FB6F3-1085-4F0D-B962-D57904EAE975}"/>
              </a:ext>
            </a:extLst>
          </p:cNvPr>
          <p:cNvSpPr/>
          <p:nvPr/>
        </p:nvSpPr>
        <p:spPr>
          <a:xfrm>
            <a:off x="4850344" y="2286253"/>
            <a:ext cx="353290" cy="353291"/>
          </a:xfrm>
          <a:prstGeom prst="wedgeEllipseCallout">
            <a:avLst>
              <a:gd name="adj1" fmla="val 84430"/>
              <a:gd name="adj2" fmla="val -6175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3</a:t>
            </a:r>
          </a:p>
        </p:txBody>
      </p:sp>
      <p:sp>
        <p:nvSpPr>
          <p:cNvPr id="12" name="Bulle narrative : ronde 11">
            <a:extLst>
              <a:ext uri="{FF2B5EF4-FFF2-40B4-BE49-F238E27FC236}">
                <a16:creationId xmlns:a16="http://schemas.microsoft.com/office/drawing/2014/main" id="{3029499E-3498-4E62-AFD3-1DC91D2ECBCF}"/>
              </a:ext>
            </a:extLst>
          </p:cNvPr>
          <p:cNvSpPr/>
          <p:nvPr/>
        </p:nvSpPr>
        <p:spPr>
          <a:xfrm>
            <a:off x="300463" y="2224987"/>
            <a:ext cx="353290" cy="353291"/>
          </a:xfrm>
          <a:prstGeom prst="wedgeEllipseCallout">
            <a:avLst>
              <a:gd name="adj1" fmla="val 98677"/>
              <a:gd name="adj2" fmla="val 2372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4</a:t>
            </a:r>
          </a:p>
        </p:txBody>
      </p:sp>
      <p:sp>
        <p:nvSpPr>
          <p:cNvPr id="13" name="Bulle narrative : ronde 12">
            <a:extLst>
              <a:ext uri="{FF2B5EF4-FFF2-40B4-BE49-F238E27FC236}">
                <a16:creationId xmlns:a16="http://schemas.microsoft.com/office/drawing/2014/main" id="{0B6D8FB2-1266-4FE7-A87E-7E38EF96B943}"/>
              </a:ext>
            </a:extLst>
          </p:cNvPr>
          <p:cNvSpPr/>
          <p:nvPr/>
        </p:nvSpPr>
        <p:spPr>
          <a:xfrm>
            <a:off x="283795" y="2708933"/>
            <a:ext cx="353290" cy="353291"/>
          </a:xfrm>
          <a:prstGeom prst="wedgeEllipseCallout">
            <a:avLst>
              <a:gd name="adj1" fmla="val 105801"/>
              <a:gd name="adj2" fmla="val 472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5</a:t>
            </a:r>
          </a:p>
        </p:txBody>
      </p:sp>
      <p:sp>
        <p:nvSpPr>
          <p:cNvPr id="15" name="Bulle narrative : ronde 14">
            <a:extLst>
              <a:ext uri="{FF2B5EF4-FFF2-40B4-BE49-F238E27FC236}">
                <a16:creationId xmlns:a16="http://schemas.microsoft.com/office/drawing/2014/main" id="{E1D0F0A7-315D-4529-9233-3855BDFAE31B}"/>
              </a:ext>
            </a:extLst>
          </p:cNvPr>
          <p:cNvSpPr/>
          <p:nvPr/>
        </p:nvSpPr>
        <p:spPr>
          <a:xfrm>
            <a:off x="11293112" y="2303273"/>
            <a:ext cx="353290" cy="353291"/>
          </a:xfrm>
          <a:prstGeom prst="wedgeEllipseCallout">
            <a:avLst>
              <a:gd name="adj1" fmla="val -67540"/>
              <a:gd name="adj2" fmla="val 7596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6</a:t>
            </a:r>
          </a:p>
        </p:txBody>
      </p:sp>
      <p:sp>
        <p:nvSpPr>
          <p:cNvPr id="16" name="Bulle narrative : ronde 15">
            <a:extLst>
              <a:ext uri="{FF2B5EF4-FFF2-40B4-BE49-F238E27FC236}">
                <a16:creationId xmlns:a16="http://schemas.microsoft.com/office/drawing/2014/main" id="{D3184BED-B1C3-4610-85C4-51F3D84D1452}"/>
              </a:ext>
            </a:extLst>
          </p:cNvPr>
          <p:cNvSpPr/>
          <p:nvPr/>
        </p:nvSpPr>
        <p:spPr>
          <a:xfrm>
            <a:off x="5518344" y="3722411"/>
            <a:ext cx="353290" cy="353291"/>
          </a:xfrm>
          <a:prstGeom prst="wedgeEllipseCallout">
            <a:avLst>
              <a:gd name="adj1" fmla="val -91285"/>
              <a:gd name="adj2" fmla="val -5700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7</a:t>
            </a:r>
          </a:p>
        </p:txBody>
      </p:sp>
      <p:sp>
        <p:nvSpPr>
          <p:cNvPr id="17" name="Bulle narrative : ronde 16">
            <a:extLst>
              <a:ext uri="{FF2B5EF4-FFF2-40B4-BE49-F238E27FC236}">
                <a16:creationId xmlns:a16="http://schemas.microsoft.com/office/drawing/2014/main" id="{740252D5-6A0A-4F58-B002-6E0A485C1492}"/>
              </a:ext>
            </a:extLst>
          </p:cNvPr>
          <p:cNvSpPr/>
          <p:nvPr/>
        </p:nvSpPr>
        <p:spPr>
          <a:xfrm>
            <a:off x="6077146" y="3722411"/>
            <a:ext cx="353290" cy="353291"/>
          </a:xfrm>
          <a:prstGeom prst="wedgeEllipseCallout">
            <a:avLst>
              <a:gd name="adj1" fmla="val 67809"/>
              <a:gd name="adj2" fmla="val -6175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8</a:t>
            </a:r>
          </a:p>
        </p:txBody>
      </p:sp>
      <p:sp>
        <p:nvSpPr>
          <p:cNvPr id="18" name="Bulle narrative : ronde 17">
            <a:extLst>
              <a:ext uri="{FF2B5EF4-FFF2-40B4-BE49-F238E27FC236}">
                <a16:creationId xmlns:a16="http://schemas.microsoft.com/office/drawing/2014/main" id="{D1488207-7757-4268-A5BE-AFD0F56E3F2D}"/>
              </a:ext>
            </a:extLst>
          </p:cNvPr>
          <p:cNvSpPr/>
          <p:nvPr/>
        </p:nvSpPr>
        <p:spPr>
          <a:xfrm>
            <a:off x="8773451" y="3854566"/>
            <a:ext cx="353290" cy="353291"/>
          </a:xfrm>
          <a:prstGeom prst="wedgeEllipseCallout">
            <a:avLst>
              <a:gd name="adj1" fmla="val 70183"/>
              <a:gd name="adj2" fmla="val 5459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9</a:t>
            </a:r>
          </a:p>
        </p:txBody>
      </p:sp>
      <p:sp>
        <p:nvSpPr>
          <p:cNvPr id="20" name="ZoneTexte 19">
            <a:extLst>
              <a:ext uri="{FF2B5EF4-FFF2-40B4-BE49-F238E27FC236}">
                <a16:creationId xmlns:a16="http://schemas.microsoft.com/office/drawing/2014/main" id="{1342511C-7E02-4B2F-B2DB-D81BB70E5F35}"/>
              </a:ext>
            </a:extLst>
          </p:cNvPr>
          <p:cNvSpPr txBox="1"/>
          <p:nvPr/>
        </p:nvSpPr>
        <p:spPr>
          <a:xfrm>
            <a:off x="4520045" y="114300"/>
            <a:ext cx="7491846" cy="523220"/>
          </a:xfrm>
          <a:prstGeom prst="rect">
            <a:avLst/>
          </a:prstGeom>
          <a:solidFill>
            <a:schemeClr val="accent2"/>
          </a:solidFill>
        </p:spPr>
        <p:txBody>
          <a:bodyPr wrap="square" rtlCol="0">
            <a:spAutoFit/>
          </a:bodyPr>
          <a:lstStyle/>
          <a:p>
            <a:pPr algn="just"/>
            <a:r>
              <a:rPr lang="fr-FR" sz="1400" dirty="0">
                <a:solidFill>
                  <a:schemeClr val="bg1"/>
                </a:solidFill>
              </a:rPr>
              <a:t>10 – Allons, un peu d’assurance… Surtout pour un commercial ! Une formule du type : « je préciserai lors d’un entretien à votre convenance… » eut été plus convaincante.</a:t>
            </a:r>
          </a:p>
        </p:txBody>
      </p:sp>
      <p:sp>
        <p:nvSpPr>
          <p:cNvPr id="19" name="Bulle narrative : ronde 18">
            <a:extLst>
              <a:ext uri="{FF2B5EF4-FFF2-40B4-BE49-F238E27FC236}">
                <a16:creationId xmlns:a16="http://schemas.microsoft.com/office/drawing/2014/main" id="{BCC8FFE0-AB34-4091-8D2A-58F099B86D4A}"/>
              </a:ext>
            </a:extLst>
          </p:cNvPr>
          <p:cNvSpPr/>
          <p:nvPr/>
        </p:nvSpPr>
        <p:spPr>
          <a:xfrm>
            <a:off x="6333653" y="4790114"/>
            <a:ext cx="536931" cy="253673"/>
          </a:xfrm>
          <a:prstGeom prst="wedgeEllipseCallout">
            <a:avLst>
              <a:gd name="adj1" fmla="val -67911"/>
              <a:gd name="adj2" fmla="val 5929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a:t>10</a:t>
            </a:r>
          </a:p>
        </p:txBody>
      </p:sp>
    </p:spTree>
    <p:extLst>
      <p:ext uri="{BB962C8B-B14F-4D97-AF65-F5344CB8AC3E}">
        <p14:creationId xmlns:p14="http://schemas.microsoft.com/office/powerpoint/2010/main" val="3318713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354A3AFB-218C-4C8E-880B-0CB65CA08912}"/>
              </a:ext>
            </a:extLst>
          </p:cNvPr>
          <p:cNvSpPr>
            <a:spLocks noGrp="1"/>
          </p:cNvSpPr>
          <p:nvPr>
            <p:ph idx="1"/>
          </p:nvPr>
        </p:nvSpPr>
        <p:spPr>
          <a:xfrm>
            <a:off x="842597" y="967893"/>
            <a:ext cx="10627160" cy="5666154"/>
          </a:xfrm>
        </p:spPr>
        <p:txBody>
          <a:bodyPr>
            <a:normAutofit/>
          </a:bodyPr>
          <a:lstStyle/>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Madame, Monsieur,</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En réponse à votre annonce,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j’ai l’honneur de </a:t>
            </a:r>
            <a:r>
              <a:rPr lang="fr-FR" sz="1400" dirty="0">
                <a:effectLst/>
                <a:latin typeface="Arial" panose="020B0604020202020204" pitchFamily="34" charset="0"/>
                <a:ea typeface="Times New Roman" panose="02020603050405020304" pitchFamily="18" charset="0"/>
                <a:cs typeface="Arial" panose="020B0604020202020204" pitchFamily="34" charset="0"/>
              </a:rPr>
              <a:t>poser ma candidature au poste de chef des ventes, dans votre entreprise.</a:t>
            </a:r>
          </a:p>
          <a:p>
            <a:pPr marL="0" indent="0" algn="just">
              <a:lnSpc>
                <a:spcPct val="150000"/>
              </a:lnSpc>
              <a:spcBef>
                <a:spcPts val="0"/>
              </a:spcBef>
              <a:spcAft>
                <a:spcPts val="1200"/>
              </a:spcAft>
              <a:buNone/>
            </a:pP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Je pense bien correspondre </a:t>
            </a:r>
            <a:r>
              <a:rPr lang="fr-FR" sz="1400" dirty="0">
                <a:effectLst/>
                <a:latin typeface="Arial" panose="020B0604020202020204" pitchFamily="34" charset="0"/>
                <a:ea typeface="Times New Roman" panose="02020603050405020304" pitchFamily="18" charset="0"/>
                <a:cs typeface="Arial" panose="020B0604020202020204" pitchFamily="34" charset="0"/>
              </a:rPr>
              <a:t>au profil requis et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comme vous le verrez sur mon curriculum vitae</a:t>
            </a:r>
            <a:r>
              <a:rPr lang="fr-FR" sz="1400" dirty="0">
                <a:effectLst/>
                <a:latin typeface="Arial" panose="020B0604020202020204" pitchFamily="34" charset="0"/>
                <a:ea typeface="Times New Roman" panose="02020603050405020304" pitchFamily="18" charset="0"/>
                <a:cs typeface="Arial" panose="020B0604020202020204" pitchFamily="34" charset="0"/>
              </a:rPr>
              <a:t>, mon expérience professionnelle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n’est pas sans rapport</a:t>
            </a:r>
            <a:r>
              <a:rPr lang="fr-FR" sz="1400" dirty="0">
                <a:effectLst/>
                <a:latin typeface="Arial" panose="020B0604020202020204" pitchFamily="34" charset="0"/>
                <a:ea typeface="Times New Roman" panose="02020603050405020304" pitchFamily="18" charset="0"/>
                <a:cs typeface="Arial" panose="020B0604020202020204" pitchFamily="34" charset="0"/>
              </a:rPr>
              <a:t> avec le poste proposé.</a:t>
            </a:r>
          </a:p>
          <a:p>
            <a:pPr marL="0" indent="0" algn="just">
              <a:lnSpc>
                <a:spcPct val="150000"/>
              </a:lnSpc>
              <a:spcBef>
                <a:spcPts val="0"/>
              </a:spcBef>
              <a:spcAft>
                <a:spcPts val="1200"/>
              </a:spcAft>
              <a:buNone/>
            </a:pP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J’ai toujours été motivé </a:t>
            </a:r>
            <a:r>
              <a:rPr lang="fr-FR" sz="1400" dirty="0">
                <a:effectLst/>
                <a:latin typeface="Arial" panose="020B0604020202020204" pitchFamily="34" charset="0"/>
                <a:ea typeface="Times New Roman" panose="02020603050405020304" pitchFamily="18" charset="0"/>
                <a:cs typeface="Arial" panose="020B0604020202020204" pitchFamily="34" charset="0"/>
              </a:rPr>
              <a:t>par la vente   et je peux même affirmer que j’appartiens à ceux que l’on appelle :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 les vendeurs nés »</a:t>
            </a:r>
            <a:r>
              <a:rPr lang="fr-FR" sz="1400" dirty="0">
                <a:effectLst/>
                <a:latin typeface="Arial" panose="020B0604020202020204" pitchFamily="34" charset="0"/>
                <a:ea typeface="Times New Roman" panose="02020603050405020304" pitchFamily="18" charset="0"/>
                <a:cs typeface="Arial" panose="020B0604020202020204" pitchFamily="34" charset="0"/>
              </a:rPr>
              <a:t>. J’ajoute cela parce que si mon expérience ne s ‘est pas déroulée dans les mêmes secteurs d’activité que celui de votre société, je sais qu’un bon vendeur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doit être capable de tout vendre</a:t>
            </a:r>
            <a:r>
              <a:rPr lang="fr-FR" sz="1400" dirty="0">
                <a:effectLst/>
                <a:latin typeface="Arial" panose="020B0604020202020204" pitchFamily="34" charset="0"/>
                <a:ea typeface="Times New Roman" panose="02020603050405020304" pitchFamily="18" charset="0"/>
                <a:cs typeface="Arial" panose="020B0604020202020204" pitchFamily="34" charset="0"/>
              </a:rPr>
              <a:t>.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Mon curriculum vitae </a:t>
            </a:r>
            <a:r>
              <a:rPr lang="fr-FR" sz="1400" dirty="0">
                <a:effectLst/>
                <a:latin typeface="Arial" panose="020B0604020202020204" pitchFamily="34" charset="0"/>
                <a:ea typeface="Times New Roman" panose="02020603050405020304" pitchFamily="18" charset="0"/>
                <a:cs typeface="Arial" panose="020B0604020202020204" pitchFamily="34" charset="0"/>
              </a:rPr>
              <a:t>l’indique, j’ai vendu durant une année des produits pharmaceutiques, et durant deux années des extincteurs.</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Mon dynamisme et ma disponibilité (bien qu’habitant Bordeaux, j’ai toujours eu envie de travailler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et vivre à Paris</a:t>
            </a:r>
            <a:r>
              <a:rPr lang="fr-FR" sz="1400" dirty="0">
                <a:effectLst/>
                <a:latin typeface="Arial" panose="020B0604020202020204" pitchFamily="34" charset="0"/>
                <a:ea typeface="Times New Roman" panose="02020603050405020304" pitchFamily="18" charset="0"/>
                <a:cs typeface="Arial" panose="020B0604020202020204" pitchFamily="34" charset="0"/>
              </a:rPr>
              <a:t>) seront ajoutés à l’intérêt que je porte à vos produits, les garanties du bon exercice de la fonction de chef des ventes.</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Bien sûr, je suis disponible pour vous donner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si vous me convoquez</a:t>
            </a:r>
            <a:r>
              <a:rPr lang="fr-FR" sz="1400" dirty="0">
                <a:effectLst/>
                <a:latin typeface="Arial" panose="020B0604020202020204" pitchFamily="34" charset="0"/>
                <a:ea typeface="Times New Roman" panose="02020603050405020304" pitchFamily="18" charset="0"/>
                <a:cs typeface="Arial" panose="020B0604020202020204" pitchFamily="34" charset="0"/>
              </a:rPr>
              <a:t>, plus amples renseignements.</a:t>
            </a:r>
          </a:p>
          <a:p>
            <a:pPr marL="0" indent="0" algn="just">
              <a:lnSpc>
                <a:spcPct val="150000"/>
              </a:lnSpc>
              <a:spcBef>
                <a:spcPts val="0"/>
              </a:spcBef>
              <a:spcAft>
                <a:spcPts val="1200"/>
              </a:spcAft>
              <a:buNone/>
            </a:pPr>
            <a:r>
              <a:rPr lang="fr-FR" sz="1400" b="1" dirty="0">
                <a:solidFill>
                  <a:schemeClr val="accent2"/>
                </a:solidFill>
                <a:latin typeface="Arial" panose="020B0604020202020204" pitchFamily="34" charset="0"/>
                <a:ea typeface="Times New Roman" panose="02020603050405020304" pitchFamily="18" charset="0"/>
                <a:cs typeface="Arial" panose="020B0604020202020204" pitchFamily="34" charset="0"/>
              </a:rPr>
              <a:t>E</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spérant que </a:t>
            </a:r>
            <a:r>
              <a:rPr lang="fr-FR" sz="1400" dirty="0">
                <a:effectLst/>
                <a:latin typeface="Arial" panose="020B0604020202020204" pitchFamily="34" charset="0"/>
                <a:ea typeface="Times New Roman" panose="02020603050405020304" pitchFamily="18" charset="0"/>
                <a:cs typeface="Arial" panose="020B0604020202020204" pitchFamily="34" charset="0"/>
              </a:rPr>
              <a:t>ma candidature retiendra votre attention, je vous prie de croire, Madame, Monsieur, à mes sentiments distingués.</a:t>
            </a:r>
          </a:p>
          <a:p>
            <a:pPr marL="0" indent="0">
              <a:lnSpc>
                <a:spcPct val="90000"/>
              </a:lnSpc>
              <a:buNone/>
            </a:pPr>
            <a:endParaRPr lang="fr-FR" sz="1100" dirty="0">
              <a:effectLst/>
              <a:latin typeface="Times New Roman" panose="02020603050405020304" pitchFamily="18" charset="0"/>
              <a:ea typeface="Times New Roman" panose="02020603050405020304" pitchFamily="18" charset="0"/>
            </a:endParaRPr>
          </a:p>
          <a:p>
            <a:pPr marL="0" indent="0">
              <a:lnSpc>
                <a:spcPct val="90000"/>
              </a:lnSpc>
              <a:buNone/>
            </a:pPr>
            <a:endParaRPr lang="fr-FR" sz="1100" dirty="0"/>
          </a:p>
        </p:txBody>
      </p:sp>
      <p:sp>
        <p:nvSpPr>
          <p:cNvPr id="23"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Bulle narrative : ronde 5">
            <a:extLst>
              <a:ext uri="{FF2B5EF4-FFF2-40B4-BE49-F238E27FC236}">
                <a16:creationId xmlns:a16="http://schemas.microsoft.com/office/drawing/2014/main" id="{EC31182D-5B49-4A1E-8B0F-F8C6C5D0F9FE}"/>
              </a:ext>
            </a:extLst>
          </p:cNvPr>
          <p:cNvSpPr/>
          <p:nvPr/>
        </p:nvSpPr>
        <p:spPr>
          <a:xfrm>
            <a:off x="528616" y="1706015"/>
            <a:ext cx="353290" cy="353291"/>
          </a:xfrm>
          <a:prstGeom prst="wedgeEllipseCallout">
            <a:avLst>
              <a:gd name="adj1" fmla="val 63059"/>
              <a:gd name="adj2" fmla="val 6409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2</a:t>
            </a:r>
          </a:p>
        </p:txBody>
      </p:sp>
      <p:sp>
        <p:nvSpPr>
          <p:cNvPr id="9" name="Bulle narrative : ronde 8">
            <a:extLst>
              <a:ext uri="{FF2B5EF4-FFF2-40B4-BE49-F238E27FC236}">
                <a16:creationId xmlns:a16="http://schemas.microsoft.com/office/drawing/2014/main" id="{A5610E95-01E1-4BB5-9D68-DEA321F4CEEE}"/>
              </a:ext>
            </a:extLst>
          </p:cNvPr>
          <p:cNvSpPr/>
          <p:nvPr/>
        </p:nvSpPr>
        <p:spPr>
          <a:xfrm>
            <a:off x="3749974" y="1068452"/>
            <a:ext cx="353290" cy="353291"/>
          </a:xfrm>
          <a:prstGeom prst="wedgeEllipseCallout">
            <a:avLst>
              <a:gd name="adj1" fmla="val -41421"/>
              <a:gd name="adj2" fmla="val 830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1</a:t>
            </a:r>
          </a:p>
        </p:txBody>
      </p:sp>
      <p:sp>
        <p:nvSpPr>
          <p:cNvPr id="10" name="Bulle narrative : ronde 9">
            <a:extLst>
              <a:ext uri="{FF2B5EF4-FFF2-40B4-BE49-F238E27FC236}">
                <a16:creationId xmlns:a16="http://schemas.microsoft.com/office/drawing/2014/main" id="{461FB6F3-1085-4F0D-B962-D57904EAE975}"/>
              </a:ext>
            </a:extLst>
          </p:cNvPr>
          <p:cNvSpPr/>
          <p:nvPr/>
        </p:nvSpPr>
        <p:spPr>
          <a:xfrm>
            <a:off x="4850344" y="2286253"/>
            <a:ext cx="353290" cy="353291"/>
          </a:xfrm>
          <a:prstGeom prst="wedgeEllipseCallout">
            <a:avLst>
              <a:gd name="adj1" fmla="val 84430"/>
              <a:gd name="adj2" fmla="val -6175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3</a:t>
            </a:r>
          </a:p>
        </p:txBody>
      </p:sp>
      <p:sp>
        <p:nvSpPr>
          <p:cNvPr id="12" name="Bulle narrative : ronde 11">
            <a:extLst>
              <a:ext uri="{FF2B5EF4-FFF2-40B4-BE49-F238E27FC236}">
                <a16:creationId xmlns:a16="http://schemas.microsoft.com/office/drawing/2014/main" id="{3029499E-3498-4E62-AFD3-1DC91D2ECBCF}"/>
              </a:ext>
            </a:extLst>
          </p:cNvPr>
          <p:cNvSpPr/>
          <p:nvPr/>
        </p:nvSpPr>
        <p:spPr>
          <a:xfrm>
            <a:off x="300463" y="2224987"/>
            <a:ext cx="353290" cy="353291"/>
          </a:xfrm>
          <a:prstGeom prst="wedgeEllipseCallout">
            <a:avLst>
              <a:gd name="adj1" fmla="val 98677"/>
              <a:gd name="adj2" fmla="val 2372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4</a:t>
            </a:r>
          </a:p>
        </p:txBody>
      </p:sp>
      <p:sp>
        <p:nvSpPr>
          <p:cNvPr id="13" name="Bulle narrative : ronde 12">
            <a:extLst>
              <a:ext uri="{FF2B5EF4-FFF2-40B4-BE49-F238E27FC236}">
                <a16:creationId xmlns:a16="http://schemas.microsoft.com/office/drawing/2014/main" id="{0B6D8FB2-1266-4FE7-A87E-7E38EF96B943}"/>
              </a:ext>
            </a:extLst>
          </p:cNvPr>
          <p:cNvSpPr/>
          <p:nvPr/>
        </p:nvSpPr>
        <p:spPr>
          <a:xfrm>
            <a:off x="283795" y="2708933"/>
            <a:ext cx="353290" cy="353291"/>
          </a:xfrm>
          <a:prstGeom prst="wedgeEllipseCallout">
            <a:avLst>
              <a:gd name="adj1" fmla="val 105801"/>
              <a:gd name="adj2" fmla="val 472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5</a:t>
            </a:r>
          </a:p>
        </p:txBody>
      </p:sp>
      <p:sp>
        <p:nvSpPr>
          <p:cNvPr id="15" name="Bulle narrative : ronde 14">
            <a:extLst>
              <a:ext uri="{FF2B5EF4-FFF2-40B4-BE49-F238E27FC236}">
                <a16:creationId xmlns:a16="http://schemas.microsoft.com/office/drawing/2014/main" id="{E1D0F0A7-315D-4529-9233-3855BDFAE31B}"/>
              </a:ext>
            </a:extLst>
          </p:cNvPr>
          <p:cNvSpPr/>
          <p:nvPr/>
        </p:nvSpPr>
        <p:spPr>
          <a:xfrm>
            <a:off x="11293112" y="2303273"/>
            <a:ext cx="353290" cy="353291"/>
          </a:xfrm>
          <a:prstGeom prst="wedgeEllipseCallout">
            <a:avLst>
              <a:gd name="adj1" fmla="val -67540"/>
              <a:gd name="adj2" fmla="val 7596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6</a:t>
            </a:r>
          </a:p>
        </p:txBody>
      </p:sp>
      <p:sp>
        <p:nvSpPr>
          <p:cNvPr id="16" name="Bulle narrative : ronde 15">
            <a:extLst>
              <a:ext uri="{FF2B5EF4-FFF2-40B4-BE49-F238E27FC236}">
                <a16:creationId xmlns:a16="http://schemas.microsoft.com/office/drawing/2014/main" id="{D3184BED-B1C3-4610-85C4-51F3D84D1452}"/>
              </a:ext>
            </a:extLst>
          </p:cNvPr>
          <p:cNvSpPr/>
          <p:nvPr/>
        </p:nvSpPr>
        <p:spPr>
          <a:xfrm>
            <a:off x="5518344" y="3722411"/>
            <a:ext cx="353290" cy="353291"/>
          </a:xfrm>
          <a:prstGeom prst="wedgeEllipseCallout">
            <a:avLst>
              <a:gd name="adj1" fmla="val -91285"/>
              <a:gd name="adj2" fmla="val -5700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7</a:t>
            </a:r>
          </a:p>
        </p:txBody>
      </p:sp>
      <p:sp>
        <p:nvSpPr>
          <p:cNvPr id="17" name="Bulle narrative : ronde 16">
            <a:extLst>
              <a:ext uri="{FF2B5EF4-FFF2-40B4-BE49-F238E27FC236}">
                <a16:creationId xmlns:a16="http://schemas.microsoft.com/office/drawing/2014/main" id="{740252D5-6A0A-4F58-B002-6E0A485C1492}"/>
              </a:ext>
            </a:extLst>
          </p:cNvPr>
          <p:cNvSpPr/>
          <p:nvPr/>
        </p:nvSpPr>
        <p:spPr>
          <a:xfrm>
            <a:off x="6077146" y="3722411"/>
            <a:ext cx="353290" cy="353291"/>
          </a:xfrm>
          <a:prstGeom prst="wedgeEllipseCallout">
            <a:avLst>
              <a:gd name="adj1" fmla="val 67809"/>
              <a:gd name="adj2" fmla="val -6175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8</a:t>
            </a:r>
          </a:p>
        </p:txBody>
      </p:sp>
      <p:sp>
        <p:nvSpPr>
          <p:cNvPr id="18" name="Bulle narrative : ronde 17">
            <a:extLst>
              <a:ext uri="{FF2B5EF4-FFF2-40B4-BE49-F238E27FC236}">
                <a16:creationId xmlns:a16="http://schemas.microsoft.com/office/drawing/2014/main" id="{D1488207-7757-4268-A5BE-AFD0F56E3F2D}"/>
              </a:ext>
            </a:extLst>
          </p:cNvPr>
          <p:cNvSpPr/>
          <p:nvPr/>
        </p:nvSpPr>
        <p:spPr>
          <a:xfrm>
            <a:off x="8773451" y="3854566"/>
            <a:ext cx="353290" cy="353291"/>
          </a:xfrm>
          <a:prstGeom prst="wedgeEllipseCallout">
            <a:avLst>
              <a:gd name="adj1" fmla="val 70183"/>
              <a:gd name="adj2" fmla="val 5459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9</a:t>
            </a:r>
          </a:p>
        </p:txBody>
      </p:sp>
      <p:sp>
        <p:nvSpPr>
          <p:cNvPr id="19" name="Bulle narrative : ronde 18">
            <a:extLst>
              <a:ext uri="{FF2B5EF4-FFF2-40B4-BE49-F238E27FC236}">
                <a16:creationId xmlns:a16="http://schemas.microsoft.com/office/drawing/2014/main" id="{BCC8FFE0-AB34-4091-8D2A-58F099B86D4A}"/>
              </a:ext>
            </a:extLst>
          </p:cNvPr>
          <p:cNvSpPr/>
          <p:nvPr/>
        </p:nvSpPr>
        <p:spPr>
          <a:xfrm>
            <a:off x="6333653" y="4790114"/>
            <a:ext cx="536931" cy="253673"/>
          </a:xfrm>
          <a:prstGeom prst="wedgeEllipseCallout">
            <a:avLst>
              <a:gd name="adj1" fmla="val -67911"/>
              <a:gd name="adj2" fmla="val 5929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a:t>10</a:t>
            </a:r>
          </a:p>
        </p:txBody>
      </p:sp>
      <p:sp>
        <p:nvSpPr>
          <p:cNvPr id="24" name="Bulle narrative : ronde 23">
            <a:extLst>
              <a:ext uri="{FF2B5EF4-FFF2-40B4-BE49-F238E27FC236}">
                <a16:creationId xmlns:a16="http://schemas.microsoft.com/office/drawing/2014/main" id="{2C82EBBA-C07B-4218-B0F1-E5DCF64B594A}"/>
              </a:ext>
            </a:extLst>
          </p:cNvPr>
          <p:cNvSpPr/>
          <p:nvPr/>
        </p:nvSpPr>
        <p:spPr>
          <a:xfrm>
            <a:off x="283795" y="5308763"/>
            <a:ext cx="536931" cy="253673"/>
          </a:xfrm>
          <a:prstGeom prst="wedgeEllipseCallout">
            <a:avLst>
              <a:gd name="adj1" fmla="val 58643"/>
              <a:gd name="adj2" fmla="val 6591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a:t>11</a:t>
            </a:r>
          </a:p>
        </p:txBody>
      </p:sp>
    </p:spTree>
    <p:extLst>
      <p:ext uri="{BB962C8B-B14F-4D97-AF65-F5344CB8AC3E}">
        <p14:creationId xmlns:p14="http://schemas.microsoft.com/office/powerpoint/2010/main" val="3155299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354A3AFB-218C-4C8E-880B-0CB65CA08912}"/>
              </a:ext>
            </a:extLst>
          </p:cNvPr>
          <p:cNvSpPr>
            <a:spLocks noGrp="1"/>
          </p:cNvSpPr>
          <p:nvPr>
            <p:ph idx="1"/>
          </p:nvPr>
        </p:nvSpPr>
        <p:spPr>
          <a:xfrm>
            <a:off x="842597" y="967893"/>
            <a:ext cx="10627160" cy="5666154"/>
          </a:xfrm>
        </p:spPr>
        <p:txBody>
          <a:bodyPr>
            <a:normAutofit/>
          </a:bodyPr>
          <a:lstStyle/>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Madame, Monsieur,</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En réponse à votre annonce,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j’ai l’honneur de </a:t>
            </a:r>
            <a:r>
              <a:rPr lang="fr-FR" sz="1400" dirty="0">
                <a:effectLst/>
                <a:latin typeface="Arial" panose="020B0604020202020204" pitchFamily="34" charset="0"/>
                <a:ea typeface="Times New Roman" panose="02020603050405020304" pitchFamily="18" charset="0"/>
                <a:cs typeface="Arial" panose="020B0604020202020204" pitchFamily="34" charset="0"/>
              </a:rPr>
              <a:t>poser ma candidature au poste de chef des ventes, dans votre entreprise.</a:t>
            </a:r>
          </a:p>
          <a:p>
            <a:pPr marL="0" indent="0" algn="just">
              <a:lnSpc>
                <a:spcPct val="150000"/>
              </a:lnSpc>
              <a:spcBef>
                <a:spcPts val="0"/>
              </a:spcBef>
              <a:spcAft>
                <a:spcPts val="1200"/>
              </a:spcAft>
              <a:buNone/>
            </a:pP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Je pense bien correspondre </a:t>
            </a:r>
            <a:r>
              <a:rPr lang="fr-FR" sz="1400" dirty="0">
                <a:effectLst/>
                <a:latin typeface="Arial" panose="020B0604020202020204" pitchFamily="34" charset="0"/>
                <a:ea typeface="Times New Roman" panose="02020603050405020304" pitchFamily="18" charset="0"/>
                <a:cs typeface="Arial" panose="020B0604020202020204" pitchFamily="34" charset="0"/>
              </a:rPr>
              <a:t>au profil requis et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comme vous le verrez sur mon curriculum vitae</a:t>
            </a:r>
            <a:r>
              <a:rPr lang="fr-FR" sz="1400" dirty="0">
                <a:effectLst/>
                <a:latin typeface="Arial" panose="020B0604020202020204" pitchFamily="34" charset="0"/>
                <a:ea typeface="Times New Roman" panose="02020603050405020304" pitchFamily="18" charset="0"/>
                <a:cs typeface="Arial" panose="020B0604020202020204" pitchFamily="34" charset="0"/>
              </a:rPr>
              <a:t>, mon expérience professionnelle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n’est pas sans rapport</a:t>
            </a:r>
            <a:r>
              <a:rPr lang="fr-FR" sz="1400" dirty="0">
                <a:effectLst/>
                <a:latin typeface="Arial" panose="020B0604020202020204" pitchFamily="34" charset="0"/>
                <a:ea typeface="Times New Roman" panose="02020603050405020304" pitchFamily="18" charset="0"/>
                <a:cs typeface="Arial" panose="020B0604020202020204" pitchFamily="34" charset="0"/>
              </a:rPr>
              <a:t> avec le poste proposé.</a:t>
            </a:r>
          </a:p>
          <a:p>
            <a:pPr marL="0" indent="0" algn="just">
              <a:lnSpc>
                <a:spcPct val="150000"/>
              </a:lnSpc>
              <a:spcBef>
                <a:spcPts val="0"/>
              </a:spcBef>
              <a:spcAft>
                <a:spcPts val="1200"/>
              </a:spcAft>
              <a:buNone/>
            </a:pP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J’ai toujours été motivé </a:t>
            </a:r>
            <a:r>
              <a:rPr lang="fr-FR" sz="1400" dirty="0">
                <a:effectLst/>
                <a:latin typeface="Arial" panose="020B0604020202020204" pitchFamily="34" charset="0"/>
                <a:ea typeface="Times New Roman" panose="02020603050405020304" pitchFamily="18" charset="0"/>
                <a:cs typeface="Arial" panose="020B0604020202020204" pitchFamily="34" charset="0"/>
              </a:rPr>
              <a:t>par la vente   et je peux même affirmer que j’appartiens à ceux que l’on appelle :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 les vendeurs nés »</a:t>
            </a:r>
            <a:r>
              <a:rPr lang="fr-FR" sz="1400" dirty="0">
                <a:effectLst/>
                <a:latin typeface="Arial" panose="020B0604020202020204" pitchFamily="34" charset="0"/>
                <a:ea typeface="Times New Roman" panose="02020603050405020304" pitchFamily="18" charset="0"/>
                <a:cs typeface="Arial" panose="020B0604020202020204" pitchFamily="34" charset="0"/>
              </a:rPr>
              <a:t>. J’ajoute cela parce que si mon expérience ne s ‘est pas déroulée dans les mêmes secteurs d’activité que celui de votre société, je sais qu’un bon vendeur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doit être capable de tout vendre</a:t>
            </a:r>
            <a:r>
              <a:rPr lang="fr-FR" sz="1400" dirty="0">
                <a:effectLst/>
                <a:latin typeface="Arial" panose="020B0604020202020204" pitchFamily="34" charset="0"/>
                <a:ea typeface="Times New Roman" panose="02020603050405020304" pitchFamily="18" charset="0"/>
                <a:cs typeface="Arial" panose="020B0604020202020204" pitchFamily="34" charset="0"/>
              </a:rPr>
              <a:t>.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Mon curriculum vitae </a:t>
            </a:r>
            <a:r>
              <a:rPr lang="fr-FR" sz="1400" dirty="0">
                <a:effectLst/>
                <a:latin typeface="Arial" panose="020B0604020202020204" pitchFamily="34" charset="0"/>
                <a:ea typeface="Times New Roman" panose="02020603050405020304" pitchFamily="18" charset="0"/>
                <a:cs typeface="Arial" panose="020B0604020202020204" pitchFamily="34" charset="0"/>
              </a:rPr>
              <a:t>l’indique, j’ai vendu durant une année des produits pharmaceutiques, et durant deux années des extincteurs.</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Mon dynamisme et ma disponibilité (bien qu’habitant Bordeaux, j’ai toujours eu envie de travailler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et vivre à Paris</a:t>
            </a:r>
            <a:r>
              <a:rPr lang="fr-FR" sz="1400" dirty="0">
                <a:effectLst/>
                <a:latin typeface="Arial" panose="020B0604020202020204" pitchFamily="34" charset="0"/>
                <a:ea typeface="Times New Roman" panose="02020603050405020304" pitchFamily="18" charset="0"/>
                <a:cs typeface="Arial" panose="020B0604020202020204" pitchFamily="34" charset="0"/>
              </a:rPr>
              <a:t>) seront ajoutés à l’intérêt que je porte à vos produits, les garanties du bon exercice de la fonction de chef des ventes.</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Bien sûr, je suis disponible pour vous donner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si vous me convoquez</a:t>
            </a:r>
            <a:r>
              <a:rPr lang="fr-FR" sz="1400" dirty="0">
                <a:effectLst/>
                <a:latin typeface="Arial" panose="020B0604020202020204" pitchFamily="34" charset="0"/>
                <a:ea typeface="Times New Roman" panose="02020603050405020304" pitchFamily="18" charset="0"/>
                <a:cs typeface="Arial" panose="020B0604020202020204" pitchFamily="34" charset="0"/>
              </a:rPr>
              <a:t>, plus amples renseignements.</a:t>
            </a:r>
          </a:p>
          <a:p>
            <a:pPr marL="0" indent="0" algn="just">
              <a:lnSpc>
                <a:spcPct val="150000"/>
              </a:lnSpc>
              <a:spcBef>
                <a:spcPts val="0"/>
              </a:spcBef>
              <a:spcAft>
                <a:spcPts val="1200"/>
              </a:spcAft>
              <a:buNone/>
            </a:pPr>
            <a:r>
              <a:rPr lang="fr-FR" sz="1400" b="1" dirty="0">
                <a:solidFill>
                  <a:schemeClr val="accent2"/>
                </a:solidFill>
                <a:latin typeface="Arial" panose="020B0604020202020204" pitchFamily="34" charset="0"/>
                <a:ea typeface="Times New Roman" panose="02020603050405020304" pitchFamily="18" charset="0"/>
                <a:cs typeface="Arial" panose="020B0604020202020204" pitchFamily="34" charset="0"/>
              </a:rPr>
              <a:t>E</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spérant que </a:t>
            </a:r>
            <a:r>
              <a:rPr lang="fr-FR" sz="1400" dirty="0">
                <a:effectLst/>
                <a:latin typeface="Arial" panose="020B0604020202020204" pitchFamily="34" charset="0"/>
                <a:ea typeface="Times New Roman" panose="02020603050405020304" pitchFamily="18" charset="0"/>
                <a:cs typeface="Arial" panose="020B0604020202020204" pitchFamily="34" charset="0"/>
              </a:rPr>
              <a:t>ma candidature retiendra votre attention, je vous prie de croire, Madame, Monsieur, à mes sentiments distingués.</a:t>
            </a:r>
          </a:p>
          <a:p>
            <a:pPr marL="0" indent="0">
              <a:lnSpc>
                <a:spcPct val="90000"/>
              </a:lnSpc>
              <a:buNone/>
            </a:pPr>
            <a:endParaRPr lang="fr-FR" sz="1100" dirty="0">
              <a:effectLst/>
              <a:latin typeface="Times New Roman" panose="02020603050405020304" pitchFamily="18" charset="0"/>
              <a:ea typeface="Times New Roman" panose="02020603050405020304" pitchFamily="18" charset="0"/>
            </a:endParaRPr>
          </a:p>
          <a:p>
            <a:pPr marL="0" indent="0">
              <a:lnSpc>
                <a:spcPct val="90000"/>
              </a:lnSpc>
              <a:buNone/>
            </a:pPr>
            <a:endParaRPr lang="fr-FR" sz="1100" dirty="0"/>
          </a:p>
        </p:txBody>
      </p:sp>
      <p:sp>
        <p:nvSpPr>
          <p:cNvPr id="23"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Bulle narrative : ronde 5">
            <a:extLst>
              <a:ext uri="{FF2B5EF4-FFF2-40B4-BE49-F238E27FC236}">
                <a16:creationId xmlns:a16="http://schemas.microsoft.com/office/drawing/2014/main" id="{EC31182D-5B49-4A1E-8B0F-F8C6C5D0F9FE}"/>
              </a:ext>
            </a:extLst>
          </p:cNvPr>
          <p:cNvSpPr/>
          <p:nvPr/>
        </p:nvSpPr>
        <p:spPr>
          <a:xfrm>
            <a:off x="528616" y="1706015"/>
            <a:ext cx="353290" cy="353291"/>
          </a:xfrm>
          <a:prstGeom prst="wedgeEllipseCallout">
            <a:avLst>
              <a:gd name="adj1" fmla="val 63059"/>
              <a:gd name="adj2" fmla="val 6409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2</a:t>
            </a:r>
          </a:p>
        </p:txBody>
      </p:sp>
      <p:sp>
        <p:nvSpPr>
          <p:cNvPr id="9" name="Bulle narrative : ronde 8">
            <a:extLst>
              <a:ext uri="{FF2B5EF4-FFF2-40B4-BE49-F238E27FC236}">
                <a16:creationId xmlns:a16="http://schemas.microsoft.com/office/drawing/2014/main" id="{A5610E95-01E1-4BB5-9D68-DEA321F4CEEE}"/>
              </a:ext>
            </a:extLst>
          </p:cNvPr>
          <p:cNvSpPr/>
          <p:nvPr/>
        </p:nvSpPr>
        <p:spPr>
          <a:xfrm>
            <a:off x="3749974" y="1068452"/>
            <a:ext cx="353290" cy="353291"/>
          </a:xfrm>
          <a:prstGeom prst="wedgeEllipseCallout">
            <a:avLst>
              <a:gd name="adj1" fmla="val -41421"/>
              <a:gd name="adj2" fmla="val 830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1</a:t>
            </a:r>
          </a:p>
        </p:txBody>
      </p:sp>
      <p:sp>
        <p:nvSpPr>
          <p:cNvPr id="10" name="Bulle narrative : ronde 9">
            <a:extLst>
              <a:ext uri="{FF2B5EF4-FFF2-40B4-BE49-F238E27FC236}">
                <a16:creationId xmlns:a16="http://schemas.microsoft.com/office/drawing/2014/main" id="{461FB6F3-1085-4F0D-B962-D57904EAE975}"/>
              </a:ext>
            </a:extLst>
          </p:cNvPr>
          <p:cNvSpPr/>
          <p:nvPr/>
        </p:nvSpPr>
        <p:spPr>
          <a:xfrm>
            <a:off x="4850344" y="2286253"/>
            <a:ext cx="353290" cy="353291"/>
          </a:xfrm>
          <a:prstGeom prst="wedgeEllipseCallout">
            <a:avLst>
              <a:gd name="adj1" fmla="val 84430"/>
              <a:gd name="adj2" fmla="val -6175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3</a:t>
            </a:r>
          </a:p>
        </p:txBody>
      </p:sp>
      <p:sp>
        <p:nvSpPr>
          <p:cNvPr id="12" name="Bulle narrative : ronde 11">
            <a:extLst>
              <a:ext uri="{FF2B5EF4-FFF2-40B4-BE49-F238E27FC236}">
                <a16:creationId xmlns:a16="http://schemas.microsoft.com/office/drawing/2014/main" id="{3029499E-3498-4E62-AFD3-1DC91D2ECBCF}"/>
              </a:ext>
            </a:extLst>
          </p:cNvPr>
          <p:cNvSpPr/>
          <p:nvPr/>
        </p:nvSpPr>
        <p:spPr>
          <a:xfrm>
            <a:off x="300463" y="2224987"/>
            <a:ext cx="353290" cy="353291"/>
          </a:xfrm>
          <a:prstGeom prst="wedgeEllipseCallout">
            <a:avLst>
              <a:gd name="adj1" fmla="val 98677"/>
              <a:gd name="adj2" fmla="val 2372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4</a:t>
            </a:r>
          </a:p>
        </p:txBody>
      </p:sp>
      <p:sp>
        <p:nvSpPr>
          <p:cNvPr id="13" name="Bulle narrative : ronde 12">
            <a:extLst>
              <a:ext uri="{FF2B5EF4-FFF2-40B4-BE49-F238E27FC236}">
                <a16:creationId xmlns:a16="http://schemas.microsoft.com/office/drawing/2014/main" id="{0B6D8FB2-1266-4FE7-A87E-7E38EF96B943}"/>
              </a:ext>
            </a:extLst>
          </p:cNvPr>
          <p:cNvSpPr/>
          <p:nvPr/>
        </p:nvSpPr>
        <p:spPr>
          <a:xfrm>
            <a:off x="283795" y="2708933"/>
            <a:ext cx="353290" cy="353291"/>
          </a:xfrm>
          <a:prstGeom prst="wedgeEllipseCallout">
            <a:avLst>
              <a:gd name="adj1" fmla="val 105801"/>
              <a:gd name="adj2" fmla="val 472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5</a:t>
            </a:r>
          </a:p>
        </p:txBody>
      </p:sp>
      <p:sp>
        <p:nvSpPr>
          <p:cNvPr id="15" name="Bulle narrative : ronde 14">
            <a:extLst>
              <a:ext uri="{FF2B5EF4-FFF2-40B4-BE49-F238E27FC236}">
                <a16:creationId xmlns:a16="http://schemas.microsoft.com/office/drawing/2014/main" id="{E1D0F0A7-315D-4529-9233-3855BDFAE31B}"/>
              </a:ext>
            </a:extLst>
          </p:cNvPr>
          <p:cNvSpPr/>
          <p:nvPr/>
        </p:nvSpPr>
        <p:spPr>
          <a:xfrm>
            <a:off x="11293112" y="2303273"/>
            <a:ext cx="353290" cy="353291"/>
          </a:xfrm>
          <a:prstGeom prst="wedgeEllipseCallout">
            <a:avLst>
              <a:gd name="adj1" fmla="val -67540"/>
              <a:gd name="adj2" fmla="val 7596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6</a:t>
            </a:r>
          </a:p>
        </p:txBody>
      </p:sp>
      <p:sp>
        <p:nvSpPr>
          <p:cNvPr id="16" name="Bulle narrative : ronde 15">
            <a:extLst>
              <a:ext uri="{FF2B5EF4-FFF2-40B4-BE49-F238E27FC236}">
                <a16:creationId xmlns:a16="http://schemas.microsoft.com/office/drawing/2014/main" id="{D3184BED-B1C3-4610-85C4-51F3D84D1452}"/>
              </a:ext>
            </a:extLst>
          </p:cNvPr>
          <p:cNvSpPr/>
          <p:nvPr/>
        </p:nvSpPr>
        <p:spPr>
          <a:xfrm>
            <a:off x="5518344" y="3722411"/>
            <a:ext cx="353290" cy="353291"/>
          </a:xfrm>
          <a:prstGeom prst="wedgeEllipseCallout">
            <a:avLst>
              <a:gd name="adj1" fmla="val -91285"/>
              <a:gd name="adj2" fmla="val -5700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7</a:t>
            </a:r>
          </a:p>
        </p:txBody>
      </p:sp>
      <p:sp>
        <p:nvSpPr>
          <p:cNvPr id="17" name="Bulle narrative : ronde 16">
            <a:extLst>
              <a:ext uri="{FF2B5EF4-FFF2-40B4-BE49-F238E27FC236}">
                <a16:creationId xmlns:a16="http://schemas.microsoft.com/office/drawing/2014/main" id="{740252D5-6A0A-4F58-B002-6E0A485C1492}"/>
              </a:ext>
            </a:extLst>
          </p:cNvPr>
          <p:cNvSpPr/>
          <p:nvPr/>
        </p:nvSpPr>
        <p:spPr>
          <a:xfrm>
            <a:off x="6077146" y="3722411"/>
            <a:ext cx="353290" cy="353291"/>
          </a:xfrm>
          <a:prstGeom prst="wedgeEllipseCallout">
            <a:avLst>
              <a:gd name="adj1" fmla="val 67809"/>
              <a:gd name="adj2" fmla="val -6175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8</a:t>
            </a:r>
          </a:p>
        </p:txBody>
      </p:sp>
      <p:sp>
        <p:nvSpPr>
          <p:cNvPr id="18" name="Bulle narrative : ronde 17">
            <a:extLst>
              <a:ext uri="{FF2B5EF4-FFF2-40B4-BE49-F238E27FC236}">
                <a16:creationId xmlns:a16="http://schemas.microsoft.com/office/drawing/2014/main" id="{D1488207-7757-4268-A5BE-AFD0F56E3F2D}"/>
              </a:ext>
            </a:extLst>
          </p:cNvPr>
          <p:cNvSpPr/>
          <p:nvPr/>
        </p:nvSpPr>
        <p:spPr>
          <a:xfrm>
            <a:off x="8773451" y="3854566"/>
            <a:ext cx="353290" cy="353291"/>
          </a:xfrm>
          <a:prstGeom prst="wedgeEllipseCallout">
            <a:avLst>
              <a:gd name="adj1" fmla="val 70183"/>
              <a:gd name="adj2" fmla="val 5459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9</a:t>
            </a:r>
          </a:p>
        </p:txBody>
      </p:sp>
      <p:sp>
        <p:nvSpPr>
          <p:cNvPr id="19" name="Bulle narrative : ronde 18">
            <a:extLst>
              <a:ext uri="{FF2B5EF4-FFF2-40B4-BE49-F238E27FC236}">
                <a16:creationId xmlns:a16="http://schemas.microsoft.com/office/drawing/2014/main" id="{BCC8FFE0-AB34-4091-8D2A-58F099B86D4A}"/>
              </a:ext>
            </a:extLst>
          </p:cNvPr>
          <p:cNvSpPr/>
          <p:nvPr/>
        </p:nvSpPr>
        <p:spPr>
          <a:xfrm>
            <a:off x="6333653" y="4790114"/>
            <a:ext cx="536931" cy="253673"/>
          </a:xfrm>
          <a:prstGeom prst="wedgeEllipseCallout">
            <a:avLst>
              <a:gd name="adj1" fmla="val -67911"/>
              <a:gd name="adj2" fmla="val 5929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a:t>10</a:t>
            </a:r>
          </a:p>
        </p:txBody>
      </p:sp>
      <p:sp>
        <p:nvSpPr>
          <p:cNvPr id="24" name="Bulle narrative : ronde 23">
            <a:extLst>
              <a:ext uri="{FF2B5EF4-FFF2-40B4-BE49-F238E27FC236}">
                <a16:creationId xmlns:a16="http://schemas.microsoft.com/office/drawing/2014/main" id="{2C82EBBA-C07B-4218-B0F1-E5DCF64B594A}"/>
              </a:ext>
            </a:extLst>
          </p:cNvPr>
          <p:cNvSpPr/>
          <p:nvPr/>
        </p:nvSpPr>
        <p:spPr>
          <a:xfrm>
            <a:off x="283795" y="5308763"/>
            <a:ext cx="536931" cy="253673"/>
          </a:xfrm>
          <a:prstGeom prst="wedgeEllipseCallout">
            <a:avLst>
              <a:gd name="adj1" fmla="val 58643"/>
              <a:gd name="adj2" fmla="val 6591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a:t>11</a:t>
            </a:r>
          </a:p>
        </p:txBody>
      </p:sp>
      <p:sp>
        <p:nvSpPr>
          <p:cNvPr id="20" name="ZoneTexte 19">
            <a:extLst>
              <a:ext uri="{FF2B5EF4-FFF2-40B4-BE49-F238E27FC236}">
                <a16:creationId xmlns:a16="http://schemas.microsoft.com/office/drawing/2014/main" id="{37ACB1BA-7186-4239-88BA-9951E2C51D99}"/>
              </a:ext>
            </a:extLst>
          </p:cNvPr>
          <p:cNvSpPr txBox="1"/>
          <p:nvPr/>
        </p:nvSpPr>
        <p:spPr>
          <a:xfrm>
            <a:off x="4520045" y="114300"/>
            <a:ext cx="7491846" cy="954107"/>
          </a:xfrm>
          <a:prstGeom prst="rect">
            <a:avLst/>
          </a:prstGeom>
          <a:solidFill>
            <a:schemeClr val="accent2"/>
          </a:solidFill>
        </p:spPr>
        <p:txBody>
          <a:bodyPr wrap="square" rtlCol="0">
            <a:spAutoFit/>
          </a:bodyPr>
          <a:lstStyle/>
          <a:p>
            <a:pPr algn="just"/>
            <a:r>
              <a:rPr lang="fr-FR" sz="1400" dirty="0">
                <a:solidFill>
                  <a:schemeClr val="bg1"/>
                </a:solidFill>
              </a:rPr>
              <a:t>11 – Inutile. Il ne faut pas espérer retenir l’attention du recruteur, mais s’appliquer à le faire tout au long de la lettre. Et puis il faut démontrer de l’assurance, de la confiance en soi. Si le candidat tenait à une conclusion de ce type, il aurait dû préférer : « Persuadé de l’intérêt que vous porterez à ma candidature… »</a:t>
            </a:r>
          </a:p>
        </p:txBody>
      </p:sp>
    </p:spTree>
    <p:extLst>
      <p:ext uri="{BB962C8B-B14F-4D97-AF65-F5344CB8AC3E}">
        <p14:creationId xmlns:p14="http://schemas.microsoft.com/office/powerpoint/2010/main" val="329767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BDA6A3-A785-4B76-9013-993C36397A71}"/>
              </a:ext>
            </a:extLst>
          </p:cNvPr>
          <p:cNvSpPr>
            <a:spLocks noGrp="1"/>
          </p:cNvSpPr>
          <p:nvPr>
            <p:ph type="title"/>
          </p:nvPr>
        </p:nvSpPr>
        <p:spPr>
          <a:xfrm>
            <a:off x="838200" y="365126"/>
            <a:ext cx="10515600" cy="486930"/>
          </a:xfrm>
        </p:spPr>
        <p:txBody>
          <a:bodyPr>
            <a:normAutofit fontScale="90000"/>
          </a:bodyPr>
          <a:lstStyle/>
          <a:p>
            <a:r>
              <a:rPr lang="fr-FR" sz="3200" b="1" dirty="0">
                <a:solidFill>
                  <a:schemeClr val="accent2"/>
                </a:solidFill>
                <a:latin typeface="Arial" panose="020B0604020202020204" pitchFamily="34" charset="0"/>
                <a:cs typeface="Arial" panose="020B0604020202020204" pitchFamily="34" charset="0"/>
              </a:rPr>
              <a:t>En résumé :</a:t>
            </a:r>
          </a:p>
        </p:txBody>
      </p:sp>
      <p:sp>
        <p:nvSpPr>
          <p:cNvPr id="3" name="Espace réservé du contenu 2">
            <a:extLst>
              <a:ext uri="{FF2B5EF4-FFF2-40B4-BE49-F238E27FC236}">
                <a16:creationId xmlns:a16="http://schemas.microsoft.com/office/drawing/2014/main" id="{309E42C1-19AD-4EF3-A719-FF37C54D4C86}"/>
              </a:ext>
            </a:extLst>
          </p:cNvPr>
          <p:cNvSpPr>
            <a:spLocks noGrp="1"/>
          </p:cNvSpPr>
          <p:nvPr>
            <p:ph idx="1"/>
          </p:nvPr>
        </p:nvSpPr>
        <p:spPr>
          <a:xfrm>
            <a:off x="838200" y="1049482"/>
            <a:ext cx="8733639" cy="5127481"/>
          </a:xfrm>
        </p:spPr>
        <p:txBody>
          <a:bodyPr>
            <a:normAutofit fontScale="92500"/>
          </a:bodyPr>
          <a:lstStyle/>
          <a:p>
            <a:pPr>
              <a:spcBef>
                <a:spcPts val="1800"/>
              </a:spcBef>
              <a:buFont typeface="Wingdings" panose="05000000000000000000" pitchFamily="2" charset="2"/>
              <a:buChar char="q"/>
            </a:pPr>
            <a:r>
              <a:rPr lang="fr-FR" sz="1400" b="1" dirty="0"/>
              <a:t>Être dans son époque.</a:t>
            </a:r>
            <a:r>
              <a:rPr lang="fr-FR" sz="1400" dirty="0"/>
              <a:t> Ne pas utiliser de formules de politesse d’un autre siècle !</a:t>
            </a:r>
          </a:p>
          <a:p>
            <a:pPr>
              <a:spcBef>
                <a:spcPts val="1800"/>
              </a:spcBef>
              <a:buFont typeface="Wingdings" panose="05000000000000000000" pitchFamily="2" charset="2"/>
              <a:buChar char="q"/>
            </a:pPr>
            <a:r>
              <a:rPr lang="fr-FR" sz="1400" b="1" dirty="0"/>
              <a:t>S’affirmer pour convaincre, montrer de l’assurance</a:t>
            </a:r>
            <a:r>
              <a:rPr lang="fr-FR" sz="1400" dirty="0"/>
              <a:t>. Ne pas utiliser de conditionnel, de formule indiquant un manque de confiance en soi…</a:t>
            </a:r>
          </a:p>
          <a:p>
            <a:pPr>
              <a:spcBef>
                <a:spcPts val="1800"/>
              </a:spcBef>
              <a:buFont typeface="Wingdings" panose="05000000000000000000" pitchFamily="2" charset="2"/>
              <a:buChar char="q"/>
            </a:pPr>
            <a:r>
              <a:rPr lang="fr-FR" sz="1400" b="1" dirty="0"/>
              <a:t>La lettre et le CV doivent se compléter mais être bien distincts </a:t>
            </a:r>
            <a:r>
              <a:rPr lang="fr-FR" sz="1400" dirty="0"/>
              <a:t>(sauf exception). Le CV retrace l’expérience et les compétences. La lettre doit exprimer surtout la personnalité et les motivations en lien avec le poste.</a:t>
            </a:r>
          </a:p>
          <a:p>
            <a:pPr>
              <a:spcBef>
                <a:spcPts val="1800"/>
              </a:spcBef>
              <a:buFont typeface="Wingdings" panose="05000000000000000000" pitchFamily="2" charset="2"/>
              <a:buChar char="q"/>
            </a:pPr>
            <a:r>
              <a:rPr lang="fr-FR" sz="1400" b="1" dirty="0"/>
              <a:t>Toute formule négative et/ou mot négatif est à proscrire</a:t>
            </a:r>
            <a:r>
              <a:rPr lang="fr-FR" sz="1400" dirty="0"/>
              <a:t>. </a:t>
            </a:r>
          </a:p>
          <a:p>
            <a:pPr>
              <a:spcBef>
                <a:spcPts val="1800"/>
              </a:spcBef>
              <a:buFont typeface="Wingdings" panose="05000000000000000000" pitchFamily="2" charset="2"/>
              <a:buChar char="q"/>
            </a:pPr>
            <a:r>
              <a:rPr lang="fr-FR" sz="1400" b="1" dirty="0"/>
              <a:t>Eviter certaines expressions </a:t>
            </a:r>
            <a:r>
              <a:rPr lang="fr-FR" sz="1400" dirty="0"/>
              <a:t>tellement utilisées qu’elle n’ont plus de valeur. En ce qui concerne Les expressions « lieux communs », elles sont gratuites et malvenues.</a:t>
            </a:r>
          </a:p>
          <a:p>
            <a:pPr>
              <a:spcBef>
                <a:spcPts val="1800"/>
              </a:spcBef>
              <a:buFont typeface="Wingdings" panose="05000000000000000000" pitchFamily="2" charset="2"/>
              <a:buChar char="q"/>
            </a:pPr>
            <a:r>
              <a:rPr lang="fr-FR" sz="1400" b="1" dirty="0"/>
              <a:t>Dire ne suffit pas, il faut démontrer…  Apporter des preuves ou des résultats </a:t>
            </a:r>
            <a:r>
              <a:rPr lang="fr-FR" sz="1400" dirty="0"/>
              <a:t>est un plus indéniable.</a:t>
            </a:r>
          </a:p>
          <a:p>
            <a:pPr>
              <a:spcBef>
                <a:spcPts val="1800"/>
              </a:spcBef>
              <a:buFont typeface="Wingdings" panose="05000000000000000000" pitchFamily="2" charset="2"/>
              <a:buChar char="q"/>
            </a:pPr>
            <a:r>
              <a:rPr lang="fr-FR" sz="1400" b="1" dirty="0"/>
              <a:t>Mettre en exergue et en valeur un des aspects de sa carrière</a:t>
            </a:r>
            <a:r>
              <a:rPr lang="fr-FR" sz="1400" dirty="0"/>
              <a:t>, comme répondant le mieux au besoin du recruteur, est tout à fait excellent, à conditions d’en avoir les arguments !</a:t>
            </a:r>
          </a:p>
          <a:p>
            <a:pPr>
              <a:spcBef>
                <a:spcPts val="1800"/>
              </a:spcBef>
              <a:buFont typeface="Wingdings" panose="05000000000000000000" pitchFamily="2" charset="2"/>
              <a:buChar char="q"/>
            </a:pPr>
            <a:r>
              <a:rPr lang="fr-FR" sz="1400" b="1" dirty="0"/>
              <a:t>Votre avis n’est pas nécessairement celui de votre interlocuteur</a:t>
            </a:r>
            <a:r>
              <a:rPr lang="fr-FR" sz="1400" dirty="0"/>
              <a:t>…</a:t>
            </a:r>
          </a:p>
          <a:p>
            <a:pPr>
              <a:spcBef>
                <a:spcPts val="1800"/>
              </a:spcBef>
              <a:buFont typeface="Wingdings" panose="05000000000000000000" pitchFamily="2" charset="2"/>
              <a:buChar char="q"/>
            </a:pPr>
            <a:r>
              <a:rPr lang="fr-FR" sz="1400" b="1" dirty="0"/>
              <a:t>Exprimer le désir de travailler dans l’entreprise concernée en personnalisant son courrier.</a:t>
            </a:r>
          </a:p>
          <a:p>
            <a:pPr>
              <a:spcBef>
                <a:spcPts val="1800"/>
              </a:spcBef>
              <a:buFont typeface="Wingdings" panose="05000000000000000000" pitchFamily="2" charset="2"/>
              <a:buChar char="q"/>
            </a:pPr>
            <a:r>
              <a:rPr lang="fr-FR" sz="1400" dirty="0"/>
              <a:t>S’appliquer à </a:t>
            </a:r>
            <a:r>
              <a:rPr lang="fr-FR" sz="1400" b="1" dirty="0"/>
              <a:t>retenir l’attention de l’interlocuteur </a:t>
            </a:r>
            <a:r>
              <a:rPr lang="fr-FR" sz="1400" dirty="0"/>
              <a:t>tout au long de la lettre</a:t>
            </a:r>
            <a:endParaRPr lang="fr-FR" sz="1400" b="1" dirty="0"/>
          </a:p>
          <a:p>
            <a:pPr>
              <a:buFont typeface="Wingdings" panose="05000000000000000000" pitchFamily="2" charset="2"/>
              <a:buChar char="q"/>
            </a:pPr>
            <a:endParaRPr lang="fr-FR" sz="1400" b="1" dirty="0"/>
          </a:p>
          <a:p>
            <a:pPr>
              <a:buFont typeface="Wingdings" panose="05000000000000000000" pitchFamily="2" charset="2"/>
              <a:buChar char="q"/>
            </a:pPr>
            <a:endParaRPr lang="fr-FR" sz="1400" dirty="0"/>
          </a:p>
        </p:txBody>
      </p:sp>
    </p:spTree>
    <p:extLst>
      <p:ext uri="{BB962C8B-B14F-4D97-AF65-F5344CB8AC3E}">
        <p14:creationId xmlns:p14="http://schemas.microsoft.com/office/powerpoint/2010/main" val="833638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BDA6A3-A785-4B76-9013-993C36397A71}"/>
              </a:ext>
            </a:extLst>
          </p:cNvPr>
          <p:cNvSpPr>
            <a:spLocks noGrp="1"/>
          </p:cNvSpPr>
          <p:nvPr>
            <p:ph type="title"/>
          </p:nvPr>
        </p:nvSpPr>
        <p:spPr>
          <a:xfrm>
            <a:off x="838200" y="365126"/>
            <a:ext cx="10515600" cy="486930"/>
          </a:xfrm>
        </p:spPr>
        <p:txBody>
          <a:bodyPr>
            <a:normAutofit fontScale="90000"/>
          </a:bodyPr>
          <a:lstStyle/>
          <a:p>
            <a:r>
              <a:rPr lang="fr-FR" sz="3200" b="1" dirty="0">
                <a:solidFill>
                  <a:schemeClr val="accent2"/>
                </a:solidFill>
                <a:latin typeface="Arial" panose="020B0604020202020204" pitchFamily="34" charset="0"/>
                <a:cs typeface="Arial" panose="020B0604020202020204" pitchFamily="34" charset="0"/>
              </a:rPr>
              <a:t>Mais encore, faites attention :</a:t>
            </a:r>
          </a:p>
        </p:txBody>
      </p:sp>
      <p:sp>
        <p:nvSpPr>
          <p:cNvPr id="3" name="Espace réservé du contenu 2">
            <a:extLst>
              <a:ext uri="{FF2B5EF4-FFF2-40B4-BE49-F238E27FC236}">
                <a16:creationId xmlns:a16="http://schemas.microsoft.com/office/drawing/2014/main" id="{309E42C1-19AD-4EF3-A719-FF37C54D4C86}"/>
              </a:ext>
            </a:extLst>
          </p:cNvPr>
          <p:cNvSpPr>
            <a:spLocks noGrp="1"/>
          </p:cNvSpPr>
          <p:nvPr>
            <p:ph idx="1"/>
          </p:nvPr>
        </p:nvSpPr>
        <p:spPr>
          <a:xfrm>
            <a:off x="838199" y="1049482"/>
            <a:ext cx="8893029" cy="5443392"/>
          </a:xfrm>
        </p:spPr>
        <p:txBody>
          <a:bodyPr>
            <a:noAutofit/>
          </a:bodyPr>
          <a:lstStyle/>
          <a:p>
            <a:pPr>
              <a:spcBef>
                <a:spcPts val="1200"/>
              </a:spcBef>
              <a:buFont typeface="Wingdings" panose="05000000000000000000" pitchFamily="2" charset="2"/>
              <a:buChar char="q"/>
            </a:pPr>
            <a:r>
              <a:rPr lang="fr-FR" sz="1200" b="1" dirty="0"/>
              <a:t>Aux </a:t>
            </a:r>
            <a:r>
              <a:rPr lang="fr-FR" sz="1200" b="1" dirty="0" err="1"/>
              <a:t>fote</a:t>
            </a:r>
            <a:r>
              <a:rPr lang="fr-FR" sz="1200" b="1" dirty="0"/>
              <a:t> d’</a:t>
            </a:r>
            <a:r>
              <a:rPr lang="fr-FR" sz="1200" b="1" dirty="0" err="1"/>
              <a:t>ortaugrafe</a:t>
            </a:r>
            <a:r>
              <a:rPr lang="fr-FR" sz="1200" b="1" dirty="0"/>
              <a:t> !</a:t>
            </a:r>
            <a:endParaRPr lang="fr-FR" sz="1200" dirty="0"/>
          </a:p>
          <a:p>
            <a:pPr>
              <a:spcBef>
                <a:spcPts val="1200"/>
              </a:spcBef>
              <a:buFont typeface="Wingdings" panose="05000000000000000000" pitchFamily="2" charset="2"/>
              <a:buChar char="q"/>
            </a:pPr>
            <a:r>
              <a:rPr lang="fr-FR" sz="1200" b="1" dirty="0"/>
              <a:t>A la </a:t>
            </a:r>
            <a:r>
              <a:rPr lang="fr-FR" sz="1200" b="1" dirty="0" err="1"/>
              <a:t>synthaxe</a:t>
            </a:r>
            <a:r>
              <a:rPr lang="fr-FR" sz="1200" b="1" dirty="0"/>
              <a:t> : </a:t>
            </a:r>
            <a:r>
              <a:rPr lang="fr-FR" sz="1200" dirty="0"/>
              <a:t>privilégiez les phrases courtes (sujet, verbe, complément) et évitez le style « administratif » trop impersonnel</a:t>
            </a:r>
          </a:p>
          <a:p>
            <a:pPr>
              <a:spcBef>
                <a:spcPts val="1200"/>
              </a:spcBef>
              <a:buFont typeface="Wingdings" panose="05000000000000000000" pitchFamily="2" charset="2"/>
              <a:buChar char="q"/>
            </a:pPr>
            <a:r>
              <a:rPr lang="fr-FR" sz="1200" b="1" dirty="0"/>
              <a:t>Aux informations sans rapport avec le poste.</a:t>
            </a:r>
          </a:p>
          <a:p>
            <a:pPr>
              <a:spcBef>
                <a:spcPts val="1200"/>
              </a:spcBef>
              <a:buFont typeface="Wingdings" panose="05000000000000000000" pitchFamily="2" charset="2"/>
              <a:buChar char="q"/>
            </a:pPr>
            <a:r>
              <a:rPr lang="fr-FR" sz="1200" b="1" dirty="0"/>
              <a:t>Aux répétitions </a:t>
            </a:r>
            <a:r>
              <a:rPr lang="fr-FR" sz="1200" dirty="0"/>
              <a:t>de mots ou d’idées et </a:t>
            </a:r>
            <a:r>
              <a:rPr lang="fr-FR" sz="1200" b="1" dirty="0"/>
              <a:t>aux adjectifs et adverbes « pompeux » </a:t>
            </a:r>
            <a:r>
              <a:rPr lang="fr-FR" sz="1200" dirty="0"/>
              <a:t>(extrêmement, infaillible…)</a:t>
            </a:r>
            <a:endParaRPr lang="fr-FR" sz="1200" b="1" dirty="0"/>
          </a:p>
          <a:p>
            <a:pPr>
              <a:spcBef>
                <a:spcPts val="1200"/>
              </a:spcBef>
              <a:buFont typeface="Wingdings" panose="05000000000000000000" pitchFamily="2" charset="2"/>
              <a:buChar char="q"/>
            </a:pPr>
            <a:r>
              <a:rPr lang="fr-FR" sz="1200" b="1" dirty="0"/>
              <a:t>Aux reprises </a:t>
            </a:r>
            <a:r>
              <a:rPr lang="fr-FR" sz="1200" dirty="0"/>
              <a:t>d’anciennes lettres ou aux copié/collé qui engendrent souvent bon nombre d’erreurs (date inchangée, arguments inadaptés au poste en question…)</a:t>
            </a:r>
          </a:p>
          <a:p>
            <a:pPr>
              <a:spcBef>
                <a:spcPts val="1200"/>
              </a:spcBef>
              <a:buFont typeface="Wingdings" panose="05000000000000000000" pitchFamily="2" charset="2"/>
              <a:buChar char="q"/>
            </a:pPr>
            <a:r>
              <a:rPr lang="fr-FR" sz="1200" b="1" dirty="0"/>
              <a:t>Aux lettres de 3 lignes ou de 3 pages !</a:t>
            </a:r>
            <a:endParaRPr lang="fr-FR" sz="1200" dirty="0"/>
          </a:p>
          <a:p>
            <a:pPr>
              <a:spcBef>
                <a:spcPts val="1200"/>
              </a:spcBef>
              <a:buFont typeface="Wingdings" panose="05000000000000000000" pitchFamily="2" charset="2"/>
              <a:buChar char="q"/>
            </a:pPr>
            <a:r>
              <a:rPr lang="fr-FR" sz="1200" b="1" dirty="0"/>
              <a:t>A l’absence de formule de politesse. </a:t>
            </a:r>
            <a:r>
              <a:rPr lang="fr-FR" sz="1200" dirty="0"/>
              <a:t>Ne pas confondre lettre et courriel : le « cordialement » n’est pas adapté à la lettre.</a:t>
            </a:r>
          </a:p>
          <a:p>
            <a:pPr>
              <a:spcBef>
                <a:spcPts val="1200"/>
              </a:spcBef>
              <a:buFont typeface="Wingdings" panose="05000000000000000000" pitchFamily="2" charset="2"/>
              <a:buChar char="q"/>
            </a:pPr>
            <a:r>
              <a:rPr lang="fr-FR" sz="1200" b="1" dirty="0"/>
              <a:t>Aux mensonges ou informations erronées</a:t>
            </a:r>
          </a:p>
          <a:p>
            <a:pPr>
              <a:spcBef>
                <a:spcPts val="1200"/>
              </a:spcBef>
              <a:buFont typeface="Wingdings" panose="05000000000000000000" pitchFamily="2" charset="2"/>
              <a:buChar char="q"/>
            </a:pPr>
            <a:r>
              <a:rPr lang="fr-FR" sz="1200" b="1" dirty="0"/>
              <a:t>Au « Je » / « Moi je » / ne parler que de soi : </a:t>
            </a:r>
            <a:r>
              <a:rPr lang="fr-FR" sz="1200" dirty="0"/>
              <a:t>ne pas commencer toutes ses phrases par « Je… » et ne pas se montrer imbu de sa personne</a:t>
            </a:r>
          </a:p>
          <a:p>
            <a:pPr>
              <a:spcBef>
                <a:spcPts val="1200"/>
              </a:spcBef>
              <a:buFont typeface="Wingdings" panose="05000000000000000000" pitchFamily="2" charset="2"/>
              <a:buChar char="q"/>
            </a:pPr>
            <a:r>
              <a:rPr lang="fr-FR" sz="1200" b="1" dirty="0"/>
              <a:t>A ne pas sortir du lot : </a:t>
            </a:r>
            <a:r>
              <a:rPr lang="fr-FR" sz="1200" b="0" i="0" dirty="0">
                <a:effectLst/>
              </a:rPr>
              <a:t>Vous connaissez vos points forts, mais pour les mettre en valeur, il va falloir les illustrer et les rendre concrets. De nombreux candidats peuvent, comme vous, se dire rigoureux ou fédérateur mais votre expérience peut vous faire sortir du lot !</a:t>
            </a:r>
            <a:endParaRPr lang="fr-FR" sz="1200" dirty="0"/>
          </a:p>
          <a:p>
            <a:pPr>
              <a:spcBef>
                <a:spcPts val="1200"/>
              </a:spcBef>
              <a:buFont typeface="Wingdings" panose="05000000000000000000" pitchFamily="2" charset="2"/>
              <a:buChar char="q"/>
            </a:pPr>
            <a:r>
              <a:rPr lang="fr-FR" sz="1200" b="1" dirty="0"/>
              <a:t>A ne pas être « mauvaise langue », médisant </a:t>
            </a:r>
            <a:r>
              <a:rPr lang="fr-FR" sz="1200" dirty="0"/>
              <a:t>: la critique (négative) n’a pas sa place dans un process de recrutement</a:t>
            </a:r>
            <a:endParaRPr lang="fr-FR" sz="1200" b="1" dirty="0"/>
          </a:p>
          <a:p>
            <a:pPr>
              <a:spcBef>
                <a:spcPts val="1200"/>
              </a:spcBef>
              <a:buFont typeface="Wingdings" panose="05000000000000000000" pitchFamily="2" charset="2"/>
              <a:buChar char="q"/>
            </a:pPr>
            <a:r>
              <a:rPr lang="fr-FR" sz="1200" b="1" dirty="0"/>
              <a:t>A ne pas vous perdre </a:t>
            </a:r>
            <a:r>
              <a:rPr lang="fr-FR" sz="1200" dirty="0"/>
              <a:t>dans de longues explications : C’est une erreur que l’on trouve souvent. </a:t>
            </a:r>
            <a:r>
              <a:rPr lang="fr-FR" sz="1200" b="1" dirty="0"/>
              <a:t>Soyez concis</a:t>
            </a:r>
            <a:r>
              <a:rPr lang="fr-FR" sz="1200" dirty="0"/>
              <a:t>.</a:t>
            </a:r>
          </a:p>
          <a:p>
            <a:pPr>
              <a:spcBef>
                <a:spcPts val="1200"/>
              </a:spcBef>
              <a:buFont typeface="Wingdings" panose="05000000000000000000" pitchFamily="2" charset="2"/>
              <a:buChar char="q"/>
            </a:pPr>
            <a:r>
              <a:rPr lang="fr-FR" sz="1200" b="1" dirty="0"/>
              <a:t>A ne pas expliquer au recruteur son métier et à ne pas flatter l’entreprise</a:t>
            </a:r>
          </a:p>
          <a:p>
            <a:pPr>
              <a:buFont typeface="Wingdings" panose="05000000000000000000" pitchFamily="2" charset="2"/>
              <a:buChar char="q"/>
            </a:pPr>
            <a:endParaRPr lang="fr-FR" sz="1200" b="1" dirty="0"/>
          </a:p>
          <a:p>
            <a:pPr>
              <a:buFont typeface="Wingdings" panose="05000000000000000000" pitchFamily="2" charset="2"/>
              <a:buChar char="q"/>
            </a:pPr>
            <a:endParaRPr lang="fr-FR" sz="1200" dirty="0"/>
          </a:p>
        </p:txBody>
      </p:sp>
    </p:spTree>
    <p:extLst>
      <p:ext uri="{BB962C8B-B14F-4D97-AF65-F5344CB8AC3E}">
        <p14:creationId xmlns:p14="http://schemas.microsoft.com/office/powerpoint/2010/main" val="3134930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BDA6A3-A785-4B76-9013-993C36397A71}"/>
              </a:ext>
            </a:extLst>
          </p:cNvPr>
          <p:cNvSpPr>
            <a:spLocks noGrp="1"/>
          </p:cNvSpPr>
          <p:nvPr>
            <p:ph type="title"/>
          </p:nvPr>
        </p:nvSpPr>
        <p:spPr>
          <a:xfrm>
            <a:off x="838200" y="365126"/>
            <a:ext cx="10515600" cy="486930"/>
          </a:xfrm>
        </p:spPr>
        <p:txBody>
          <a:bodyPr>
            <a:normAutofit fontScale="90000"/>
          </a:bodyPr>
          <a:lstStyle/>
          <a:p>
            <a:r>
              <a:rPr lang="fr-FR" sz="3200" b="1" dirty="0">
                <a:solidFill>
                  <a:schemeClr val="accent2"/>
                </a:solidFill>
                <a:latin typeface="Arial" panose="020B0604020202020204" pitchFamily="34" charset="0"/>
                <a:cs typeface="Arial" panose="020B0604020202020204" pitchFamily="34" charset="0"/>
              </a:rPr>
              <a:t>Et n’oubliez pas… :</a:t>
            </a:r>
          </a:p>
        </p:txBody>
      </p:sp>
      <p:sp>
        <p:nvSpPr>
          <p:cNvPr id="3" name="Espace réservé du contenu 2">
            <a:extLst>
              <a:ext uri="{FF2B5EF4-FFF2-40B4-BE49-F238E27FC236}">
                <a16:creationId xmlns:a16="http://schemas.microsoft.com/office/drawing/2014/main" id="{309E42C1-19AD-4EF3-A719-FF37C54D4C86}"/>
              </a:ext>
            </a:extLst>
          </p:cNvPr>
          <p:cNvSpPr>
            <a:spLocks noGrp="1"/>
          </p:cNvSpPr>
          <p:nvPr>
            <p:ph idx="1"/>
          </p:nvPr>
        </p:nvSpPr>
        <p:spPr>
          <a:xfrm>
            <a:off x="838200" y="1049482"/>
            <a:ext cx="8817528" cy="5127481"/>
          </a:xfrm>
        </p:spPr>
        <p:txBody>
          <a:bodyPr>
            <a:normAutofit fontScale="92500" lnSpcReduction="20000"/>
          </a:bodyPr>
          <a:lstStyle/>
          <a:p>
            <a:pPr>
              <a:spcBef>
                <a:spcPts val="1800"/>
              </a:spcBef>
              <a:buFont typeface="Wingdings" panose="05000000000000000000" pitchFamily="2" charset="2"/>
              <a:buChar char="q"/>
            </a:pPr>
            <a:r>
              <a:rPr lang="fr-FR" sz="1400" b="1" dirty="0"/>
              <a:t>Soignez et personnalisez la présentation </a:t>
            </a:r>
            <a:r>
              <a:rPr lang="fr-FR" sz="1400" dirty="0"/>
              <a:t>de votre lettre autant que de votre CV, en respectant les indispensables : coordonnées de l’expéditeur et du destinataire, lieu et date, objet, PJ, signature).</a:t>
            </a:r>
          </a:p>
          <a:p>
            <a:pPr>
              <a:spcBef>
                <a:spcPts val="1800"/>
              </a:spcBef>
              <a:buFont typeface="Wingdings" panose="05000000000000000000" pitchFamily="2" charset="2"/>
              <a:buChar char="q"/>
            </a:pPr>
            <a:r>
              <a:rPr lang="fr-FR" sz="1400" b="1" dirty="0"/>
              <a:t>Personnalisez</a:t>
            </a:r>
            <a:r>
              <a:rPr lang="fr-FR" sz="1400" dirty="0"/>
              <a:t> autant que possible votre courrier : à l’intention de… / Monsieur UNTEL / Madame UNTEL / informations précises et documentées sur l’entreprise…</a:t>
            </a:r>
          </a:p>
          <a:p>
            <a:pPr>
              <a:spcBef>
                <a:spcPts val="1800"/>
              </a:spcBef>
              <a:buFont typeface="Wingdings" panose="05000000000000000000" pitchFamily="2" charset="2"/>
              <a:buChar char="q"/>
            </a:pPr>
            <a:r>
              <a:rPr lang="fr-FR" sz="1400" b="1" dirty="0"/>
              <a:t>Commencez votre lettre </a:t>
            </a:r>
            <a:r>
              <a:rPr lang="fr-FR" sz="1400" dirty="0"/>
              <a:t>en répondant à la question suivante : </a:t>
            </a:r>
            <a:r>
              <a:rPr lang="fr-FR" sz="1400" b="1" dirty="0"/>
              <a:t>Pourquoi est-ce que je m’adresse à cette entreprise ? </a:t>
            </a:r>
            <a:r>
              <a:rPr lang="fr-FR" sz="1400" dirty="0"/>
              <a:t>Presque tout ce joue dans cette première phrase. </a:t>
            </a:r>
            <a:r>
              <a:rPr lang="fr-FR" sz="1400" b="1" dirty="0"/>
              <a:t>Elle doit être percutante</a:t>
            </a:r>
            <a:r>
              <a:rPr lang="fr-FR" sz="1400" dirty="0"/>
              <a:t>. Il faut démontrer que vous vous adressez à lui (à elle) en </a:t>
            </a:r>
            <a:r>
              <a:rPr lang="fr-FR" sz="1400" b="1" dirty="0"/>
              <a:t>connaissance de cause </a:t>
            </a:r>
            <a:r>
              <a:rPr lang="fr-FR" sz="1400" dirty="0"/>
              <a:t>et que vous avez les </a:t>
            </a:r>
            <a:r>
              <a:rPr lang="fr-FR" sz="1400" b="1" dirty="0"/>
              <a:t>qualités requises </a:t>
            </a:r>
            <a:r>
              <a:rPr lang="fr-FR" sz="1400" dirty="0"/>
              <a:t>pour le poste.</a:t>
            </a:r>
          </a:p>
          <a:p>
            <a:pPr>
              <a:spcBef>
                <a:spcPts val="1800"/>
              </a:spcBef>
              <a:buFont typeface="Wingdings" panose="05000000000000000000" pitchFamily="2" charset="2"/>
              <a:buChar char="q"/>
            </a:pPr>
            <a:r>
              <a:rPr lang="fr-FR" sz="1400" b="1" dirty="0"/>
              <a:t>N’oubliez pas que c’est vous qui demandez un poste </a:t>
            </a:r>
            <a:r>
              <a:rPr lang="fr-FR" sz="1400" dirty="0"/>
              <a:t>ou qui postulez à une annonce. Vous proposez un service, vos connaissances, vos qualités et vos compétences, Pensez aux soft </a:t>
            </a:r>
            <a:r>
              <a:rPr lang="fr-FR" sz="1400" dirty="0" err="1"/>
              <a:t>skills</a:t>
            </a:r>
            <a:r>
              <a:rPr lang="fr-FR" sz="1400" dirty="0"/>
              <a:t> ! </a:t>
            </a:r>
          </a:p>
          <a:p>
            <a:pPr>
              <a:spcBef>
                <a:spcPts val="1800"/>
              </a:spcBef>
              <a:buFont typeface="Wingdings" panose="05000000000000000000" pitchFamily="2" charset="2"/>
              <a:buChar char="q"/>
            </a:pPr>
            <a:r>
              <a:rPr lang="fr-FR" sz="1400" dirty="0"/>
              <a:t>Développez </a:t>
            </a:r>
            <a:r>
              <a:rPr lang="fr-FR" sz="1400" b="1" dirty="0"/>
              <a:t>sans redondance avec votre CV</a:t>
            </a:r>
            <a:r>
              <a:rPr lang="fr-FR" sz="1400" dirty="0"/>
              <a:t>. </a:t>
            </a:r>
          </a:p>
          <a:p>
            <a:pPr>
              <a:spcBef>
                <a:spcPts val="1800"/>
              </a:spcBef>
              <a:buFont typeface="Wingdings" panose="05000000000000000000" pitchFamily="2" charset="2"/>
              <a:buChar char="q"/>
            </a:pPr>
            <a:r>
              <a:rPr lang="fr-FR" sz="1400" dirty="0"/>
              <a:t>Il est important de pouvoir </a:t>
            </a:r>
            <a:r>
              <a:rPr lang="fr-FR" sz="1400" b="1" dirty="0"/>
              <a:t>chiffrer</a:t>
            </a:r>
            <a:r>
              <a:rPr lang="fr-FR" sz="1400" dirty="0"/>
              <a:t> ses résultats ou </a:t>
            </a:r>
            <a:r>
              <a:rPr lang="fr-FR" sz="1400" b="1" dirty="0"/>
              <a:t>mettre en valeur </a:t>
            </a:r>
            <a:r>
              <a:rPr lang="fr-FR" sz="1400" dirty="0"/>
              <a:t>sa réussite professionnelle.</a:t>
            </a:r>
          </a:p>
          <a:p>
            <a:pPr>
              <a:spcBef>
                <a:spcPts val="1800"/>
              </a:spcBef>
              <a:buFont typeface="Wingdings" panose="05000000000000000000" pitchFamily="2" charset="2"/>
              <a:buChar char="q"/>
            </a:pPr>
            <a:r>
              <a:rPr lang="fr-FR" sz="1400" b="1" dirty="0"/>
              <a:t>Demandez un entretien </a:t>
            </a:r>
            <a:r>
              <a:rPr lang="fr-FR" sz="1400" dirty="0"/>
              <a:t>: </a:t>
            </a:r>
            <a:r>
              <a:rPr lang="fr-FR" sz="1400" i="1" dirty="0"/>
              <a:t>La lettre et le CV constituent une L.O.V.E. (Lettre pour Obtenir Vite un Entretien) ; ce n’est pas la lettre et le CV qui vous donneront le job, mais bien l’entretien de recrutement !</a:t>
            </a:r>
          </a:p>
          <a:p>
            <a:pPr>
              <a:spcBef>
                <a:spcPts val="1800"/>
              </a:spcBef>
              <a:buFont typeface="Wingdings" panose="05000000000000000000" pitchFamily="2" charset="2"/>
              <a:buChar char="q"/>
            </a:pPr>
            <a:r>
              <a:rPr lang="fr-FR" sz="1400" b="1" i="1" dirty="0"/>
              <a:t>Relisez toujours votre lettre</a:t>
            </a:r>
            <a:r>
              <a:rPr lang="fr-FR" sz="1400" i="1" dirty="0"/>
              <a:t>, et si possible faites la relire par quelqu’un d’autre, puis </a:t>
            </a:r>
            <a:r>
              <a:rPr lang="fr-FR" sz="1400" b="1" i="1" dirty="0"/>
              <a:t>conservez un double</a:t>
            </a:r>
            <a:r>
              <a:rPr lang="fr-FR" sz="1400" i="1" dirty="0"/>
              <a:t>. Il vous servira pour </a:t>
            </a:r>
            <a:r>
              <a:rPr lang="fr-FR" sz="1400" b="1" i="1" dirty="0"/>
              <a:t>préparer votre entretien.</a:t>
            </a:r>
          </a:p>
          <a:p>
            <a:pPr>
              <a:spcBef>
                <a:spcPts val="1800"/>
              </a:spcBef>
              <a:buFont typeface="Wingdings" panose="05000000000000000000" pitchFamily="2" charset="2"/>
              <a:buChar char="q"/>
            </a:pPr>
            <a:r>
              <a:rPr lang="fr-FR" sz="1400" dirty="0"/>
              <a:t>Mettez toujours votre lettre (et le CV) en </a:t>
            </a:r>
            <a:r>
              <a:rPr lang="fr-FR" sz="1400" b="1" dirty="0"/>
              <a:t>PDF</a:t>
            </a:r>
            <a:r>
              <a:rPr lang="fr-FR" sz="1400" dirty="0"/>
              <a:t> (pour vous assurer que le format sera lisible par le destinataire et avec une mise en page inchangée) et </a:t>
            </a:r>
            <a:r>
              <a:rPr lang="fr-FR" sz="1400" b="1" dirty="0"/>
              <a:t>en pièces jointes</a:t>
            </a:r>
            <a:r>
              <a:rPr lang="fr-FR" sz="1400" dirty="0"/>
              <a:t>.</a:t>
            </a:r>
          </a:p>
          <a:p>
            <a:pPr>
              <a:spcBef>
                <a:spcPts val="1800"/>
              </a:spcBef>
              <a:buFont typeface="Wingdings" panose="05000000000000000000" pitchFamily="2" charset="2"/>
              <a:buChar char="q"/>
            </a:pPr>
            <a:endParaRPr lang="fr-FR" sz="1400" dirty="0"/>
          </a:p>
          <a:p>
            <a:pPr>
              <a:buFont typeface="Wingdings" panose="05000000000000000000" pitchFamily="2" charset="2"/>
              <a:buChar char="q"/>
            </a:pPr>
            <a:endParaRPr lang="fr-FR" sz="1400" b="1" dirty="0"/>
          </a:p>
          <a:p>
            <a:pPr>
              <a:buFont typeface="Wingdings" panose="05000000000000000000" pitchFamily="2" charset="2"/>
              <a:buChar char="q"/>
            </a:pPr>
            <a:endParaRPr lang="fr-FR" sz="1400" dirty="0"/>
          </a:p>
        </p:txBody>
      </p:sp>
    </p:spTree>
    <p:extLst>
      <p:ext uri="{BB962C8B-B14F-4D97-AF65-F5344CB8AC3E}">
        <p14:creationId xmlns:p14="http://schemas.microsoft.com/office/powerpoint/2010/main" val="3266096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BDA6A3-A785-4B76-9013-993C36397A71}"/>
              </a:ext>
            </a:extLst>
          </p:cNvPr>
          <p:cNvSpPr>
            <a:spLocks noGrp="1"/>
          </p:cNvSpPr>
          <p:nvPr>
            <p:ph type="title"/>
          </p:nvPr>
        </p:nvSpPr>
        <p:spPr>
          <a:xfrm>
            <a:off x="838200" y="365126"/>
            <a:ext cx="10515600" cy="486930"/>
          </a:xfrm>
        </p:spPr>
        <p:txBody>
          <a:bodyPr>
            <a:normAutofit fontScale="90000"/>
          </a:bodyPr>
          <a:lstStyle/>
          <a:p>
            <a:r>
              <a:rPr lang="fr-FR" sz="3200" b="1" dirty="0">
                <a:solidFill>
                  <a:schemeClr val="accent2"/>
                </a:solidFill>
                <a:latin typeface="Arial" panose="020B0604020202020204" pitchFamily="34" charset="0"/>
                <a:cs typeface="Arial" panose="020B0604020202020204" pitchFamily="34" charset="0"/>
              </a:rPr>
              <a:t>Quelques exemples :</a:t>
            </a:r>
          </a:p>
        </p:txBody>
      </p:sp>
      <p:sp>
        <p:nvSpPr>
          <p:cNvPr id="3" name="Espace réservé du contenu 2">
            <a:extLst>
              <a:ext uri="{FF2B5EF4-FFF2-40B4-BE49-F238E27FC236}">
                <a16:creationId xmlns:a16="http://schemas.microsoft.com/office/drawing/2014/main" id="{309E42C1-19AD-4EF3-A719-FF37C54D4C86}"/>
              </a:ext>
            </a:extLst>
          </p:cNvPr>
          <p:cNvSpPr>
            <a:spLocks noGrp="1"/>
          </p:cNvSpPr>
          <p:nvPr>
            <p:ph idx="1"/>
          </p:nvPr>
        </p:nvSpPr>
        <p:spPr>
          <a:xfrm>
            <a:off x="1325460" y="1175317"/>
            <a:ext cx="9110627" cy="5127481"/>
          </a:xfrm>
        </p:spPr>
        <p:txBody>
          <a:bodyPr>
            <a:normAutofit/>
          </a:bodyPr>
          <a:lstStyle/>
          <a:p>
            <a:pPr marL="0" indent="0" algn="just">
              <a:spcBef>
                <a:spcPts val="1800"/>
              </a:spcBef>
              <a:buNone/>
            </a:pPr>
            <a:r>
              <a:rPr lang="fr-FR" sz="1400" b="1" i="1" u="sng" dirty="0">
                <a:solidFill>
                  <a:schemeClr val="accent2"/>
                </a:solidFill>
              </a:rPr>
              <a:t>Avertissement : </a:t>
            </a:r>
            <a:r>
              <a:rPr lang="fr-FR" sz="1400" i="1" dirty="0">
                <a:solidFill>
                  <a:schemeClr val="accent2"/>
                </a:solidFill>
              </a:rPr>
              <a:t>les modèles de lettres de motivation peuvent donner des idées mais comportent également souvent quelques maladresses ou erreurs pourtant à éviter. Il est donc nécessaire de conserver un esprit critique des documents proposés et de réaliser son propre courrier personnalisé.</a:t>
            </a:r>
          </a:p>
          <a:p>
            <a:pPr marL="0" indent="0">
              <a:spcBef>
                <a:spcPts val="1800"/>
              </a:spcBef>
              <a:buNone/>
            </a:pPr>
            <a:endParaRPr lang="fr-FR" sz="1400" dirty="0"/>
          </a:p>
          <a:p>
            <a:pPr>
              <a:buClr>
                <a:schemeClr val="accent2"/>
              </a:buClr>
              <a:buFont typeface="Wingdings" panose="05000000000000000000" pitchFamily="2" charset="2"/>
              <a:buChar char="q"/>
            </a:pPr>
            <a:r>
              <a:rPr lang="fr-FR" sz="1400" dirty="0">
                <a:hlinkClick r:id="rId2">
                  <a:extLst>
                    <a:ext uri="{A12FA001-AC4F-418D-AE19-62706E023703}">
                      <ahyp:hlinkClr xmlns:ahyp="http://schemas.microsoft.com/office/drawing/2018/hyperlinkcolor" val="tx"/>
                    </a:ext>
                  </a:extLst>
                </a:hlinkClick>
              </a:rPr>
              <a:t>Sur cadremploi.fr</a:t>
            </a:r>
            <a:r>
              <a:rPr lang="fr-FR" sz="1400" dirty="0"/>
              <a:t>    ///   </a:t>
            </a:r>
            <a:r>
              <a:rPr lang="fr-FR" sz="1400" dirty="0">
                <a:hlinkClick r:id="rId3">
                  <a:extLst>
                    <a:ext uri="{A12FA001-AC4F-418D-AE19-62706E023703}">
                      <ahyp:hlinkClr xmlns:ahyp="http://schemas.microsoft.com/office/drawing/2018/hyperlinkcolor" val="tx"/>
                    </a:ext>
                  </a:extLst>
                </a:hlinkClick>
              </a:rPr>
              <a:t>Comment écrire une Lettre de Motivation ?</a:t>
            </a:r>
            <a:endParaRPr lang="fr-FR" sz="1400" dirty="0"/>
          </a:p>
          <a:p>
            <a:pPr marL="0" indent="0">
              <a:buClr>
                <a:schemeClr val="accent2"/>
              </a:buClr>
              <a:buNone/>
            </a:pPr>
            <a:endParaRPr lang="fr-FR" sz="1400" dirty="0"/>
          </a:p>
          <a:p>
            <a:pPr>
              <a:buClr>
                <a:schemeClr val="accent2"/>
              </a:buClr>
              <a:buFont typeface="Wingdings" panose="05000000000000000000" pitchFamily="2" charset="2"/>
              <a:buChar char="q"/>
            </a:pPr>
            <a:r>
              <a:rPr lang="fr-FR" sz="1400" dirty="0">
                <a:hlinkClick r:id="rId4">
                  <a:extLst>
                    <a:ext uri="{A12FA001-AC4F-418D-AE19-62706E023703}">
                      <ahyp:hlinkClr xmlns:ahyp="http://schemas.microsoft.com/office/drawing/2018/hyperlinkcolor" val="tx"/>
                    </a:ext>
                  </a:extLst>
                </a:hlinkClick>
              </a:rPr>
              <a:t>Sur canva.com</a:t>
            </a:r>
            <a:endParaRPr lang="fr-FR" sz="1400" dirty="0"/>
          </a:p>
          <a:p>
            <a:pPr>
              <a:buClr>
                <a:schemeClr val="accent2"/>
              </a:buClr>
              <a:buFont typeface="Wingdings" panose="05000000000000000000" pitchFamily="2" charset="2"/>
              <a:buChar char="q"/>
            </a:pPr>
            <a:endParaRPr lang="fr-FR" sz="1400" dirty="0"/>
          </a:p>
          <a:p>
            <a:pPr>
              <a:buClr>
                <a:schemeClr val="accent2"/>
              </a:buClr>
              <a:buFont typeface="Wingdings" panose="05000000000000000000" pitchFamily="2" charset="2"/>
              <a:buChar char="q"/>
            </a:pPr>
            <a:r>
              <a:rPr lang="fr-FR" sz="1400" dirty="0">
                <a:hlinkClick r:id="rId5">
                  <a:extLst>
                    <a:ext uri="{A12FA001-AC4F-418D-AE19-62706E023703}">
                      <ahyp:hlinkClr xmlns:ahyp="http://schemas.microsoft.com/office/drawing/2018/hyperlinkcolor" val="tx"/>
                    </a:ext>
                  </a:extLst>
                </a:hlinkClick>
              </a:rPr>
              <a:t>Sur modeles-de-cv.com/</a:t>
            </a:r>
            <a:r>
              <a:rPr lang="fr-FR" sz="1400" dirty="0" err="1">
                <a:hlinkClick r:id="rId5">
                  <a:extLst>
                    <a:ext uri="{A12FA001-AC4F-418D-AE19-62706E023703}">
                      <ahyp:hlinkClr xmlns:ahyp="http://schemas.microsoft.com/office/drawing/2018/hyperlinkcolor" val="tx"/>
                    </a:ext>
                  </a:extLst>
                </a:hlinkClick>
              </a:rPr>
              <a:t>modeles</a:t>
            </a:r>
            <a:r>
              <a:rPr lang="fr-FR" sz="1400" dirty="0">
                <a:hlinkClick r:id="rId5">
                  <a:extLst>
                    <a:ext uri="{A12FA001-AC4F-418D-AE19-62706E023703}">
                      <ahyp:hlinkClr xmlns:ahyp="http://schemas.microsoft.com/office/drawing/2018/hyperlinkcolor" val="tx"/>
                    </a:ext>
                  </a:extLst>
                </a:hlinkClick>
              </a:rPr>
              <a:t>-lettre-de-motivation/</a:t>
            </a:r>
            <a:endParaRPr lang="fr-FR" sz="1400" dirty="0"/>
          </a:p>
          <a:p>
            <a:pPr>
              <a:buClr>
                <a:schemeClr val="accent2"/>
              </a:buClr>
              <a:buFont typeface="Wingdings" panose="05000000000000000000" pitchFamily="2" charset="2"/>
              <a:buChar char="q"/>
            </a:pPr>
            <a:endParaRPr lang="fr-FR" sz="1400" dirty="0"/>
          </a:p>
          <a:p>
            <a:pPr>
              <a:buClr>
                <a:schemeClr val="accent2"/>
              </a:buClr>
              <a:buFont typeface="Wingdings" panose="05000000000000000000" pitchFamily="2" charset="2"/>
              <a:buChar char="q"/>
            </a:pPr>
            <a:r>
              <a:rPr lang="fr-FR" sz="1400" dirty="0">
                <a:hlinkClick r:id="rId6">
                  <a:extLst>
                    <a:ext uri="{A12FA001-AC4F-418D-AE19-62706E023703}">
                      <ahyp:hlinkClr xmlns:ahyp="http://schemas.microsoft.com/office/drawing/2018/hyperlinkcolor" val="tx"/>
                    </a:ext>
                  </a:extLst>
                </a:hlinkClick>
              </a:rPr>
              <a:t>Sur Acamedos.qc.ca</a:t>
            </a:r>
            <a:endParaRPr lang="fr-FR" sz="1400" dirty="0"/>
          </a:p>
          <a:p>
            <a:pPr>
              <a:buClr>
                <a:schemeClr val="accent2"/>
              </a:buClr>
              <a:buFont typeface="Wingdings" panose="05000000000000000000" pitchFamily="2" charset="2"/>
              <a:buChar char="q"/>
            </a:pPr>
            <a:endParaRPr lang="fr-FR" sz="1400" dirty="0"/>
          </a:p>
          <a:p>
            <a:pPr>
              <a:buClr>
                <a:schemeClr val="accent2"/>
              </a:buClr>
              <a:buFont typeface="Wingdings" panose="05000000000000000000" pitchFamily="2" charset="2"/>
              <a:buChar char="q"/>
            </a:pPr>
            <a:r>
              <a:rPr lang="fr-FR" sz="1400" dirty="0">
                <a:hlinkClick r:id="rId7">
                  <a:extLst>
                    <a:ext uri="{A12FA001-AC4F-418D-AE19-62706E023703}">
                      <ahyp:hlinkClr xmlns:ahyp="http://schemas.microsoft.com/office/drawing/2018/hyperlinkcolor" val="tx"/>
                    </a:ext>
                  </a:extLst>
                </a:hlinkClick>
              </a:rPr>
              <a:t>Sur upcvup.com</a:t>
            </a:r>
            <a:r>
              <a:rPr lang="fr-FR" sz="1400" dirty="0"/>
              <a:t>  </a:t>
            </a:r>
            <a:r>
              <a:rPr lang="fr-FR" sz="900" i="1" dirty="0"/>
              <a:t>(modèles payants mais pouvant donner des idées de présentation) </a:t>
            </a:r>
          </a:p>
        </p:txBody>
      </p:sp>
      <p:pic>
        <p:nvPicPr>
          <p:cNvPr id="5" name="Image 4" descr="Une image contenant texte&#10;&#10;Description générée automatiquement">
            <a:extLst>
              <a:ext uri="{FF2B5EF4-FFF2-40B4-BE49-F238E27FC236}">
                <a16:creationId xmlns:a16="http://schemas.microsoft.com/office/drawing/2014/main" id="{B78A5186-3D9F-4803-8B59-3194505B991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00230" y="2014305"/>
            <a:ext cx="3166310" cy="4478569"/>
          </a:xfrm>
          <a:prstGeom prst="rect">
            <a:avLst/>
          </a:prstGeom>
          <a:ln>
            <a:solidFill>
              <a:schemeClr val="bg1">
                <a:lumMod val="85000"/>
              </a:schemeClr>
            </a:solidFill>
          </a:ln>
        </p:spPr>
      </p:pic>
    </p:spTree>
    <p:extLst>
      <p:ext uri="{BB962C8B-B14F-4D97-AF65-F5344CB8AC3E}">
        <p14:creationId xmlns:p14="http://schemas.microsoft.com/office/powerpoint/2010/main" val="3886378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354A3AFB-218C-4C8E-880B-0CB65CA08912}"/>
              </a:ext>
            </a:extLst>
          </p:cNvPr>
          <p:cNvSpPr>
            <a:spLocks noGrp="1"/>
          </p:cNvSpPr>
          <p:nvPr>
            <p:ph idx="1"/>
          </p:nvPr>
        </p:nvSpPr>
        <p:spPr>
          <a:xfrm>
            <a:off x="842597" y="967893"/>
            <a:ext cx="10627160" cy="5666154"/>
          </a:xfrm>
        </p:spPr>
        <p:txBody>
          <a:bodyPr>
            <a:normAutofit/>
          </a:bodyPr>
          <a:lstStyle/>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Madame, Monsieur,</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En réponse à votre annonce,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j’ai l’honneur de </a:t>
            </a:r>
            <a:r>
              <a:rPr lang="fr-FR" sz="1400" dirty="0">
                <a:effectLst/>
                <a:latin typeface="Arial" panose="020B0604020202020204" pitchFamily="34" charset="0"/>
                <a:ea typeface="Times New Roman" panose="02020603050405020304" pitchFamily="18" charset="0"/>
                <a:cs typeface="Arial" panose="020B0604020202020204" pitchFamily="34" charset="0"/>
              </a:rPr>
              <a:t>poser ma candidature au poste de chef des ventes, dans votre entreprise.</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Je pense bien correspondre au profil requis et comme vous le verrez sur mon curriculum vitae, mon expérience professionnelle n’est pas sans rapport avec le poste proposé.</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J’ai toujours été motivé par la vente   et je peux même affirmer que j’appartiens à ceux que l’on appelle : « les vendeurs nés ». J’ajoute cela parce que si mon expérience ne s ‘est pas déroulée dans les mêmes secteurs d’activité que celui de votre société, je sais qu’un bon vendeur doit être capable de tout vendre. Mon curriculum vitae l’indique, j’ai vendu durant une année des produits pharmaceutiques, et durant deux années des extincteurs.</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Mon dynamisme et ma disponibilité (bien qu’habitant Bordeaux, j’ai toujours eu envie de travailler et vivre à Paris) seront ajoutés à l’intérêt que je porte à vos produits, les garanties du bon exercice de la fonction de chef des ventes.</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Bien sûr, je suis disponible pour vous donner ,si vous me convoquez, plus amples renseignements.</a:t>
            </a:r>
          </a:p>
          <a:p>
            <a:pPr marL="0" indent="0" algn="just">
              <a:lnSpc>
                <a:spcPct val="150000"/>
              </a:lnSpc>
              <a:spcBef>
                <a:spcPts val="0"/>
              </a:spcBef>
              <a:spcAft>
                <a:spcPts val="1200"/>
              </a:spcAft>
              <a:buNone/>
            </a:pPr>
            <a:r>
              <a:rPr lang="fr-FR" sz="1400" dirty="0">
                <a:latin typeface="Arial" panose="020B0604020202020204" pitchFamily="34" charset="0"/>
                <a:ea typeface="Times New Roman" panose="02020603050405020304" pitchFamily="18" charset="0"/>
                <a:cs typeface="Arial" panose="020B0604020202020204" pitchFamily="34" charset="0"/>
              </a:rPr>
              <a:t>E</a:t>
            </a:r>
            <a:r>
              <a:rPr lang="fr-FR" sz="1400" dirty="0">
                <a:effectLst/>
                <a:latin typeface="Arial" panose="020B0604020202020204" pitchFamily="34" charset="0"/>
                <a:ea typeface="Times New Roman" panose="02020603050405020304" pitchFamily="18" charset="0"/>
                <a:cs typeface="Arial" panose="020B0604020202020204" pitchFamily="34" charset="0"/>
              </a:rPr>
              <a:t>spérant que ma candidature retiendra votre attention, je vous prie de croire, Madame, Monsieur, à mes sentiments distingués.</a:t>
            </a:r>
          </a:p>
          <a:p>
            <a:pPr marL="0" indent="0">
              <a:lnSpc>
                <a:spcPct val="90000"/>
              </a:lnSpc>
              <a:buNone/>
            </a:pPr>
            <a:endParaRPr lang="fr-FR" sz="1100" dirty="0">
              <a:effectLst/>
              <a:latin typeface="Times New Roman" panose="02020603050405020304" pitchFamily="18" charset="0"/>
              <a:ea typeface="Times New Roman" panose="02020603050405020304" pitchFamily="18" charset="0"/>
            </a:endParaRPr>
          </a:p>
          <a:p>
            <a:pPr marL="0" indent="0">
              <a:lnSpc>
                <a:spcPct val="90000"/>
              </a:lnSpc>
              <a:buNone/>
            </a:pPr>
            <a:endParaRPr lang="fr-FR" sz="1100" dirty="0"/>
          </a:p>
        </p:txBody>
      </p:sp>
      <p:sp>
        <p:nvSpPr>
          <p:cNvPr id="23"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Bulle narrative : ronde 5">
            <a:extLst>
              <a:ext uri="{FF2B5EF4-FFF2-40B4-BE49-F238E27FC236}">
                <a16:creationId xmlns:a16="http://schemas.microsoft.com/office/drawing/2014/main" id="{EC31182D-5B49-4A1E-8B0F-F8C6C5D0F9FE}"/>
              </a:ext>
            </a:extLst>
          </p:cNvPr>
          <p:cNvSpPr/>
          <p:nvPr/>
        </p:nvSpPr>
        <p:spPr>
          <a:xfrm>
            <a:off x="3749974" y="1068452"/>
            <a:ext cx="353290" cy="353291"/>
          </a:xfrm>
          <a:prstGeom prst="wedgeEllipseCallout">
            <a:avLst>
              <a:gd name="adj1" fmla="val -41421"/>
              <a:gd name="adj2" fmla="val 830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1</a:t>
            </a:r>
          </a:p>
        </p:txBody>
      </p:sp>
    </p:spTree>
    <p:extLst>
      <p:ext uri="{BB962C8B-B14F-4D97-AF65-F5344CB8AC3E}">
        <p14:creationId xmlns:p14="http://schemas.microsoft.com/office/powerpoint/2010/main" val="2080068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354A3AFB-218C-4C8E-880B-0CB65CA08912}"/>
              </a:ext>
            </a:extLst>
          </p:cNvPr>
          <p:cNvSpPr>
            <a:spLocks noGrp="1"/>
          </p:cNvSpPr>
          <p:nvPr>
            <p:ph idx="1"/>
          </p:nvPr>
        </p:nvSpPr>
        <p:spPr>
          <a:xfrm>
            <a:off x="842597" y="967893"/>
            <a:ext cx="10627160" cy="5666154"/>
          </a:xfrm>
        </p:spPr>
        <p:txBody>
          <a:bodyPr>
            <a:normAutofit/>
          </a:bodyPr>
          <a:lstStyle/>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Madame, Monsieur,</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En réponse à votre annonce,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j’ai l’honneur de </a:t>
            </a:r>
            <a:r>
              <a:rPr lang="fr-FR" sz="1400" dirty="0">
                <a:effectLst/>
                <a:latin typeface="Arial" panose="020B0604020202020204" pitchFamily="34" charset="0"/>
                <a:ea typeface="Times New Roman" panose="02020603050405020304" pitchFamily="18" charset="0"/>
                <a:cs typeface="Arial" panose="020B0604020202020204" pitchFamily="34" charset="0"/>
              </a:rPr>
              <a:t>poser ma candidature au poste de chef des ventes, dans votre entreprise.</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Je pense bien correspondre au profil requis et comme vous le verrez sur mon curriculum vitae, mon expérience professionnelle n’est pas sans rapport avec le poste proposé.</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J’ai toujours été motivé par la vente   et je peux même affirmer que j’appartiens à ceux que l’on appelle : « les vendeurs nés ». J’ajoute cela parce que si mon expérience ne s ‘est pas déroulée dans les mêmes secteurs d’activité que celui de votre société, je sais qu’un bon vendeur doit être capable de tout vendre. Mon curriculum vitae l’indique, j’ai vendu durant une année des produits pharmaceutiques, et durant deux années des extincteurs.</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Mon dynamisme et ma disponibilité (bien qu’habitant Bordeaux, j’ai toujours eu envie de travailler et vivre à Paris) seront ajoutés à l’intérêt que je porte à vos produits, les garanties du bon exercice de la fonction de chef des ventes.</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Bien sûr, je suis disponible pour vous donner ,si vous me convoquez, plus amples renseignements.</a:t>
            </a:r>
          </a:p>
          <a:p>
            <a:pPr marL="0" indent="0" algn="just">
              <a:lnSpc>
                <a:spcPct val="150000"/>
              </a:lnSpc>
              <a:spcBef>
                <a:spcPts val="0"/>
              </a:spcBef>
              <a:spcAft>
                <a:spcPts val="1200"/>
              </a:spcAft>
              <a:buNone/>
            </a:pPr>
            <a:r>
              <a:rPr lang="fr-FR" sz="1400" dirty="0">
                <a:latin typeface="Arial" panose="020B0604020202020204" pitchFamily="34" charset="0"/>
                <a:ea typeface="Times New Roman" panose="02020603050405020304" pitchFamily="18" charset="0"/>
                <a:cs typeface="Arial" panose="020B0604020202020204" pitchFamily="34" charset="0"/>
              </a:rPr>
              <a:t>E</a:t>
            </a:r>
            <a:r>
              <a:rPr lang="fr-FR" sz="1400" dirty="0">
                <a:effectLst/>
                <a:latin typeface="Arial" panose="020B0604020202020204" pitchFamily="34" charset="0"/>
                <a:ea typeface="Times New Roman" panose="02020603050405020304" pitchFamily="18" charset="0"/>
                <a:cs typeface="Arial" panose="020B0604020202020204" pitchFamily="34" charset="0"/>
              </a:rPr>
              <a:t>spérant que ma candidature retiendra votre attention, je vous prie de croire, Madame, Monsieur, à mes sentiments distingués.</a:t>
            </a:r>
          </a:p>
          <a:p>
            <a:pPr marL="0" indent="0">
              <a:lnSpc>
                <a:spcPct val="90000"/>
              </a:lnSpc>
              <a:buNone/>
            </a:pPr>
            <a:endParaRPr lang="fr-FR" sz="1100" dirty="0">
              <a:effectLst/>
              <a:latin typeface="Times New Roman" panose="02020603050405020304" pitchFamily="18" charset="0"/>
              <a:ea typeface="Times New Roman" panose="02020603050405020304" pitchFamily="18" charset="0"/>
            </a:endParaRPr>
          </a:p>
          <a:p>
            <a:pPr marL="0" indent="0">
              <a:lnSpc>
                <a:spcPct val="90000"/>
              </a:lnSpc>
              <a:buNone/>
            </a:pPr>
            <a:endParaRPr lang="fr-FR" sz="1100" dirty="0"/>
          </a:p>
        </p:txBody>
      </p:sp>
      <p:sp>
        <p:nvSpPr>
          <p:cNvPr id="23"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Bulle narrative : ronde 5">
            <a:extLst>
              <a:ext uri="{FF2B5EF4-FFF2-40B4-BE49-F238E27FC236}">
                <a16:creationId xmlns:a16="http://schemas.microsoft.com/office/drawing/2014/main" id="{EC31182D-5B49-4A1E-8B0F-F8C6C5D0F9FE}"/>
              </a:ext>
            </a:extLst>
          </p:cNvPr>
          <p:cNvSpPr/>
          <p:nvPr/>
        </p:nvSpPr>
        <p:spPr>
          <a:xfrm>
            <a:off x="3749974" y="1068452"/>
            <a:ext cx="353290" cy="353291"/>
          </a:xfrm>
          <a:prstGeom prst="wedgeEllipseCallout">
            <a:avLst>
              <a:gd name="adj1" fmla="val -41421"/>
              <a:gd name="adj2" fmla="val 830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1</a:t>
            </a:r>
          </a:p>
        </p:txBody>
      </p:sp>
      <p:sp>
        <p:nvSpPr>
          <p:cNvPr id="7" name="ZoneTexte 6">
            <a:extLst>
              <a:ext uri="{FF2B5EF4-FFF2-40B4-BE49-F238E27FC236}">
                <a16:creationId xmlns:a16="http://schemas.microsoft.com/office/drawing/2014/main" id="{ADAF1D32-45B2-4093-9057-CE1C8E2E9983}"/>
              </a:ext>
            </a:extLst>
          </p:cNvPr>
          <p:cNvSpPr txBox="1"/>
          <p:nvPr/>
        </p:nvSpPr>
        <p:spPr>
          <a:xfrm>
            <a:off x="4520045" y="114300"/>
            <a:ext cx="7491846" cy="307777"/>
          </a:xfrm>
          <a:prstGeom prst="rect">
            <a:avLst/>
          </a:prstGeom>
          <a:solidFill>
            <a:schemeClr val="accent2"/>
          </a:solidFill>
        </p:spPr>
        <p:txBody>
          <a:bodyPr wrap="square" rtlCol="0">
            <a:spAutoFit/>
          </a:bodyPr>
          <a:lstStyle/>
          <a:p>
            <a:r>
              <a:rPr lang="fr-FR" sz="1400" dirty="0">
                <a:solidFill>
                  <a:schemeClr val="bg1"/>
                </a:solidFill>
              </a:rPr>
              <a:t>1 - Certaines formules de politesse, d’un autre siècle, dépassent le bon aloi.</a:t>
            </a:r>
          </a:p>
        </p:txBody>
      </p:sp>
    </p:spTree>
    <p:extLst>
      <p:ext uri="{BB962C8B-B14F-4D97-AF65-F5344CB8AC3E}">
        <p14:creationId xmlns:p14="http://schemas.microsoft.com/office/powerpoint/2010/main" val="1826464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354A3AFB-218C-4C8E-880B-0CB65CA08912}"/>
              </a:ext>
            </a:extLst>
          </p:cNvPr>
          <p:cNvSpPr>
            <a:spLocks noGrp="1"/>
          </p:cNvSpPr>
          <p:nvPr>
            <p:ph idx="1"/>
          </p:nvPr>
        </p:nvSpPr>
        <p:spPr>
          <a:xfrm>
            <a:off x="842597" y="967893"/>
            <a:ext cx="10627160" cy="5666154"/>
          </a:xfrm>
        </p:spPr>
        <p:txBody>
          <a:bodyPr>
            <a:normAutofit/>
          </a:bodyPr>
          <a:lstStyle/>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Madame, Monsieur,</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En réponse à votre annonce,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j’ai l’honneur de </a:t>
            </a:r>
            <a:r>
              <a:rPr lang="fr-FR" sz="1400" dirty="0">
                <a:effectLst/>
                <a:latin typeface="Arial" panose="020B0604020202020204" pitchFamily="34" charset="0"/>
                <a:ea typeface="Times New Roman" panose="02020603050405020304" pitchFamily="18" charset="0"/>
                <a:cs typeface="Arial" panose="020B0604020202020204" pitchFamily="34" charset="0"/>
              </a:rPr>
              <a:t>poser ma candidature au poste de chef des ventes, dans votre entreprise.</a:t>
            </a:r>
          </a:p>
          <a:p>
            <a:pPr marL="0" indent="0" algn="just">
              <a:lnSpc>
                <a:spcPct val="150000"/>
              </a:lnSpc>
              <a:spcBef>
                <a:spcPts val="0"/>
              </a:spcBef>
              <a:spcAft>
                <a:spcPts val="1200"/>
              </a:spcAft>
              <a:buNone/>
            </a:pP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Je pense bien correspondre </a:t>
            </a:r>
            <a:r>
              <a:rPr lang="fr-FR" sz="1400" dirty="0">
                <a:effectLst/>
                <a:latin typeface="Arial" panose="020B0604020202020204" pitchFamily="34" charset="0"/>
                <a:ea typeface="Times New Roman" panose="02020603050405020304" pitchFamily="18" charset="0"/>
                <a:cs typeface="Arial" panose="020B0604020202020204" pitchFamily="34" charset="0"/>
              </a:rPr>
              <a:t>au profil requis et comme vous le verrez sur mon curriculum vitae, mon expérience professionnelle n’est pas sans rapport avec le poste proposé.</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J’ai toujours été motivé par la vente   et je peux même affirmer que j’appartiens à ceux que l’on appelle : « les vendeurs nés ». J’ajoute cela parce que si mon expérience ne s ‘est pas déroulée dans les mêmes secteurs d’activité que celui de votre société, je sais qu’un bon vendeur doit être capable de tout vendre. Mon curriculum vitae l’indique, j’ai vendu durant une année des produits pharmaceutiques, et durant deux années des extincteurs.</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Mon dynamisme et ma disponibilité (bien qu’habitant Bordeaux, j’ai toujours eu envie de travailler et vivre à Paris) seront ajoutés à l’intérêt que je porte à vos produits, les garanties du bon exercice de la fonction de chef des ventes.</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Bien sûr, je suis disponible pour vous donner ,si vous me convoquez, plus amples renseignements.</a:t>
            </a:r>
          </a:p>
          <a:p>
            <a:pPr marL="0" indent="0" algn="just">
              <a:lnSpc>
                <a:spcPct val="150000"/>
              </a:lnSpc>
              <a:spcBef>
                <a:spcPts val="0"/>
              </a:spcBef>
              <a:spcAft>
                <a:spcPts val="1200"/>
              </a:spcAft>
              <a:buNone/>
            </a:pPr>
            <a:r>
              <a:rPr lang="fr-FR" sz="1400" dirty="0">
                <a:latin typeface="Arial" panose="020B0604020202020204" pitchFamily="34" charset="0"/>
                <a:ea typeface="Times New Roman" panose="02020603050405020304" pitchFamily="18" charset="0"/>
                <a:cs typeface="Arial" panose="020B0604020202020204" pitchFamily="34" charset="0"/>
              </a:rPr>
              <a:t>E</a:t>
            </a:r>
            <a:r>
              <a:rPr lang="fr-FR" sz="1400" dirty="0">
                <a:effectLst/>
                <a:latin typeface="Arial" panose="020B0604020202020204" pitchFamily="34" charset="0"/>
                <a:ea typeface="Times New Roman" panose="02020603050405020304" pitchFamily="18" charset="0"/>
                <a:cs typeface="Arial" panose="020B0604020202020204" pitchFamily="34" charset="0"/>
              </a:rPr>
              <a:t>spérant que ma candidature retiendra votre attention, je vous prie de croire, Madame, Monsieur, à mes sentiments distingués.</a:t>
            </a:r>
          </a:p>
          <a:p>
            <a:pPr marL="0" indent="0">
              <a:lnSpc>
                <a:spcPct val="90000"/>
              </a:lnSpc>
              <a:buNone/>
            </a:pPr>
            <a:endParaRPr lang="fr-FR" sz="1100" dirty="0">
              <a:effectLst/>
              <a:latin typeface="Times New Roman" panose="02020603050405020304" pitchFamily="18" charset="0"/>
              <a:ea typeface="Times New Roman" panose="02020603050405020304" pitchFamily="18" charset="0"/>
            </a:endParaRPr>
          </a:p>
          <a:p>
            <a:pPr marL="0" indent="0">
              <a:lnSpc>
                <a:spcPct val="90000"/>
              </a:lnSpc>
              <a:buNone/>
            </a:pPr>
            <a:endParaRPr lang="fr-FR" sz="1100" dirty="0"/>
          </a:p>
        </p:txBody>
      </p:sp>
      <p:sp>
        <p:nvSpPr>
          <p:cNvPr id="23"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Bulle narrative : ronde 5">
            <a:extLst>
              <a:ext uri="{FF2B5EF4-FFF2-40B4-BE49-F238E27FC236}">
                <a16:creationId xmlns:a16="http://schemas.microsoft.com/office/drawing/2014/main" id="{EC31182D-5B49-4A1E-8B0F-F8C6C5D0F9FE}"/>
              </a:ext>
            </a:extLst>
          </p:cNvPr>
          <p:cNvSpPr/>
          <p:nvPr/>
        </p:nvSpPr>
        <p:spPr>
          <a:xfrm>
            <a:off x="528616" y="1706015"/>
            <a:ext cx="353290" cy="353291"/>
          </a:xfrm>
          <a:prstGeom prst="wedgeEllipseCallout">
            <a:avLst>
              <a:gd name="adj1" fmla="val 63059"/>
              <a:gd name="adj2" fmla="val 6409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2</a:t>
            </a:r>
          </a:p>
        </p:txBody>
      </p:sp>
      <p:sp>
        <p:nvSpPr>
          <p:cNvPr id="9" name="Bulle narrative : ronde 8">
            <a:extLst>
              <a:ext uri="{FF2B5EF4-FFF2-40B4-BE49-F238E27FC236}">
                <a16:creationId xmlns:a16="http://schemas.microsoft.com/office/drawing/2014/main" id="{DFC7C61B-403D-4A05-821C-741F5283CB6F}"/>
              </a:ext>
            </a:extLst>
          </p:cNvPr>
          <p:cNvSpPr/>
          <p:nvPr/>
        </p:nvSpPr>
        <p:spPr>
          <a:xfrm>
            <a:off x="3749974" y="1068452"/>
            <a:ext cx="353290" cy="353291"/>
          </a:xfrm>
          <a:prstGeom prst="wedgeEllipseCallout">
            <a:avLst>
              <a:gd name="adj1" fmla="val -41421"/>
              <a:gd name="adj2" fmla="val 830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1</a:t>
            </a:r>
          </a:p>
        </p:txBody>
      </p:sp>
    </p:spTree>
    <p:extLst>
      <p:ext uri="{BB962C8B-B14F-4D97-AF65-F5344CB8AC3E}">
        <p14:creationId xmlns:p14="http://schemas.microsoft.com/office/powerpoint/2010/main" val="2271515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354A3AFB-218C-4C8E-880B-0CB65CA08912}"/>
              </a:ext>
            </a:extLst>
          </p:cNvPr>
          <p:cNvSpPr>
            <a:spLocks noGrp="1"/>
          </p:cNvSpPr>
          <p:nvPr>
            <p:ph idx="1"/>
          </p:nvPr>
        </p:nvSpPr>
        <p:spPr>
          <a:xfrm>
            <a:off x="842597" y="967893"/>
            <a:ext cx="10627160" cy="5666154"/>
          </a:xfrm>
        </p:spPr>
        <p:txBody>
          <a:bodyPr>
            <a:normAutofit/>
          </a:bodyPr>
          <a:lstStyle/>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Madame, Monsieur,</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En réponse à votre annonce,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j’ai l’honneur de </a:t>
            </a:r>
            <a:r>
              <a:rPr lang="fr-FR" sz="1400" dirty="0">
                <a:effectLst/>
                <a:latin typeface="Arial" panose="020B0604020202020204" pitchFamily="34" charset="0"/>
                <a:ea typeface="Times New Roman" panose="02020603050405020304" pitchFamily="18" charset="0"/>
                <a:cs typeface="Arial" panose="020B0604020202020204" pitchFamily="34" charset="0"/>
              </a:rPr>
              <a:t>poser ma candidature au poste de chef des ventes, dans votre entreprise.</a:t>
            </a:r>
          </a:p>
          <a:p>
            <a:pPr marL="0" indent="0" algn="just">
              <a:lnSpc>
                <a:spcPct val="150000"/>
              </a:lnSpc>
              <a:spcBef>
                <a:spcPts val="0"/>
              </a:spcBef>
              <a:spcAft>
                <a:spcPts val="1200"/>
              </a:spcAft>
              <a:buNone/>
            </a:pP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Je pense bien correspondre </a:t>
            </a:r>
            <a:r>
              <a:rPr lang="fr-FR" sz="1400" dirty="0">
                <a:effectLst/>
                <a:latin typeface="Arial" panose="020B0604020202020204" pitchFamily="34" charset="0"/>
                <a:ea typeface="Times New Roman" panose="02020603050405020304" pitchFamily="18" charset="0"/>
                <a:cs typeface="Arial" panose="020B0604020202020204" pitchFamily="34" charset="0"/>
              </a:rPr>
              <a:t>au profil requis et comme vous le verrez sur mon curriculum vitae, mon expérience professionnelle n’est pas sans rapport avec le poste proposé.</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J’ai toujours été motivé par la vente   et je peux même affirmer que j’appartiens à ceux que l’on appelle : « les vendeurs nés ». J’ajoute cela parce que si mon expérience ne s ‘est pas déroulée dans les mêmes secteurs d’activité que celui de votre société, je sais qu’un bon vendeur doit être capable de tout vendre. Mon curriculum vitae l’indique, j’ai vendu durant une année des produits pharmaceutiques, et durant deux années des extincteurs.</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Mon dynamisme et ma disponibilité (bien qu’habitant Bordeaux, j’ai toujours eu envie de travailler et vivre à Paris) seront ajoutés à l’intérêt que je porte à vos produits, les garanties du bon exercice de la fonction de chef des ventes.</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Bien sûr, je suis disponible pour vous donner ,si vous me convoquez, plus amples renseignements.</a:t>
            </a:r>
          </a:p>
          <a:p>
            <a:pPr marL="0" indent="0" algn="just">
              <a:lnSpc>
                <a:spcPct val="150000"/>
              </a:lnSpc>
              <a:spcBef>
                <a:spcPts val="0"/>
              </a:spcBef>
              <a:spcAft>
                <a:spcPts val="1200"/>
              </a:spcAft>
              <a:buNone/>
            </a:pPr>
            <a:r>
              <a:rPr lang="fr-FR" sz="1400" dirty="0">
                <a:latin typeface="Arial" panose="020B0604020202020204" pitchFamily="34" charset="0"/>
                <a:ea typeface="Times New Roman" panose="02020603050405020304" pitchFamily="18" charset="0"/>
                <a:cs typeface="Arial" panose="020B0604020202020204" pitchFamily="34" charset="0"/>
              </a:rPr>
              <a:t>E</a:t>
            </a:r>
            <a:r>
              <a:rPr lang="fr-FR" sz="1400" dirty="0">
                <a:effectLst/>
                <a:latin typeface="Arial" panose="020B0604020202020204" pitchFamily="34" charset="0"/>
                <a:ea typeface="Times New Roman" panose="02020603050405020304" pitchFamily="18" charset="0"/>
                <a:cs typeface="Arial" panose="020B0604020202020204" pitchFamily="34" charset="0"/>
              </a:rPr>
              <a:t>spérant que ma candidature retiendra votre attention, je vous prie de croire, Madame, Monsieur, à mes sentiments distingués.</a:t>
            </a:r>
          </a:p>
          <a:p>
            <a:pPr marL="0" indent="0">
              <a:lnSpc>
                <a:spcPct val="90000"/>
              </a:lnSpc>
              <a:buNone/>
            </a:pPr>
            <a:endParaRPr lang="fr-FR" sz="1100" dirty="0">
              <a:effectLst/>
              <a:latin typeface="Times New Roman" panose="02020603050405020304" pitchFamily="18" charset="0"/>
              <a:ea typeface="Times New Roman" panose="02020603050405020304" pitchFamily="18" charset="0"/>
            </a:endParaRPr>
          </a:p>
          <a:p>
            <a:pPr marL="0" indent="0">
              <a:lnSpc>
                <a:spcPct val="90000"/>
              </a:lnSpc>
              <a:buNone/>
            </a:pPr>
            <a:endParaRPr lang="fr-FR" sz="1100" dirty="0"/>
          </a:p>
        </p:txBody>
      </p:sp>
      <p:sp>
        <p:nvSpPr>
          <p:cNvPr id="23"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Bulle narrative : ronde 5">
            <a:extLst>
              <a:ext uri="{FF2B5EF4-FFF2-40B4-BE49-F238E27FC236}">
                <a16:creationId xmlns:a16="http://schemas.microsoft.com/office/drawing/2014/main" id="{EC31182D-5B49-4A1E-8B0F-F8C6C5D0F9FE}"/>
              </a:ext>
            </a:extLst>
          </p:cNvPr>
          <p:cNvSpPr/>
          <p:nvPr/>
        </p:nvSpPr>
        <p:spPr>
          <a:xfrm>
            <a:off x="528616" y="1706015"/>
            <a:ext cx="353290" cy="353291"/>
          </a:xfrm>
          <a:prstGeom prst="wedgeEllipseCallout">
            <a:avLst>
              <a:gd name="adj1" fmla="val 63059"/>
              <a:gd name="adj2" fmla="val 6409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2</a:t>
            </a:r>
          </a:p>
        </p:txBody>
      </p:sp>
      <p:sp>
        <p:nvSpPr>
          <p:cNvPr id="8" name="ZoneTexte 7">
            <a:extLst>
              <a:ext uri="{FF2B5EF4-FFF2-40B4-BE49-F238E27FC236}">
                <a16:creationId xmlns:a16="http://schemas.microsoft.com/office/drawing/2014/main" id="{2BFE91DF-3FE7-46FE-861D-C01BF9D7F98A}"/>
              </a:ext>
            </a:extLst>
          </p:cNvPr>
          <p:cNvSpPr txBox="1"/>
          <p:nvPr/>
        </p:nvSpPr>
        <p:spPr>
          <a:xfrm>
            <a:off x="4520045" y="114300"/>
            <a:ext cx="7491846" cy="307777"/>
          </a:xfrm>
          <a:prstGeom prst="rect">
            <a:avLst/>
          </a:prstGeom>
          <a:solidFill>
            <a:schemeClr val="accent2"/>
          </a:solidFill>
        </p:spPr>
        <p:txBody>
          <a:bodyPr wrap="square" rtlCol="0">
            <a:spAutoFit/>
          </a:bodyPr>
          <a:lstStyle/>
          <a:p>
            <a:r>
              <a:rPr lang="fr-FR" sz="1400" dirty="0">
                <a:solidFill>
                  <a:schemeClr val="bg1"/>
                </a:solidFill>
              </a:rPr>
              <a:t>2 - Si vous n’en êtes pas certain, inutile de postuler !  Il faut s’affirmer pour convaincre…</a:t>
            </a:r>
          </a:p>
        </p:txBody>
      </p:sp>
      <p:sp>
        <p:nvSpPr>
          <p:cNvPr id="9" name="Bulle narrative : ronde 8">
            <a:extLst>
              <a:ext uri="{FF2B5EF4-FFF2-40B4-BE49-F238E27FC236}">
                <a16:creationId xmlns:a16="http://schemas.microsoft.com/office/drawing/2014/main" id="{A5610E95-01E1-4BB5-9D68-DEA321F4CEEE}"/>
              </a:ext>
            </a:extLst>
          </p:cNvPr>
          <p:cNvSpPr/>
          <p:nvPr/>
        </p:nvSpPr>
        <p:spPr>
          <a:xfrm>
            <a:off x="3749974" y="1068452"/>
            <a:ext cx="353290" cy="353291"/>
          </a:xfrm>
          <a:prstGeom prst="wedgeEllipseCallout">
            <a:avLst>
              <a:gd name="adj1" fmla="val -41421"/>
              <a:gd name="adj2" fmla="val 830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1</a:t>
            </a:r>
          </a:p>
        </p:txBody>
      </p:sp>
    </p:spTree>
    <p:extLst>
      <p:ext uri="{BB962C8B-B14F-4D97-AF65-F5344CB8AC3E}">
        <p14:creationId xmlns:p14="http://schemas.microsoft.com/office/powerpoint/2010/main" val="2070396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354A3AFB-218C-4C8E-880B-0CB65CA08912}"/>
              </a:ext>
            </a:extLst>
          </p:cNvPr>
          <p:cNvSpPr>
            <a:spLocks noGrp="1"/>
          </p:cNvSpPr>
          <p:nvPr>
            <p:ph idx="1"/>
          </p:nvPr>
        </p:nvSpPr>
        <p:spPr>
          <a:xfrm>
            <a:off x="842597" y="967893"/>
            <a:ext cx="10627160" cy="5666154"/>
          </a:xfrm>
        </p:spPr>
        <p:txBody>
          <a:bodyPr>
            <a:normAutofit/>
          </a:bodyPr>
          <a:lstStyle/>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Madame, Monsieur,</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En réponse à votre annonce,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j’ai l’honneur de </a:t>
            </a:r>
            <a:r>
              <a:rPr lang="fr-FR" sz="1400" dirty="0">
                <a:effectLst/>
                <a:latin typeface="Arial" panose="020B0604020202020204" pitchFamily="34" charset="0"/>
                <a:ea typeface="Times New Roman" panose="02020603050405020304" pitchFamily="18" charset="0"/>
                <a:cs typeface="Arial" panose="020B0604020202020204" pitchFamily="34" charset="0"/>
              </a:rPr>
              <a:t>poser ma candidature au poste de chef des ventes, dans votre entreprise.</a:t>
            </a:r>
          </a:p>
          <a:p>
            <a:pPr marL="0" indent="0" algn="just">
              <a:lnSpc>
                <a:spcPct val="150000"/>
              </a:lnSpc>
              <a:spcBef>
                <a:spcPts val="0"/>
              </a:spcBef>
              <a:spcAft>
                <a:spcPts val="1200"/>
              </a:spcAft>
              <a:buNone/>
            </a:pP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Je pense bien correspondre </a:t>
            </a:r>
            <a:r>
              <a:rPr lang="fr-FR" sz="1400" dirty="0">
                <a:effectLst/>
                <a:latin typeface="Arial" panose="020B0604020202020204" pitchFamily="34" charset="0"/>
                <a:ea typeface="Times New Roman" panose="02020603050405020304" pitchFamily="18" charset="0"/>
                <a:cs typeface="Arial" panose="020B0604020202020204" pitchFamily="34" charset="0"/>
              </a:rPr>
              <a:t>au profil requis et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comme vous le verrez sur mon curriculum vitae</a:t>
            </a:r>
            <a:r>
              <a:rPr lang="fr-FR" sz="1400" dirty="0">
                <a:effectLst/>
                <a:latin typeface="Arial" panose="020B0604020202020204" pitchFamily="34" charset="0"/>
                <a:ea typeface="Times New Roman" panose="02020603050405020304" pitchFamily="18" charset="0"/>
                <a:cs typeface="Arial" panose="020B0604020202020204" pitchFamily="34" charset="0"/>
              </a:rPr>
              <a:t>, mon expérience professionnelle n’est pas sans rapport avec le poste proposé.</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J’ai toujours été motivé par la vente   et je peux même affirmer que j’appartiens à ceux que l’on appelle : « les vendeurs nés ». J’ajoute cela parce que si mon expérience ne s ‘est pas déroulée dans les mêmes secteurs d’activité que celui de votre société, je sais qu’un bon vendeur doit être capable de tout vendre. Mon curriculum vitae l’indique, j’ai vendu durant une année des produits pharmaceutiques, et durant deux années des extincteurs.</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Mon dynamisme et ma disponibilité (bien qu’habitant Bordeaux, j’ai toujours eu envie de travailler et vivre à Paris) seront ajoutés à l’intérêt que je porte à vos produits, les garanties du bon exercice de la fonction de chef des ventes.</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Bien sûr, je suis disponible pour vous donner ,si vous me convoquez, plus amples renseignements.</a:t>
            </a:r>
          </a:p>
          <a:p>
            <a:pPr marL="0" indent="0" algn="just">
              <a:lnSpc>
                <a:spcPct val="150000"/>
              </a:lnSpc>
              <a:spcBef>
                <a:spcPts val="0"/>
              </a:spcBef>
              <a:spcAft>
                <a:spcPts val="1200"/>
              </a:spcAft>
              <a:buNone/>
            </a:pPr>
            <a:r>
              <a:rPr lang="fr-FR" sz="1400" dirty="0">
                <a:latin typeface="Arial" panose="020B0604020202020204" pitchFamily="34" charset="0"/>
                <a:ea typeface="Times New Roman" panose="02020603050405020304" pitchFamily="18" charset="0"/>
                <a:cs typeface="Arial" panose="020B0604020202020204" pitchFamily="34" charset="0"/>
              </a:rPr>
              <a:t>E</a:t>
            </a:r>
            <a:r>
              <a:rPr lang="fr-FR" sz="1400" dirty="0">
                <a:effectLst/>
                <a:latin typeface="Arial" panose="020B0604020202020204" pitchFamily="34" charset="0"/>
                <a:ea typeface="Times New Roman" panose="02020603050405020304" pitchFamily="18" charset="0"/>
                <a:cs typeface="Arial" panose="020B0604020202020204" pitchFamily="34" charset="0"/>
              </a:rPr>
              <a:t>spérant que ma candidature retiendra votre attention, je vous prie de croire, Madame, Monsieur, à mes sentiments distingués.</a:t>
            </a:r>
          </a:p>
          <a:p>
            <a:pPr marL="0" indent="0">
              <a:lnSpc>
                <a:spcPct val="90000"/>
              </a:lnSpc>
              <a:buNone/>
            </a:pPr>
            <a:endParaRPr lang="fr-FR" sz="1100" dirty="0">
              <a:effectLst/>
              <a:latin typeface="Times New Roman" panose="02020603050405020304" pitchFamily="18" charset="0"/>
              <a:ea typeface="Times New Roman" panose="02020603050405020304" pitchFamily="18" charset="0"/>
            </a:endParaRPr>
          </a:p>
          <a:p>
            <a:pPr marL="0" indent="0">
              <a:lnSpc>
                <a:spcPct val="90000"/>
              </a:lnSpc>
              <a:buNone/>
            </a:pPr>
            <a:endParaRPr lang="fr-FR" sz="1100" dirty="0"/>
          </a:p>
        </p:txBody>
      </p:sp>
      <p:sp>
        <p:nvSpPr>
          <p:cNvPr id="23"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Bulle narrative : ronde 5">
            <a:extLst>
              <a:ext uri="{FF2B5EF4-FFF2-40B4-BE49-F238E27FC236}">
                <a16:creationId xmlns:a16="http://schemas.microsoft.com/office/drawing/2014/main" id="{EC31182D-5B49-4A1E-8B0F-F8C6C5D0F9FE}"/>
              </a:ext>
            </a:extLst>
          </p:cNvPr>
          <p:cNvSpPr/>
          <p:nvPr/>
        </p:nvSpPr>
        <p:spPr>
          <a:xfrm>
            <a:off x="528616" y="1706015"/>
            <a:ext cx="353290" cy="353291"/>
          </a:xfrm>
          <a:prstGeom prst="wedgeEllipseCallout">
            <a:avLst>
              <a:gd name="adj1" fmla="val 63059"/>
              <a:gd name="adj2" fmla="val 6409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2</a:t>
            </a:r>
          </a:p>
        </p:txBody>
      </p:sp>
      <p:sp>
        <p:nvSpPr>
          <p:cNvPr id="9" name="Bulle narrative : ronde 8">
            <a:extLst>
              <a:ext uri="{FF2B5EF4-FFF2-40B4-BE49-F238E27FC236}">
                <a16:creationId xmlns:a16="http://schemas.microsoft.com/office/drawing/2014/main" id="{A5610E95-01E1-4BB5-9D68-DEA321F4CEEE}"/>
              </a:ext>
            </a:extLst>
          </p:cNvPr>
          <p:cNvSpPr/>
          <p:nvPr/>
        </p:nvSpPr>
        <p:spPr>
          <a:xfrm>
            <a:off x="3749974" y="1068452"/>
            <a:ext cx="353290" cy="353291"/>
          </a:xfrm>
          <a:prstGeom prst="wedgeEllipseCallout">
            <a:avLst>
              <a:gd name="adj1" fmla="val -41421"/>
              <a:gd name="adj2" fmla="val 830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1</a:t>
            </a:r>
          </a:p>
        </p:txBody>
      </p:sp>
      <p:sp>
        <p:nvSpPr>
          <p:cNvPr id="10" name="Bulle narrative : ronde 9">
            <a:extLst>
              <a:ext uri="{FF2B5EF4-FFF2-40B4-BE49-F238E27FC236}">
                <a16:creationId xmlns:a16="http://schemas.microsoft.com/office/drawing/2014/main" id="{461FB6F3-1085-4F0D-B962-D57904EAE975}"/>
              </a:ext>
            </a:extLst>
          </p:cNvPr>
          <p:cNvSpPr/>
          <p:nvPr/>
        </p:nvSpPr>
        <p:spPr>
          <a:xfrm>
            <a:off x="4850344" y="2286253"/>
            <a:ext cx="353290" cy="353291"/>
          </a:xfrm>
          <a:prstGeom prst="wedgeEllipseCallout">
            <a:avLst>
              <a:gd name="adj1" fmla="val 84430"/>
              <a:gd name="adj2" fmla="val -6175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3</a:t>
            </a:r>
          </a:p>
        </p:txBody>
      </p:sp>
    </p:spTree>
    <p:extLst>
      <p:ext uri="{BB962C8B-B14F-4D97-AF65-F5344CB8AC3E}">
        <p14:creationId xmlns:p14="http://schemas.microsoft.com/office/powerpoint/2010/main" val="1980276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354A3AFB-218C-4C8E-880B-0CB65CA08912}"/>
              </a:ext>
            </a:extLst>
          </p:cNvPr>
          <p:cNvSpPr>
            <a:spLocks noGrp="1"/>
          </p:cNvSpPr>
          <p:nvPr>
            <p:ph idx="1"/>
          </p:nvPr>
        </p:nvSpPr>
        <p:spPr>
          <a:xfrm>
            <a:off x="842597" y="967893"/>
            <a:ext cx="10627160" cy="5666154"/>
          </a:xfrm>
        </p:spPr>
        <p:txBody>
          <a:bodyPr>
            <a:normAutofit/>
          </a:bodyPr>
          <a:lstStyle/>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Madame, Monsieur,</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En réponse à votre annonce,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j’ai l’honneur de </a:t>
            </a:r>
            <a:r>
              <a:rPr lang="fr-FR" sz="1400" dirty="0">
                <a:effectLst/>
                <a:latin typeface="Arial" panose="020B0604020202020204" pitchFamily="34" charset="0"/>
                <a:ea typeface="Times New Roman" panose="02020603050405020304" pitchFamily="18" charset="0"/>
                <a:cs typeface="Arial" panose="020B0604020202020204" pitchFamily="34" charset="0"/>
              </a:rPr>
              <a:t>poser ma candidature au poste de chef des ventes, dans votre entreprise.</a:t>
            </a:r>
          </a:p>
          <a:p>
            <a:pPr marL="0" indent="0" algn="just">
              <a:lnSpc>
                <a:spcPct val="150000"/>
              </a:lnSpc>
              <a:spcBef>
                <a:spcPts val="0"/>
              </a:spcBef>
              <a:spcAft>
                <a:spcPts val="1200"/>
              </a:spcAft>
              <a:buNone/>
            </a:pP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Je pense bien correspondre </a:t>
            </a:r>
            <a:r>
              <a:rPr lang="fr-FR" sz="1400" dirty="0">
                <a:effectLst/>
                <a:latin typeface="Arial" panose="020B0604020202020204" pitchFamily="34" charset="0"/>
                <a:ea typeface="Times New Roman" panose="02020603050405020304" pitchFamily="18" charset="0"/>
                <a:cs typeface="Arial" panose="020B0604020202020204" pitchFamily="34" charset="0"/>
              </a:rPr>
              <a:t>au profil requis et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comme vous le verrez sur mon curriculum vitae</a:t>
            </a:r>
            <a:r>
              <a:rPr lang="fr-FR" sz="1400" dirty="0">
                <a:effectLst/>
                <a:latin typeface="Arial" panose="020B0604020202020204" pitchFamily="34" charset="0"/>
                <a:ea typeface="Times New Roman" panose="02020603050405020304" pitchFamily="18" charset="0"/>
                <a:cs typeface="Arial" panose="020B0604020202020204" pitchFamily="34" charset="0"/>
              </a:rPr>
              <a:t>, mon expérience professionnelle n’est pas sans rapport avec le poste proposé.</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J’ai toujours été motivé par la vente   et je peux même affirmer que j’appartiens à ceux que l’on appelle : « les vendeurs nés ». J’ajoute cela parce que si mon expérience ne s ‘est pas déroulée dans les mêmes secteurs d’activité que celui de votre société, je sais qu’un bon vendeur doit être capable de tout vendre. Mon curriculum vitae l’indique, j’ai vendu durant une année des produits pharmaceutiques, et durant deux années des extincteurs.</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Mon dynamisme et ma disponibilité (bien qu’habitant Bordeaux, j’ai toujours eu envie de travailler et vivre à Paris) seront ajoutés à l’intérêt que je porte à vos produits, les garanties du bon exercice de la fonction de chef des ventes.</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Bien sûr, je suis disponible pour vous donner ,si vous me convoquez, plus amples renseignements.</a:t>
            </a:r>
          </a:p>
          <a:p>
            <a:pPr marL="0" indent="0" algn="just">
              <a:lnSpc>
                <a:spcPct val="150000"/>
              </a:lnSpc>
              <a:spcBef>
                <a:spcPts val="0"/>
              </a:spcBef>
              <a:spcAft>
                <a:spcPts val="1200"/>
              </a:spcAft>
              <a:buNone/>
            </a:pPr>
            <a:r>
              <a:rPr lang="fr-FR" sz="1400" dirty="0">
                <a:latin typeface="Arial" panose="020B0604020202020204" pitchFamily="34" charset="0"/>
                <a:ea typeface="Times New Roman" panose="02020603050405020304" pitchFamily="18" charset="0"/>
                <a:cs typeface="Arial" panose="020B0604020202020204" pitchFamily="34" charset="0"/>
              </a:rPr>
              <a:t>E</a:t>
            </a:r>
            <a:r>
              <a:rPr lang="fr-FR" sz="1400" dirty="0">
                <a:effectLst/>
                <a:latin typeface="Arial" panose="020B0604020202020204" pitchFamily="34" charset="0"/>
                <a:ea typeface="Times New Roman" panose="02020603050405020304" pitchFamily="18" charset="0"/>
                <a:cs typeface="Arial" panose="020B0604020202020204" pitchFamily="34" charset="0"/>
              </a:rPr>
              <a:t>spérant que ma candidature retiendra votre attention, je vous prie de croire, Madame, Monsieur, à mes sentiments distingués.</a:t>
            </a:r>
          </a:p>
          <a:p>
            <a:pPr marL="0" indent="0">
              <a:lnSpc>
                <a:spcPct val="90000"/>
              </a:lnSpc>
              <a:buNone/>
            </a:pPr>
            <a:endParaRPr lang="fr-FR" sz="1100" dirty="0">
              <a:effectLst/>
              <a:latin typeface="Times New Roman" panose="02020603050405020304" pitchFamily="18" charset="0"/>
              <a:ea typeface="Times New Roman" panose="02020603050405020304" pitchFamily="18" charset="0"/>
            </a:endParaRPr>
          </a:p>
          <a:p>
            <a:pPr marL="0" indent="0">
              <a:lnSpc>
                <a:spcPct val="90000"/>
              </a:lnSpc>
              <a:buNone/>
            </a:pPr>
            <a:endParaRPr lang="fr-FR" sz="1100" dirty="0"/>
          </a:p>
        </p:txBody>
      </p:sp>
      <p:sp>
        <p:nvSpPr>
          <p:cNvPr id="23"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Bulle narrative : ronde 5">
            <a:extLst>
              <a:ext uri="{FF2B5EF4-FFF2-40B4-BE49-F238E27FC236}">
                <a16:creationId xmlns:a16="http://schemas.microsoft.com/office/drawing/2014/main" id="{EC31182D-5B49-4A1E-8B0F-F8C6C5D0F9FE}"/>
              </a:ext>
            </a:extLst>
          </p:cNvPr>
          <p:cNvSpPr/>
          <p:nvPr/>
        </p:nvSpPr>
        <p:spPr>
          <a:xfrm>
            <a:off x="528616" y="1706015"/>
            <a:ext cx="353290" cy="353291"/>
          </a:xfrm>
          <a:prstGeom prst="wedgeEllipseCallout">
            <a:avLst>
              <a:gd name="adj1" fmla="val 63059"/>
              <a:gd name="adj2" fmla="val 6409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2</a:t>
            </a:r>
          </a:p>
        </p:txBody>
      </p:sp>
      <p:sp>
        <p:nvSpPr>
          <p:cNvPr id="9" name="Bulle narrative : ronde 8">
            <a:extLst>
              <a:ext uri="{FF2B5EF4-FFF2-40B4-BE49-F238E27FC236}">
                <a16:creationId xmlns:a16="http://schemas.microsoft.com/office/drawing/2014/main" id="{A5610E95-01E1-4BB5-9D68-DEA321F4CEEE}"/>
              </a:ext>
            </a:extLst>
          </p:cNvPr>
          <p:cNvSpPr/>
          <p:nvPr/>
        </p:nvSpPr>
        <p:spPr>
          <a:xfrm>
            <a:off x="3749974" y="1068452"/>
            <a:ext cx="353290" cy="353291"/>
          </a:xfrm>
          <a:prstGeom prst="wedgeEllipseCallout">
            <a:avLst>
              <a:gd name="adj1" fmla="val -41421"/>
              <a:gd name="adj2" fmla="val 830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1</a:t>
            </a:r>
          </a:p>
        </p:txBody>
      </p:sp>
      <p:sp>
        <p:nvSpPr>
          <p:cNvPr id="10" name="Bulle narrative : ronde 9">
            <a:extLst>
              <a:ext uri="{FF2B5EF4-FFF2-40B4-BE49-F238E27FC236}">
                <a16:creationId xmlns:a16="http://schemas.microsoft.com/office/drawing/2014/main" id="{461FB6F3-1085-4F0D-B962-D57904EAE975}"/>
              </a:ext>
            </a:extLst>
          </p:cNvPr>
          <p:cNvSpPr/>
          <p:nvPr/>
        </p:nvSpPr>
        <p:spPr>
          <a:xfrm>
            <a:off x="4850344" y="2286253"/>
            <a:ext cx="353290" cy="353291"/>
          </a:xfrm>
          <a:prstGeom prst="wedgeEllipseCallout">
            <a:avLst>
              <a:gd name="adj1" fmla="val 84430"/>
              <a:gd name="adj2" fmla="val -6175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3</a:t>
            </a:r>
          </a:p>
        </p:txBody>
      </p:sp>
      <p:sp>
        <p:nvSpPr>
          <p:cNvPr id="11" name="ZoneTexte 10">
            <a:extLst>
              <a:ext uri="{FF2B5EF4-FFF2-40B4-BE49-F238E27FC236}">
                <a16:creationId xmlns:a16="http://schemas.microsoft.com/office/drawing/2014/main" id="{E80193B0-E7BB-45EC-A900-02370519C4EE}"/>
              </a:ext>
            </a:extLst>
          </p:cNvPr>
          <p:cNvSpPr txBox="1"/>
          <p:nvPr/>
        </p:nvSpPr>
        <p:spPr>
          <a:xfrm>
            <a:off x="4520045" y="114300"/>
            <a:ext cx="7491846" cy="1169551"/>
          </a:xfrm>
          <a:prstGeom prst="rect">
            <a:avLst/>
          </a:prstGeom>
          <a:solidFill>
            <a:schemeClr val="accent2"/>
          </a:solidFill>
        </p:spPr>
        <p:txBody>
          <a:bodyPr wrap="square" rtlCol="0">
            <a:spAutoFit/>
          </a:bodyPr>
          <a:lstStyle/>
          <a:p>
            <a:pPr algn="just"/>
            <a:r>
              <a:rPr lang="fr-FR" sz="1400" dirty="0">
                <a:solidFill>
                  <a:schemeClr val="bg1"/>
                </a:solidFill>
              </a:rPr>
              <a:t>3 - Tout dossier de candidature contient une lettre et un CV. Ce dernier retrace l’expérience et les compétences. La lettre doit exprimer surtout la personnalité et les motivations en lien avec le poste. Sauf exception, ces deux documents bien que complémentaires doivent rester bien distincts. </a:t>
            </a:r>
          </a:p>
          <a:p>
            <a:pPr algn="just"/>
            <a:r>
              <a:rPr lang="fr-FR" sz="1400" dirty="0">
                <a:solidFill>
                  <a:schemeClr val="bg1"/>
                </a:solidFill>
              </a:rPr>
              <a:t>Et puis le recruteur a peut-être lu le CV avant la lettre.</a:t>
            </a:r>
          </a:p>
        </p:txBody>
      </p:sp>
    </p:spTree>
    <p:extLst>
      <p:ext uri="{BB962C8B-B14F-4D97-AF65-F5344CB8AC3E}">
        <p14:creationId xmlns:p14="http://schemas.microsoft.com/office/powerpoint/2010/main" val="626930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354A3AFB-218C-4C8E-880B-0CB65CA08912}"/>
              </a:ext>
            </a:extLst>
          </p:cNvPr>
          <p:cNvSpPr>
            <a:spLocks noGrp="1"/>
          </p:cNvSpPr>
          <p:nvPr>
            <p:ph idx="1"/>
          </p:nvPr>
        </p:nvSpPr>
        <p:spPr>
          <a:xfrm>
            <a:off x="842597" y="967893"/>
            <a:ext cx="10627160" cy="5666154"/>
          </a:xfrm>
        </p:spPr>
        <p:txBody>
          <a:bodyPr>
            <a:normAutofit/>
          </a:bodyPr>
          <a:lstStyle/>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Madame, Monsieur,</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En réponse à votre annonce,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j’ai l’honneur de </a:t>
            </a:r>
            <a:r>
              <a:rPr lang="fr-FR" sz="1400" dirty="0">
                <a:effectLst/>
                <a:latin typeface="Arial" panose="020B0604020202020204" pitchFamily="34" charset="0"/>
                <a:ea typeface="Times New Roman" panose="02020603050405020304" pitchFamily="18" charset="0"/>
                <a:cs typeface="Arial" panose="020B0604020202020204" pitchFamily="34" charset="0"/>
              </a:rPr>
              <a:t>poser ma candidature au poste de chef des ventes, dans votre entreprise.</a:t>
            </a:r>
          </a:p>
          <a:p>
            <a:pPr marL="0" indent="0" algn="just">
              <a:lnSpc>
                <a:spcPct val="150000"/>
              </a:lnSpc>
              <a:spcBef>
                <a:spcPts val="0"/>
              </a:spcBef>
              <a:spcAft>
                <a:spcPts val="1200"/>
              </a:spcAft>
              <a:buNone/>
            </a:pP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Je pense bien correspondre </a:t>
            </a:r>
            <a:r>
              <a:rPr lang="fr-FR" sz="1400" dirty="0">
                <a:effectLst/>
                <a:latin typeface="Arial" panose="020B0604020202020204" pitchFamily="34" charset="0"/>
                <a:ea typeface="Times New Roman" panose="02020603050405020304" pitchFamily="18" charset="0"/>
                <a:cs typeface="Arial" panose="020B0604020202020204" pitchFamily="34" charset="0"/>
              </a:rPr>
              <a:t>au profil requis et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comme vous le verrez sur mon curriculum vitae</a:t>
            </a:r>
            <a:r>
              <a:rPr lang="fr-FR" sz="1400" dirty="0">
                <a:effectLst/>
                <a:latin typeface="Arial" panose="020B0604020202020204" pitchFamily="34" charset="0"/>
                <a:ea typeface="Times New Roman" panose="02020603050405020304" pitchFamily="18" charset="0"/>
                <a:cs typeface="Arial" panose="020B0604020202020204" pitchFamily="34" charset="0"/>
              </a:rPr>
              <a:t>, mon expérience professionnelle </a:t>
            </a:r>
            <a:r>
              <a:rPr lang="fr-FR" sz="14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n’est pas sans rapport</a:t>
            </a:r>
            <a:r>
              <a:rPr lang="fr-FR" sz="1400" dirty="0">
                <a:effectLst/>
                <a:latin typeface="Arial" panose="020B0604020202020204" pitchFamily="34" charset="0"/>
                <a:ea typeface="Times New Roman" panose="02020603050405020304" pitchFamily="18" charset="0"/>
                <a:cs typeface="Arial" panose="020B0604020202020204" pitchFamily="34" charset="0"/>
              </a:rPr>
              <a:t> avec le poste proposé.</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J’ai toujours été motivé par la vente   et je peux même affirmer que j’appartiens à ceux que l’on appelle : « les vendeurs nés ». J’ajoute cela parce que si mon expérience ne s ‘est pas déroulée dans les mêmes secteurs d’activité que celui de votre société, je sais qu’un bon vendeur doit être capable de tout vendre. Mon curriculum vitae l’indique, j’ai vendu durant une année des produits pharmaceutiques, et durant deux années des extincteurs.</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Mon dynamisme et ma disponibilité (bien qu’habitant Bordeaux, j’ai toujours eu envie de travailler et vivre à Paris) seront ajoutés à l’intérêt que je porte à vos produits, les garanties du bon exercice de la fonction de chef des ventes.</a:t>
            </a:r>
          </a:p>
          <a:p>
            <a:pPr marL="0" indent="0" algn="just">
              <a:lnSpc>
                <a:spcPct val="150000"/>
              </a:lnSpc>
              <a:spcBef>
                <a:spcPts val="0"/>
              </a:spcBef>
              <a:spcAft>
                <a:spcPts val="1200"/>
              </a:spcAft>
              <a:buNone/>
            </a:pPr>
            <a:r>
              <a:rPr lang="fr-FR" sz="1400" dirty="0">
                <a:effectLst/>
                <a:latin typeface="Arial" panose="020B0604020202020204" pitchFamily="34" charset="0"/>
                <a:ea typeface="Times New Roman" panose="02020603050405020304" pitchFamily="18" charset="0"/>
                <a:cs typeface="Arial" panose="020B0604020202020204" pitchFamily="34" charset="0"/>
              </a:rPr>
              <a:t>Bien sûr, je suis disponible pour vous donner ,si vous me convoquez, plus amples renseignements.</a:t>
            </a:r>
          </a:p>
          <a:p>
            <a:pPr marL="0" indent="0" algn="just">
              <a:lnSpc>
                <a:spcPct val="150000"/>
              </a:lnSpc>
              <a:spcBef>
                <a:spcPts val="0"/>
              </a:spcBef>
              <a:spcAft>
                <a:spcPts val="1200"/>
              </a:spcAft>
              <a:buNone/>
            </a:pPr>
            <a:r>
              <a:rPr lang="fr-FR" sz="1400" dirty="0">
                <a:latin typeface="Arial" panose="020B0604020202020204" pitchFamily="34" charset="0"/>
                <a:ea typeface="Times New Roman" panose="02020603050405020304" pitchFamily="18" charset="0"/>
                <a:cs typeface="Arial" panose="020B0604020202020204" pitchFamily="34" charset="0"/>
              </a:rPr>
              <a:t>E</a:t>
            </a:r>
            <a:r>
              <a:rPr lang="fr-FR" sz="1400" dirty="0">
                <a:effectLst/>
                <a:latin typeface="Arial" panose="020B0604020202020204" pitchFamily="34" charset="0"/>
                <a:ea typeface="Times New Roman" panose="02020603050405020304" pitchFamily="18" charset="0"/>
                <a:cs typeface="Arial" panose="020B0604020202020204" pitchFamily="34" charset="0"/>
              </a:rPr>
              <a:t>spérant que ma candidature retiendra votre attention, je vous prie de croire, Madame, Monsieur, à mes sentiments distingués.</a:t>
            </a:r>
          </a:p>
          <a:p>
            <a:pPr marL="0" indent="0">
              <a:lnSpc>
                <a:spcPct val="90000"/>
              </a:lnSpc>
              <a:buNone/>
            </a:pPr>
            <a:endParaRPr lang="fr-FR" sz="1100" dirty="0">
              <a:effectLst/>
              <a:latin typeface="Times New Roman" panose="02020603050405020304" pitchFamily="18" charset="0"/>
              <a:ea typeface="Times New Roman" panose="02020603050405020304" pitchFamily="18" charset="0"/>
            </a:endParaRPr>
          </a:p>
          <a:p>
            <a:pPr marL="0" indent="0">
              <a:lnSpc>
                <a:spcPct val="90000"/>
              </a:lnSpc>
              <a:buNone/>
            </a:pPr>
            <a:endParaRPr lang="fr-FR" sz="1100" dirty="0"/>
          </a:p>
        </p:txBody>
      </p:sp>
      <p:sp>
        <p:nvSpPr>
          <p:cNvPr id="23"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Bulle narrative : ronde 5">
            <a:extLst>
              <a:ext uri="{FF2B5EF4-FFF2-40B4-BE49-F238E27FC236}">
                <a16:creationId xmlns:a16="http://schemas.microsoft.com/office/drawing/2014/main" id="{EC31182D-5B49-4A1E-8B0F-F8C6C5D0F9FE}"/>
              </a:ext>
            </a:extLst>
          </p:cNvPr>
          <p:cNvSpPr/>
          <p:nvPr/>
        </p:nvSpPr>
        <p:spPr>
          <a:xfrm>
            <a:off x="528616" y="1706015"/>
            <a:ext cx="353290" cy="353291"/>
          </a:xfrm>
          <a:prstGeom prst="wedgeEllipseCallout">
            <a:avLst>
              <a:gd name="adj1" fmla="val 63059"/>
              <a:gd name="adj2" fmla="val 6409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2</a:t>
            </a:r>
          </a:p>
        </p:txBody>
      </p:sp>
      <p:sp>
        <p:nvSpPr>
          <p:cNvPr id="9" name="Bulle narrative : ronde 8">
            <a:extLst>
              <a:ext uri="{FF2B5EF4-FFF2-40B4-BE49-F238E27FC236}">
                <a16:creationId xmlns:a16="http://schemas.microsoft.com/office/drawing/2014/main" id="{A5610E95-01E1-4BB5-9D68-DEA321F4CEEE}"/>
              </a:ext>
            </a:extLst>
          </p:cNvPr>
          <p:cNvSpPr/>
          <p:nvPr/>
        </p:nvSpPr>
        <p:spPr>
          <a:xfrm>
            <a:off x="3749974" y="1068452"/>
            <a:ext cx="353290" cy="353291"/>
          </a:xfrm>
          <a:prstGeom prst="wedgeEllipseCallout">
            <a:avLst>
              <a:gd name="adj1" fmla="val -41421"/>
              <a:gd name="adj2" fmla="val 830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1</a:t>
            </a:r>
          </a:p>
        </p:txBody>
      </p:sp>
      <p:sp>
        <p:nvSpPr>
          <p:cNvPr id="10" name="Bulle narrative : ronde 9">
            <a:extLst>
              <a:ext uri="{FF2B5EF4-FFF2-40B4-BE49-F238E27FC236}">
                <a16:creationId xmlns:a16="http://schemas.microsoft.com/office/drawing/2014/main" id="{461FB6F3-1085-4F0D-B962-D57904EAE975}"/>
              </a:ext>
            </a:extLst>
          </p:cNvPr>
          <p:cNvSpPr/>
          <p:nvPr/>
        </p:nvSpPr>
        <p:spPr>
          <a:xfrm>
            <a:off x="4850344" y="2286253"/>
            <a:ext cx="353290" cy="353291"/>
          </a:xfrm>
          <a:prstGeom prst="wedgeEllipseCallout">
            <a:avLst>
              <a:gd name="adj1" fmla="val 84430"/>
              <a:gd name="adj2" fmla="val -6175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3</a:t>
            </a:r>
          </a:p>
        </p:txBody>
      </p:sp>
      <p:sp>
        <p:nvSpPr>
          <p:cNvPr id="12" name="Bulle narrative : ronde 11">
            <a:extLst>
              <a:ext uri="{FF2B5EF4-FFF2-40B4-BE49-F238E27FC236}">
                <a16:creationId xmlns:a16="http://schemas.microsoft.com/office/drawing/2014/main" id="{3029499E-3498-4E62-AFD3-1DC91D2ECBCF}"/>
              </a:ext>
            </a:extLst>
          </p:cNvPr>
          <p:cNvSpPr/>
          <p:nvPr/>
        </p:nvSpPr>
        <p:spPr>
          <a:xfrm>
            <a:off x="300463" y="2224987"/>
            <a:ext cx="353290" cy="353291"/>
          </a:xfrm>
          <a:prstGeom prst="wedgeEllipseCallout">
            <a:avLst>
              <a:gd name="adj1" fmla="val 98677"/>
              <a:gd name="adj2" fmla="val 2372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4</a:t>
            </a:r>
          </a:p>
        </p:txBody>
      </p:sp>
    </p:spTree>
    <p:extLst>
      <p:ext uri="{BB962C8B-B14F-4D97-AF65-F5344CB8AC3E}">
        <p14:creationId xmlns:p14="http://schemas.microsoft.com/office/powerpoint/2010/main" val="305744343"/>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
  <TotalTime>0</TotalTime>
  <Words>6641</Words>
  <Application>Microsoft Office PowerPoint</Application>
  <PresentationFormat>Grand écran</PresentationFormat>
  <Paragraphs>355</Paragraphs>
  <Slides>28</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28</vt:i4>
      </vt:variant>
    </vt:vector>
  </HeadingPairs>
  <TitlesOfParts>
    <vt:vector size="34" baseType="lpstr">
      <vt:lpstr>Arial</vt:lpstr>
      <vt:lpstr>Times New Roman</vt:lpstr>
      <vt:lpstr>Trebuchet MS</vt:lpstr>
      <vt:lpstr>Wingdings</vt:lpstr>
      <vt:lpstr>Wingdings 3</vt:lpstr>
      <vt:lpstr>Facette</vt:lpstr>
      <vt:lpstr>La lettre de candidature   les erreurs à ne pas faire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En résumé :</vt:lpstr>
      <vt:lpstr>Mais encore, faites attention :</vt:lpstr>
      <vt:lpstr>Et n’oubliez pas… :</vt:lpstr>
      <vt:lpstr>Quelques exemples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Exemple de lettre de candidature contenant des erreurs à ne pas faire</dc:title>
  <dc:creator>Rémi CHARDON</dc:creator>
  <cp:lastModifiedBy>Rémi CHARDON</cp:lastModifiedBy>
  <cp:revision>30</cp:revision>
  <dcterms:created xsi:type="dcterms:W3CDTF">2020-12-09T08:20:36Z</dcterms:created>
  <dcterms:modified xsi:type="dcterms:W3CDTF">2021-03-17T08:49:58Z</dcterms:modified>
</cp:coreProperties>
</file>