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lezz Rot"/>
  <p:cmAuthor clrIdx="1" id="1" initials="" lastIdx="3" name="Anonymou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58BA5D3-4B62-4D17-8EBD-7AC7318AAE3A}">
  <a:tblStyle styleId="{258BA5D3-4B62-4D17-8EBD-7AC7318AAE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commentAuthors" Target="commentAuthors.xml"/><Relationship Id="rId6" Type="http://schemas.openxmlformats.org/officeDocument/2006/relationships/slideMaster" Target="slideMasters/slideMaster1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21T21:48:58.443">
    <p:pos x="196" y="373"/>
    <p:text>Сказали написать про совместные тренировки....</p:text>
  </p:cm>
  <p:cm authorId="1" idx="1" dt="2025-06-21T21:46:28.955">
    <p:pos x="196" y="373"/>
    <p:text>Тут надо написать, из чего состоит информационная система:
BACKEND:
- бэкэнд на джанго
- обработчики
- ldap+jabber+остальное вспомогательное ПО
FRONT - мобильное приложение
- Админ-панель на джанго
И надо отметить цветом, что имеет отношение к вашей работе</p:text>
  </p:cm>
  <p:cm authorId="1" idx="2" dt="2025-06-21T21:47:57.917">
    <p:pos x="196" y="373"/>
    <p:text>Указать, что сервис компанией уже разрабатывался, но имеющиеся наработки были скорее черновиками, больше проработана бизнес-концепция, направленная на получение специфичных грантов</p:text>
  </p:cm>
  <p:cm authorId="1" idx="3" dt="2025-06-21T21:48:58.443">
    <p:pos x="196" y="373"/>
    <p:text>https://wiki.sharix-app.org/doku.php/tech_description/solution_scheme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64c5d39f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g3364c5d39fa_0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266918139_0_11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26691813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271f33a26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271f33a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e203ff930_0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e203ff9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26f5a1d35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26f5a1d3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6f5a1d35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26f5a1d3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266918139_0_11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26691813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66918139_0_12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266918139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da3bee7b2_0_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4da3bee7b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da3bee7b2_0_3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da3bee7b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da3bee7b2_0_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4da3bee7b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1fd4171a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1fd417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da3bee7b2_0_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da3bee7b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266918139_0_13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26691813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266918139_0_13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26691813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266918139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2669181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266918139_0_8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26691813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271f33a26_0_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271f33a2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da3bee7b2_0_1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da3bee7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66918139_0_9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26691813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266918139_0_9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26691813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266918139_0_10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266918139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.png"/><Relationship Id="rId10" Type="http://schemas.openxmlformats.org/officeDocument/2006/relationships/image" Target="../media/image4.png"/><Relationship Id="rId13" Type="http://schemas.openxmlformats.org/officeDocument/2006/relationships/image" Target="../media/image9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.png"/><Relationship Id="rId9" Type="http://schemas.openxmlformats.org/officeDocument/2006/relationships/image" Target="../media/image3.png"/><Relationship Id="rId15" Type="http://schemas.openxmlformats.org/officeDocument/2006/relationships/image" Target="../media/image11.jpg"/><Relationship Id="rId14" Type="http://schemas.openxmlformats.org/officeDocument/2006/relationships/image" Target="../media/image19.png"/><Relationship Id="rId16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18.png"/><Relationship Id="rId7" Type="http://schemas.openxmlformats.org/officeDocument/2006/relationships/image" Target="../media/image20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277471" y="444162"/>
            <a:ext cx="6473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ДЕПАРТАМЕНТ ОБРАЗОВАНИЯ И НАУКИ ГОРОДА МОСКВЫ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ГОСУДАРСТВЕННОЕ АВТОНОМНОЕ ПРОФЕССИОНАЛЬНОЕ ОБРАЗОВАТЕЛЬНОЕ УЧРЕЖДЕНИЕ Г. МОСКВЫ 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«КОЛЛЕДЖ ПРЕДПРИНИМАТЕЛЬСТВА №11»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ЦЕНТР ИНФОРМАЦИОННО-КОММУНИКАЦИОННЫХ ТЕХНОЛОГИЙ</a:t>
            </a:r>
            <a:endParaRPr b="0" i="0" sz="9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712384" y="1817477"/>
            <a:ext cx="57192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ru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ДИПЛОМНАЯ РАБОТА</a:t>
            </a:r>
            <a:endParaRPr b="0" i="0" sz="1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Разработка веб-приложения для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сервиса «Друг-спортсмен» компании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ru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ООО «ШЭРИКС»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34006" y="4833647"/>
            <a:ext cx="26217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Выполнил: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студент группы ИСиП-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Маркусь Евгений Олегович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925176" y="4833647"/>
            <a:ext cx="30129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преподаватель Центра ИКТ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Панюкова Александра Анатольевна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889772" y="6158984"/>
            <a:ext cx="1364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Москва, 2025 г.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6299" y="173388"/>
            <a:ext cx="1278910" cy="7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2686" y="244835"/>
            <a:ext cx="1393225" cy="607304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444025" y="3777467"/>
            <a:ext cx="625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специальности: 09.02.07  Информационные системы и программирование</a:t>
            </a:r>
            <a:endParaRPr i="1"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1"/>
            <a:ext cx="91440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№2 разработанной страницы</a:t>
            </a:r>
            <a:endParaRPr/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339" y="671699"/>
            <a:ext cx="7535324" cy="570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849" y="343499"/>
            <a:ext cx="5824300" cy="61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1"/>
            <a:ext cx="91440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№1 разработанной страницы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636" y="671700"/>
            <a:ext cx="7496724" cy="589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311700" y="-2"/>
            <a:ext cx="8520600" cy="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Open LDAP</a:t>
            </a:r>
            <a:endParaRPr/>
          </a:p>
        </p:txBody>
      </p:sp>
      <p:pic>
        <p:nvPicPr>
          <p:cNvPr id="151" name="Google Shape;151;p25" title="ldap-schema-actual-4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00" y="568500"/>
            <a:ext cx="7953975" cy="606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Обработчики</a:t>
            </a:r>
            <a:endParaRPr/>
          </a:p>
        </p:txBody>
      </p:sp>
      <p:pic>
        <p:nvPicPr>
          <p:cNvPr id="157" name="Google Shape;157;p26" title="Диаграмма без названия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50" y="1603563"/>
            <a:ext cx="8296275" cy="381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6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Выполнение </a:t>
            </a:r>
            <a:r>
              <a:rPr lang="ru"/>
              <a:t>тестирования решения</a:t>
            </a:r>
            <a:endParaRPr/>
          </a:p>
        </p:txBody>
      </p:sp>
      <p:pic>
        <p:nvPicPr>
          <p:cNvPr id="163" name="Google Shape;163;p27" title="Снимок экрана_20250622_0005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451" y="608400"/>
            <a:ext cx="6163075" cy="5985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0" y="3"/>
            <a:ext cx="9144000" cy="8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Создание </a:t>
            </a:r>
            <a:r>
              <a:rPr lang="ru"/>
              <a:t>сопроводительной документации</a:t>
            </a:r>
            <a:endParaRPr/>
          </a:p>
        </p:txBody>
      </p: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625" y="820200"/>
            <a:ext cx="8070750" cy="561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 txBox="1"/>
          <p:nvPr>
            <p:ph type="title"/>
          </p:nvPr>
        </p:nvSpPr>
        <p:spPr>
          <a:xfrm>
            <a:off x="390338" y="3377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</a:t>
            </a:r>
            <a:r>
              <a:rPr lang="ru"/>
              <a:t>атраты</a:t>
            </a:r>
            <a:r>
              <a:rPr lang="ru"/>
              <a:t> функционирования </a:t>
            </a:r>
            <a:r>
              <a:rPr lang="ru"/>
              <a:t>без использования ИС</a:t>
            </a:r>
            <a:endParaRPr/>
          </a:p>
        </p:txBody>
      </p:sp>
      <p:graphicFrame>
        <p:nvGraphicFramePr>
          <p:cNvPr id="175" name="Google Shape;175;p29"/>
          <p:cNvGraphicFramePr/>
          <p:nvPr/>
        </p:nvGraphicFramePr>
        <p:xfrm>
          <a:off x="1143488" y="15710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{258BA5D3-4B62-4D17-8EBD-7AC7318AAE3A}</a:tableStyleId>
              </a:tblPr>
              <a:tblGrid>
                <a:gridCol w="2330675"/>
                <a:gridCol w="1382800"/>
                <a:gridCol w="1282425"/>
                <a:gridCol w="2018425"/>
              </a:tblGrid>
              <a:tr h="29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Сотрудник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Оклад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Стоимость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Сотрудник техподдержки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1 560 000,00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Линейный менеджер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Главный бухгалтер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Бухгалтер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Офис-менеджер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Директор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Юрист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Площадь офиса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434343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2 445 000,00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0" name="Google Shape;180;p30"/>
          <p:cNvGraphicFramePr/>
          <p:nvPr/>
        </p:nvGraphicFramePr>
        <p:xfrm>
          <a:off x="1267988" y="8128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{258BA5D3-4B62-4D17-8EBD-7AC7318AAE3A}</a:tableStyleId>
              </a:tblPr>
              <a:tblGrid>
                <a:gridCol w="1726550"/>
                <a:gridCol w="1004550"/>
                <a:gridCol w="1522500"/>
                <a:gridCol w="941750"/>
                <a:gridCol w="1412650"/>
              </a:tblGrid>
              <a:tr h="292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Сотрудник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Кол-во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Оклад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Время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Стоимость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Сисадмин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Middle разработчик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Junior разработчик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Технический директор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Архитектор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330 000,00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20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Проджект менеджер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626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Дизайнер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Инфраструктура и прочие расходы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6F8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6 130 000,00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81" name="Google Shape;181;p30"/>
          <p:cNvSpPr txBox="1"/>
          <p:nvPr>
            <p:ph type="title"/>
          </p:nvPr>
        </p:nvSpPr>
        <p:spPr>
          <a:xfrm>
            <a:off x="311688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Затраты на разработку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-8505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</a:t>
            </a:r>
            <a:r>
              <a:rPr lang="ru"/>
              <a:t>атраты функционирования с использованием ИС</a:t>
            </a:r>
            <a:endParaRPr/>
          </a:p>
        </p:txBody>
      </p:sp>
      <p:graphicFrame>
        <p:nvGraphicFramePr>
          <p:cNvPr id="187" name="Google Shape;187;p31"/>
          <p:cNvGraphicFramePr/>
          <p:nvPr/>
        </p:nvGraphicFramePr>
        <p:xfrm>
          <a:off x="453363" y="6784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{258BA5D3-4B62-4D17-8EBD-7AC7318AAE3A}</a:tableStyleId>
              </a:tblPr>
              <a:tblGrid>
                <a:gridCol w="3805525"/>
                <a:gridCol w="1572175"/>
                <a:gridCol w="1549450"/>
                <a:gridCol w="1310125"/>
              </a:tblGrid>
              <a:tr h="328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Сотрудник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Оклад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Стоимость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84E3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56854"/>
                    </a:solidFill>
                  </a:tcPr>
                </a:tc>
              </a:tr>
              <a:tr h="46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Сотрудник техподдержки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39 000,00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117 000,00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Системный администратор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6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Линейный менеджер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Бухгалтер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Офис менеджер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Директор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Юрист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Площадь офиса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Технический директор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95 000,00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Middle разработчик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  <a:tr h="457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Junior разработчик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67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Итого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927 000,00 ₽</a:t>
                      </a:r>
                      <a:endParaRPr sz="1300"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33875" marB="33875" marR="76200" marL="762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593367"/>
            <a:ext cx="399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536631"/>
            <a:ext cx="39999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Невозможность удобно планировать совместные тренировки при желании расширить социальные контакты</a:t>
            </a:r>
            <a:endParaRPr/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4832400" y="1598487"/>
            <a:ext cx="3999900" cy="4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Увеличение клиентской базы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Повышение лояльности клиентов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Обеспечение работоспособности мобильного приложения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800"/>
              <a:t>Обеспечение возможности администрирования посредством веб-приложения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4832400" y="593376"/>
            <a:ext cx="3999900" cy="89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ru"/>
              <a:t>Цель разработки для компании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3047242"/>
            <a:ext cx="39999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дипломной работы</a:t>
            </a:r>
            <a:endParaRPr/>
          </a:p>
        </p:txBody>
      </p:sp>
      <p:sp>
        <p:nvSpPr>
          <p:cNvPr id="71" name="Google Shape;71;p14"/>
          <p:cNvSpPr txBox="1"/>
          <p:nvPr>
            <p:ph idx="2" type="body"/>
          </p:nvPr>
        </p:nvSpPr>
        <p:spPr>
          <a:xfrm>
            <a:off x="398075" y="3703987"/>
            <a:ext cx="3999900" cy="48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800"/>
              <a:t>Разработка веб-приложения (административной панели) для сервиса</a:t>
            </a:r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type="title"/>
          </p:nvPr>
        </p:nvSpPr>
        <p:spPr>
          <a:xfrm>
            <a:off x="311700" y="1804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Срок окупаемости ИС</a:t>
            </a:r>
            <a:endParaRPr/>
          </a:p>
        </p:txBody>
      </p:sp>
      <p:pic>
        <p:nvPicPr>
          <p:cNvPr id="193" name="Google Shape;193;p32" title="Разработка ИС, Без ИС и С ИС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675" y="1064352"/>
            <a:ext cx="7666652" cy="472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Внедрение</a:t>
            </a:r>
            <a:r>
              <a:rPr lang="ru"/>
              <a:t> сервиса в эксплуатацию</a:t>
            </a:r>
            <a:endParaRPr/>
          </a:p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311700" y="2187202"/>
            <a:ext cx="8520600" cy="35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Рабочий веб-сервис доступен по адресу: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https://sports.sharix-app.org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1394650" y="2035275"/>
            <a:ext cx="6630000" cy="17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Разработка веб-приложения «Друг-спортсмен» позволит ООО «ШЭРИКС» расширить клиентскую базу и повысить лояльность клиентов. Сервис будет интегрирован в существующую платформу ShariX, обеспечивая единую базу пользователей и удобный доступ к функционалу.</a:t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250" y="-4984952"/>
            <a:ext cx="7996800" cy="449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7035000"/>
            <a:ext cx="8649051" cy="4868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Провести исследование предметной области;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Исследовать потребности компании;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Проанализировать аналогичные информационные системы других компаний;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Спроектировать дизайн и структуры сервиса;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Определить инструменты для разработки информационной системы;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Разработать сервис на основе технического задания;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Сделать тестирование решения;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Сделать сопроводительную документацию;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Обосновать экономическую эффективность информационной системы;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Внедрить сервис в эксплуатацию.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Проведение</a:t>
            </a:r>
            <a:r>
              <a:rPr lang="ru"/>
              <a:t> исследования предметной области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583458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ShariX — платформа для создания шеринговых сервисов, объединяющая пользователей и инструменты для разработки.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Сервис «Друг-спортсмен» помогает людям находить партнёров для совместных занятий спортом и поддерживает мотивацию.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Комбинация мобильного и веб-приложений обеспечивает удобство, автоматизацию и эффективное управление сервисом.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Компания строит решения на основе шаблона ShariX Open.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Предыдущие наработки по сервису друг-спортсмен устарели.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95250"/>
            <a:ext cx="6610350" cy="66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-8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Исследование потребностей компании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593925" y="895508"/>
            <a:ext cx="3648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Расширение клиентской базы.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Повысить лояльность пользователей через сервис.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Создать удобный сервис «Друг-спортсмен».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Автоматизировать процессы управления ресурсами.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Интегрировать мобильное и веб-приложения.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2" type="body"/>
          </p:nvPr>
        </p:nvSpPr>
        <p:spPr>
          <a:xfrm>
            <a:off x="4832400" y="895508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Обеспечить автоматическую локализацию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Поддерживать создание разных шеринговых сервисов.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Сохранить ценность труда при автоматизации.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Разработать backend для мобильного приложения.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Автоматизировать договоры и административные процессы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82800" y="4418525"/>
            <a:ext cx="83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ru" sz="2400">
                <a:solidFill>
                  <a:schemeClr val="dk2"/>
                </a:solidFill>
              </a:rPr>
              <a:t>Доработка свободного решения ShariX Open</a:t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аналогов панелей администрирования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Аналоги: </a:t>
            </a:r>
            <a:r>
              <a:rPr lang="ru"/>
              <a:t>Laravel Nova, DirectAdmin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</a:t>
            </a:r>
            <a:r>
              <a:rPr lang="ru"/>
              <a:t>платные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не open source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 не подходят по стеку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Есть аналоги сервиса, но их панели администрирования являются </a:t>
            </a:r>
            <a:r>
              <a:rPr lang="ru"/>
              <a:t>внутренним</a:t>
            </a:r>
            <a:r>
              <a:rPr lang="ru"/>
              <a:t> </a:t>
            </a:r>
            <a:r>
              <a:rPr lang="ru"/>
              <a:t>продуктом</a:t>
            </a:r>
            <a:r>
              <a:rPr lang="ru"/>
              <a:t> и доступа к ним нет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37704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Проектирование структур</a:t>
            </a:r>
            <a:r>
              <a:rPr lang="ru"/>
              <a:t> сервиса</a:t>
            </a:r>
            <a:endParaRPr/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200" y="1140550"/>
            <a:ext cx="5943600" cy="519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0" y="-2851"/>
            <a:ext cx="91440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</a:t>
            </a:r>
            <a:r>
              <a:rPr lang="ru"/>
              <a:t>нструменты для разработки</a:t>
            </a:r>
            <a:endParaRPr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8288" y="1149000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0663" y="1268175"/>
            <a:ext cx="873825" cy="1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01298" y="1403923"/>
            <a:ext cx="1102150" cy="110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57263" y="1268175"/>
            <a:ext cx="1553475" cy="123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25738" y="2743187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4425" y="5401875"/>
            <a:ext cx="1353948" cy="1353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314313" y="56128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512437" y="2676337"/>
            <a:ext cx="1443132" cy="148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478288" y="4163974"/>
            <a:ext cx="1237899" cy="123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3060463" y="4271688"/>
            <a:ext cx="1143000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4882463" y="4276463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6613388" y="4211425"/>
            <a:ext cx="1143000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 title="test.jp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789425" y="5401875"/>
            <a:ext cx="1443149" cy="1443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26150" y="2714302"/>
            <a:ext cx="3441318" cy="135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