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961" r:id="rId6"/>
    <p:sldId id="962" r:id="rId7"/>
    <p:sldId id="979" r:id="rId8"/>
    <p:sldId id="978" r:id="rId9"/>
    <p:sldId id="980" r:id="rId10"/>
    <p:sldId id="981" r:id="rId11"/>
    <p:sldId id="982" r:id="rId12"/>
    <p:sldId id="987" r:id="rId13"/>
    <p:sldId id="983" r:id="rId14"/>
    <p:sldId id="986" r:id="rId15"/>
    <p:sldId id="985" r:id="rId16"/>
    <p:sldId id="988" r:id="rId17"/>
    <p:sldId id="989" r:id="rId18"/>
    <p:sldId id="990" r:id="rId19"/>
    <p:sldId id="991" r:id="rId20"/>
    <p:sldId id="992" r:id="rId21"/>
    <p:sldId id="993" r:id="rId22"/>
    <p:sldId id="1001" r:id="rId23"/>
    <p:sldId id="994" r:id="rId24"/>
    <p:sldId id="996" r:id="rId25"/>
    <p:sldId id="997" r:id="rId26"/>
    <p:sldId id="998" r:id="rId27"/>
    <p:sldId id="999" r:id="rId28"/>
    <p:sldId id="1000" r:id="rId29"/>
    <p:sldId id="100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75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DE7A7-35DB-41F8-9C42-F0689959EED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9C02F-C7D0-493A-877E-1D254C14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8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04958-C583-437B-BD19-9AC23ABB9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017BF-170E-4196-8B82-45727265A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9356E-EA11-4ABD-84DE-0C9B1F68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0B2E1-B60E-4810-9C30-EC8FA9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5DCBF-82AF-41F5-801C-CB8B6D65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4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890C-D953-4D30-B4BE-95A12AA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060EEF-B010-4FF5-9197-0FB16877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736C7-FE48-471B-9833-24CF8DAD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D9728-F477-4F31-8940-4F6C3F1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5C258-6A26-4070-82E2-F0C01F54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4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EBA91-E7B1-4C13-82DC-C8A7E651B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B1A3B-CA6F-47CA-A10E-7543F13E8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7F16B-C1D6-4D2B-922E-37BCCF2E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E3022-B283-493C-8290-0B91D39A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2F064-AB0C-4241-9124-E642ACF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7B2FF-F792-49AD-8A7C-CA9F23FC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DD193-FFCE-4611-841C-AF0025CB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56D9F-5653-4DF8-9260-2CDDE205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5438F-42B8-4127-AA45-88F51DED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5418B-E5C0-41D0-B0FA-D06B4C56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65C7-60FC-4FC5-9F05-7DFF52D0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DE53F-FAA3-4F67-BF94-BADB60F4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61331-BEFF-4B75-B5AC-F75C235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EE395-1B22-49DC-B576-9DDFCDE3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3B2B7-6209-4193-ABB2-7C321928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7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822BA-5573-434F-9A93-E0325AE7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D0141-260C-4768-A6B7-F1407D423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111B1-E12D-435A-8782-30236571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081D0-6AC3-4702-B296-BA2909F5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F5CF8-D88C-4995-9F35-007498FC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1AA26-4079-4673-8514-346BF513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C2B49-7680-40E8-972B-E7977D1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EFF02-77B3-41F8-8CDC-D86734A0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D7B3E-D553-462F-9C79-97AE31902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D27CAE-AB64-467D-9A89-C36F25677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65210-2A5C-495D-83F0-EF6A6DBA5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36DDB-B0D8-484E-9719-B36F148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3A1020-9F9F-4F0D-9BCC-BDE4D66C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CA7DBE-27BB-4526-BC90-6F08B11B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A8507-4B51-4625-BBE0-8246BF5C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958A30-8B81-4344-A7BE-7B471CE7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386C9-35F6-4754-B443-F3C8A6B6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D396B-E57D-49D7-BD8C-1AE2E529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6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D9E3B-E285-47BB-8E86-4F7E7357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1D313-3BD0-4095-B24A-6DE84BFB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8BA7E-A5FD-4D09-95E7-503E192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ADA65-8AC6-4A4E-87E5-FFFF405A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5E600-296D-4F4E-84A2-86F21319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825A3-7209-4717-AF08-DAA58CC59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965C3-B0CF-4A6B-B272-8316025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AFEAA-A4A9-42F9-B3E0-32DCFB6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BB30F-9F83-4F1E-BA46-949396B6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5790-011E-4D51-BC7B-B8A31F7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41E7DB-826D-409B-9AB0-34C2FAFAC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AD9D2-76DE-4886-A3B2-419A5834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5A4EC-6A24-4FD2-BEBF-36B28BAC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3C075-1308-40A0-BB11-6A971290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C85C8-5F40-47BD-AF13-A6B2142F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0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DF0C7-5B8A-4944-B2E8-10B525DD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DCCDF-C9BE-46FE-8F13-4AB3804A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BD019-61EC-45A7-91A6-8E7726378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F812-1987-411B-860E-6680B0A2527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4073C-6BDB-404A-8B21-27C6B793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890A1-FF7A-401D-AA24-F59C0013D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5247-A465-42C0-97CA-F49B43A0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7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andas.pydata.org/doc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0DC3-19AF-4876-91F6-2F671DE79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컴퓨터프로그래밍과</a:t>
            </a:r>
            <a:br>
              <a:rPr lang="en-US" altLang="ko-KR" dirty="0"/>
            </a:br>
            <a:r>
              <a:rPr lang="ko-KR" altLang="en-US" dirty="0"/>
              <a:t>인공지능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91FC8-9A67-41CD-B3E4-F81CE5498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CAU</a:t>
            </a:r>
          </a:p>
          <a:p>
            <a:r>
              <a:rPr lang="ko-KR" altLang="en-US" dirty="0"/>
              <a:t>스마트시티학과</a:t>
            </a:r>
            <a:endParaRPr lang="en-US" altLang="ko-KR" dirty="0"/>
          </a:p>
          <a:p>
            <a:r>
              <a:rPr lang="ko-KR" altLang="en-US" dirty="0"/>
              <a:t>김무철</a:t>
            </a:r>
          </a:p>
        </p:txBody>
      </p:sp>
    </p:spTree>
    <p:extLst>
      <p:ext uri="{BB962C8B-B14F-4D97-AF65-F5344CB8AC3E}">
        <p14:creationId xmlns:p14="http://schemas.microsoft.com/office/powerpoint/2010/main" val="408299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1C0B-BDD3-47CF-8C00-282F76DB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67863-A99C-477B-A1E5-9ACBA7DB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90" y="1313615"/>
            <a:ext cx="6467475" cy="5305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95B9B-4480-4C64-8E21-7EC3D5579065}"/>
              </a:ext>
            </a:extLst>
          </p:cNvPr>
          <p:cNvSpPr txBox="1"/>
          <p:nvPr/>
        </p:nvSpPr>
        <p:spPr>
          <a:xfrm>
            <a:off x="923827" y="1498862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19DB79-1926-4FA2-A1EF-48C48A0D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73"/>
            <a:ext cx="4214567" cy="2141307"/>
          </a:xfrm>
        </p:spPr>
        <p:txBody>
          <a:bodyPr/>
          <a:lstStyle/>
          <a:p>
            <a:r>
              <a:rPr lang="en-US" altLang="ko-KR" dirty="0" err="1"/>
              <a:t>Pd.read_csv</a:t>
            </a:r>
            <a:endParaRPr lang="en-US" altLang="ko-KR" dirty="0"/>
          </a:p>
          <a:p>
            <a:pPr lvl="1"/>
            <a:r>
              <a:rPr lang="ko-KR" altLang="en-US" dirty="0"/>
              <a:t>파일 읽기</a:t>
            </a:r>
            <a:endParaRPr lang="en-US" altLang="ko-KR" dirty="0"/>
          </a:p>
          <a:p>
            <a:pPr lvl="1"/>
            <a:r>
              <a:rPr lang="ko-KR" altLang="en-US" dirty="0"/>
              <a:t>읽은 파일은 </a:t>
            </a:r>
            <a:r>
              <a:rPr lang="en-US" altLang="ko-KR" dirty="0" err="1"/>
              <a:t>DataFrame</a:t>
            </a:r>
            <a:r>
              <a:rPr lang="ko-KR" altLang="en-US" dirty="0"/>
              <a:t>형식을 통해 저장됨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39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1C0B-BDD3-47CF-8C00-282F76DB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95B9B-4480-4C64-8E21-7EC3D5579065}"/>
              </a:ext>
            </a:extLst>
          </p:cNvPr>
          <p:cNvSpPr txBox="1"/>
          <p:nvPr/>
        </p:nvSpPr>
        <p:spPr>
          <a:xfrm>
            <a:off x="923827" y="1498862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19DB79-1926-4FA2-A1EF-48C48A0D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4" y="1868194"/>
            <a:ext cx="5411771" cy="4438338"/>
          </a:xfrm>
        </p:spPr>
        <p:txBody>
          <a:bodyPr/>
          <a:lstStyle/>
          <a:p>
            <a:r>
              <a:rPr lang="en-US" altLang="ko-KR" dirty="0" err="1"/>
              <a:t>DataFrame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자료구조</a:t>
            </a:r>
            <a:endParaRPr lang="en-US" altLang="ko-KR" dirty="0"/>
          </a:p>
          <a:p>
            <a:pPr lvl="1"/>
            <a:r>
              <a:rPr lang="ko-KR" altLang="en-US" dirty="0"/>
              <a:t>행과 열로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b="1" dirty="0"/>
              <a:t>앞의 </a:t>
            </a:r>
            <a:r>
              <a:rPr lang="en-US" altLang="ko-KR" b="1" dirty="0"/>
              <a:t>string</a:t>
            </a:r>
            <a:r>
              <a:rPr lang="ko-KR" altLang="en-US" dirty="0"/>
              <a:t>을 </a:t>
            </a:r>
            <a:r>
              <a:rPr lang="en-US" altLang="ko-KR" b="1" dirty="0"/>
              <a:t>column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으로 </a:t>
            </a:r>
            <a:r>
              <a:rPr lang="en-US" altLang="ko-KR" b="1" dirty="0"/>
              <a:t>‘[]’</a:t>
            </a:r>
            <a:r>
              <a:rPr lang="ko-KR" altLang="en-US" b="1" dirty="0"/>
              <a:t>안</a:t>
            </a:r>
            <a:r>
              <a:rPr lang="ko-KR" altLang="en-US" dirty="0"/>
              <a:t>에 있는 내용을 </a:t>
            </a:r>
            <a:r>
              <a:rPr lang="en-US" altLang="ko-KR" b="1" dirty="0"/>
              <a:t>row</a:t>
            </a:r>
            <a:r>
              <a:rPr lang="ko-KR" altLang="en-US" b="1" dirty="0"/>
              <a:t>의 </a:t>
            </a:r>
            <a:r>
              <a:rPr lang="en-US" altLang="ko-KR" b="1" dirty="0"/>
              <a:t>value</a:t>
            </a:r>
            <a:r>
              <a:rPr lang="ko-KR" altLang="en-US" dirty="0"/>
              <a:t>로 사용하여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자료 구조로 변환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6E0035-DFB1-44B7-8D4D-36537902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48" y="1458797"/>
            <a:ext cx="5854898" cy="4696905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D5106F9-6CC5-4D81-80D9-6BEEB526FF5D}"/>
              </a:ext>
            </a:extLst>
          </p:cNvPr>
          <p:cNvSpPr/>
          <p:nvPr/>
        </p:nvSpPr>
        <p:spPr>
          <a:xfrm>
            <a:off x="5533208" y="2083324"/>
            <a:ext cx="971287" cy="2149311"/>
          </a:xfrm>
          <a:custGeom>
            <a:avLst/>
            <a:gdLst>
              <a:gd name="connsiteX0" fmla="*/ 971287 w 971287"/>
              <a:gd name="connsiteY0" fmla="*/ 0 h 2149311"/>
              <a:gd name="connsiteX1" fmla="*/ 326 w 971287"/>
              <a:gd name="connsiteY1" fmla="*/ 1187777 h 2149311"/>
              <a:gd name="connsiteX2" fmla="*/ 867592 w 971287"/>
              <a:gd name="connsiteY2" fmla="*/ 2149311 h 214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87" h="2149311">
                <a:moveTo>
                  <a:pt x="971287" y="0"/>
                </a:moveTo>
                <a:cubicBezTo>
                  <a:pt x="494447" y="414779"/>
                  <a:pt x="17608" y="829559"/>
                  <a:pt x="326" y="1187777"/>
                </a:cubicBezTo>
                <a:cubicBezTo>
                  <a:pt x="-16956" y="1545995"/>
                  <a:pt x="657060" y="1992198"/>
                  <a:pt x="867592" y="214931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CE5E7EF-4350-468B-9034-3DBAFAF0BBEA}"/>
              </a:ext>
            </a:extLst>
          </p:cNvPr>
          <p:cNvSpPr/>
          <p:nvPr/>
        </p:nvSpPr>
        <p:spPr>
          <a:xfrm>
            <a:off x="8417008" y="2488676"/>
            <a:ext cx="2022346" cy="2828042"/>
          </a:xfrm>
          <a:custGeom>
            <a:avLst/>
            <a:gdLst>
              <a:gd name="connsiteX0" fmla="*/ 1462283 w 2022346"/>
              <a:gd name="connsiteY0" fmla="*/ 0 h 2828042"/>
              <a:gd name="connsiteX1" fmla="*/ 1943050 w 2022346"/>
              <a:gd name="connsiteY1" fmla="*/ 2168165 h 2828042"/>
              <a:gd name="connsiteX2" fmla="*/ 1128 w 2022346"/>
              <a:gd name="connsiteY2" fmla="*/ 2828042 h 282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46" h="2828042">
                <a:moveTo>
                  <a:pt x="1462283" y="0"/>
                </a:moveTo>
                <a:cubicBezTo>
                  <a:pt x="1824429" y="848412"/>
                  <a:pt x="2186576" y="1696825"/>
                  <a:pt x="1943050" y="2168165"/>
                </a:cubicBezTo>
                <a:cubicBezTo>
                  <a:pt x="1699524" y="2639505"/>
                  <a:pt x="-50719" y="2751056"/>
                  <a:pt x="1128" y="2828042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7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E1B3-CA33-48E0-901A-D954606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04514-4FD4-49B2-A255-B26F0CE4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00" y="1352550"/>
            <a:ext cx="2771775" cy="550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753D33-2054-4C49-8B7D-17F52E8D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17" y="1266825"/>
            <a:ext cx="4419600" cy="5591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5F8E85-35BE-47F9-9DA1-69F79398A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31" y="537277"/>
            <a:ext cx="2692511" cy="3525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AA3C37-4158-43FF-8882-15A7B50D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395" y="4363334"/>
            <a:ext cx="2949417" cy="24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3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1825625"/>
            <a:ext cx="4166647" cy="4351338"/>
          </a:xfrm>
        </p:spPr>
        <p:txBody>
          <a:bodyPr/>
          <a:lstStyle/>
          <a:p>
            <a:r>
              <a:rPr lang="en-US" altLang="ko-KR" dirty="0"/>
              <a:t>.describe</a:t>
            </a:r>
          </a:p>
          <a:p>
            <a:pPr lvl="1"/>
            <a:r>
              <a:rPr lang="ko-KR" altLang="en-US" dirty="0"/>
              <a:t>기초통계 분석 제공</a:t>
            </a:r>
            <a:endParaRPr lang="en-US" altLang="ko-KR" dirty="0"/>
          </a:p>
          <a:p>
            <a:pPr lvl="2"/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평균</a:t>
            </a:r>
            <a:endParaRPr lang="en-US" altLang="ko-KR" dirty="0"/>
          </a:p>
          <a:p>
            <a:pPr lvl="2"/>
            <a:r>
              <a:rPr lang="ko-KR" altLang="en-US" dirty="0"/>
              <a:t>분산</a:t>
            </a:r>
            <a:endParaRPr lang="en-US" altLang="ko-KR" dirty="0"/>
          </a:p>
          <a:p>
            <a:pPr lvl="2"/>
            <a:r>
              <a:rPr lang="ko-KR" altLang="en-US" dirty="0"/>
              <a:t>최대</a:t>
            </a:r>
            <a:endParaRPr lang="en-US" altLang="ko-KR" dirty="0"/>
          </a:p>
          <a:p>
            <a:pPr lvl="2"/>
            <a:r>
              <a:rPr lang="ko-KR" altLang="en-US" dirty="0"/>
              <a:t>최소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 err="1"/>
              <a:t>분위수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728222-ECBD-42DB-B6EB-937977AEE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55" y="2488676"/>
            <a:ext cx="7670043" cy="28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4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9276" cy="4351338"/>
          </a:xfrm>
        </p:spPr>
        <p:txBody>
          <a:bodyPr/>
          <a:lstStyle/>
          <a:p>
            <a:r>
              <a:rPr lang="en-US" altLang="ko-KR" dirty="0"/>
              <a:t>.T</a:t>
            </a:r>
          </a:p>
          <a:p>
            <a:pPr lvl="1"/>
            <a:r>
              <a:rPr lang="ko-KR" altLang="en-US" dirty="0"/>
              <a:t>전치행렬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0BA986-E5D2-4ADE-9C0D-D5E31E24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37" y="3809656"/>
            <a:ext cx="3991297" cy="2976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6524C2-0382-49C8-A8D7-8619B69D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99" y="71438"/>
            <a:ext cx="6429375" cy="32385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B01DF81-2E5A-43D2-AA43-4F8BE3516214}"/>
              </a:ext>
            </a:extLst>
          </p:cNvPr>
          <p:cNvSpPr/>
          <p:nvPr/>
        </p:nvSpPr>
        <p:spPr>
          <a:xfrm>
            <a:off x="7277493" y="3429000"/>
            <a:ext cx="2262433" cy="247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0299" cy="4351338"/>
          </a:xfrm>
        </p:spPr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sort_index</a:t>
            </a:r>
            <a:endParaRPr lang="en-US" altLang="ko-KR" dirty="0"/>
          </a:p>
          <a:p>
            <a:pPr lvl="1"/>
            <a:r>
              <a:rPr lang="en-US" altLang="ko-KR" dirty="0"/>
              <a:t>Axis</a:t>
            </a:r>
            <a:r>
              <a:rPr lang="ko-KR" altLang="en-US" dirty="0"/>
              <a:t>와 </a:t>
            </a:r>
            <a:r>
              <a:rPr lang="en-US" altLang="ko-KR" dirty="0" err="1"/>
              <a:t>ascendin</a:t>
            </a:r>
            <a:r>
              <a:rPr lang="ko-KR" altLang="en-US" dirty="0"/>
              <a:t>의 조작을 통해 </a:t>
            </a:r>
            <a:r>
              <a:rPr lang="en-US" altLang="ko-KR" dirty="0"/>
              <a:t>sorting</a:t>
            </a:r>
            <a:r>
              <a:rPr lang="ko-KR" altLang="en-US" dirty="0"/>
              <a:t>을 수행할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59BD4-EE25-4194-B977-02993860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66" y="1825625"/>
            <a:ext cx="64579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8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9276" cy="4351338"/>
          </a:xfrm>
        </p:spPr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sort_values</a:t>
            </a:r>
            <a:endParaRPr lang="en-US" altLang="ko-KR" dirty="0"/>
          </a:p>
          <a:p>
            <a:pPr lvl="1"/>
            <a:r>
              <a:rPr lang="en-US" altLang="ko-KR" dirty="0"/>
              <a:t>By, </a:t>
            </a:r>
            <a:r>
              <a:rPr lang="en-US" altLang="ko-KR" dirty="0" err="1"/>
              <a:t>ascendin</a:t>
            </a:r>
            <a:r>
              <a:rPr lang="ko-KR" altLang="en-US" dirty="0"/>
              <a:t>의 조작을 통해 </a:t>
            </a:r>
            <a:r>
              <a:rPr lang="en-US" altLang="ko-KR" dirty="0"/>
              <a:t>sorting</a:t>
            </a:r>
            <a:r>
              <a:rPr lang="ko-KR" altLang="en-US" dirty="0"/>
              <a:t>을 수행할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643696-4540-48B0-AB2D-A321C700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3" y="1688331"/>
            <a:ext cx="6429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9276" cy="4351338"/>
          </a:xfrm>
        </p:spPr>
        <p:txBody>
          <a:bodyPr/>
          <a:lstStyle/>
          <a:p>
            <a:r>
              <a:rPr lang="en-US" altLang="ko-KR" dirty="0"/>
              <a:t>.loc</a:t>
            </a:r>
          </a:p>
          <a:p>
            <a:pPr lvl="1"/>
            <a:r>
              <a:rPr lang="en-US" altLang="ko-KR" dirty="0"/>
              <a:t>[]</a:t>
            </a:r>
            <a:r>
              <a:rPr lang="ko-KR" altLang="en-US" dirty="0"/>
              <a:t>안의 범위 지정으로 데이터를 조정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94FF5-0ECA-4648-A393-47DBA808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90" y="1825625"/>
            <a:ext cx="3581400" cy="4143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2303CA-0DFF-43DF-ABAC-11F9168A0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23" y="3270512"/>
            <a:ext cx="4333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623276" cy="4351338"/>
          </a:xfrm>
        </p:spPr>
        <p:txBody>
          <a:bodyPr/>
          <a:lstStyle/>
          <a:p>
            <a:r>
              <a:rPr lang="en-US" altLang="ko-KR" dirty="0"/>
              <a:t>.merge</a:t>
            </a:r>
          </a:p>
          <a:p>
            <a:pPr lvl="1"/>
            <a:r>
              <a:rPr lang="ko-KR" altLang="en-US" dirty="0"/>
              <a:t>두개의 </a:t>
            </a:r>
            <a:r>
              <a:rPr lang="en-US" altLang="ko-KR" dirty="0" err="1"/>
              <a:t>DataFrame</a:t>
            </a:r>
            <a:r>
              <a:rPr lang="ko-KR" altLang="en-US" dirty="0"/>
              <a:t>을 병합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fillna</a:t>
            </a:r>
            <a:endParaRPr lang="en-US" altLang="ko-KR" dirty="0"/>
          </a:p>
          <a:p>
            <a:pPr lvl="1"/>
            <a:r>
              <a:rPr lang="ko-KR" altLang="en-US" dirty="0" err="1"/>
              <a:t>결측값을</a:t>
            </a:r>
            <a:r>
              <a:rPr lang="ko-KR" altLang="en-US" dirty="0"/>
              <a:t> </a:t>
            </a:r>
            <a:r>
              <a:rPr lang="ko-KR" altLang="en-US" dirty="0" err="1"/>
              <a:t>특정값으로</a:t>
            </a:r>
            <a:r>
              <a:rPr lang="ko-KR" altLang="en-US" dirty="0"/>
              <a:t> 채움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B83B0-004B-4837-85CE-28D51916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74" y="1690688"/>
            <a:ext cx="3364207" cy="21931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45B645-9EDD-48B3-B04A-0AFD2843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53" y="1690688"/>
            <a:ext cx="3197847" cy="2326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F08280-B4B0-45C7-AB96-343F4D7B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9474"/>
            <a:ext cx="2238375" cy="24669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34B4F8-C98D-409D-8679-2084062ECF9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1957388" y="3883843"/>
            <a:ext cx="5133790" cy="39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2F483E-631B-4ECC-8398-D7458C9773F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957388" y="4017577"/>
            <a:ext cx="8635689" cy="26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314684-4D4C-4066-997B-40CDF819462C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6724932" y="5462550"/>
            <a:ext cx="2048349" cy="2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971E58B3-DB0B-48B1-BED4-C20D63DD1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517" y="4214989"/>
            <a:ext cx="2331415" cy="24951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39C5BD8-1DEE-410A-916E-E320D6830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281" y="4209424"/>
            <a:ext cx="2157098" cy="25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11C5-B64D-415E-95A1-7D22E5D0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2272E2-67F2-43A3-A552-37E7F533DC46}"/>
              </a:ext>
            </a:extLst>
          </p:cNvPr>
          <p:cNvSpPr/>
          <p:nvPr/>
        </p:nvSpPr>
        <p:spPr>
          <a:xfrm>
            <a:off x="838200" y="1613497"/>
            <a:ext cx="2631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https://numpy.org/doc/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18CA3A-57AA-4BE1-868D-92C6A01D3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6635"/>
            <a:ext cx="6035107" cy="3623476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1EC52D-7671-4AFC-8C27-343F4D036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80668" y="3972364"/>
            <a:ext cx="6467502" cy="24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2CFF-C88E-4545-B4C8-E17419B5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78824-E890-4C36-A60B-4EDC8C5A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0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8A6EE-489E-4167-BC7C-6C6D9EBA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88" y="223837"/>
            <a:ext cx="3514725" cy="6410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E3DAAC-7D7F-478D-8BD3-855852C7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81" y="455613"/>
            <a:ext cx="5657850" cy="2752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E4F86F8-E070-4C4B-BF27-2C397C46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025" y="3298826"/>
            <a:ext cx="5065287" cy="3207486"/>
          </a:xfrm>
        </p:spPr>
        <p:txBody>
          <a:bodyPr/>
          <a:lstStyle/>
          <a:p>
            <a:r>
              <a:rPr lang="en-US" altLang="ko-KR" dirty="0"/>
              <a:t>.array(‘’)</a:t>
            </a:r>
          </a:p>
          <a:p>
            <a:pPr lvl="1"/>
            <a:r>
              <a:rPr lang="en-US" altLang="ko-KR" dirty="0"/>
              <a:t>‘’</a:t>
            </a:r>
            <a:r>
              <a:rPr lang="ko-KR" altLang="en-US" dirty="0"/>
              <a:t>안에 </a:t>
            </a:r>
            <a:r>
              <a:rPr lang="en-US" altLang="ko-KR" dirty="0"/>
              <a:t>list, </a:t>
            </a:r>
            <a:r>
              <a:rPr lang="ko-KR" altLang="en-US" dirty="0"/>
              <a:t>정보를 삽입하여 </a:t>
            </a: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로 구성</a:t>
            </a:r>
          </a:p>
        </p:txBody>
      </p:sp>
    </p:spTree>
    <p:extLst>
      <p:ext uri="{BB962C8B-B14F-4D97-AF65-F5344CB8AC3E}">
        <p14:creationId xmlns:p14="http://schemas.microsoft.com/office/powerpoint/2010/main" val="420760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36596" cy="1325563"/>
          </a:xfrm>
        </p:spPr>
        <p:txBody>
          <a:bodyPr/>
          <a:lstStyle/>
          <a:p>
            <a:r>
              <a:rPr lang="en-US" altLang="ko-KR" dirty="0" err="1"/>
              <a:t>np.zeros</a:t>
            </a:r>
            <a:r>
              <a:rPr lang="en-US" altLang="ko-KR" dirty="0"/>
              <a:t>(), </a:t>
            </a:r>
            <a:r>
              <a:rPr lang="en-US" altLang="ko-KR" dirty="0" err="1"/>
              <a:t>np.ones</a:t>
            </a:r>
            <a:r>
              <a:rPr lang="en-US" altLang="ko-KR" dirty="0"/>
              <a:t>(), </a:t>
            </a:r>
            <a:r>
              <a:rPr lang="en-US" altLang="ko-KR" dirty="0" err="1"/>
              <a:t>np.arange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72A7D-8794-4158-A02A-BAEEB689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53" y="1690687"/>
            <a:ext cx="7286282" cy="50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4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9276" cy="4351338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+</a:t>
            </a:r>
          </a:p>
          <a:p>
            <a:pPr lvl="1"/>
            <a:r>
              <a:rPr lang="en-US" altLang="ko-KR" dirty="0"/>
              <a:t>-</a:t>
            </a:r>
          </a:p>
          <a:p>
            <a:pPr lvl="1"/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235D45-EE73-4247-9328-E1F1E9B2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9163"/>
            <a:ext cx="5040052" cy="50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743227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random.randn</a:t>
            </a:r>
            <a:endParaRPr lang="en-US" altLang="ko-KR" dirty="0"/>
          </a:p>
          <a:p>
            <a:pPr lvl="1"/>
            <a:r>
              <a:rPr lang="ko-KR" altLang="en-US" dirty="0" err="1"/>
              <a:t>기대값이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표준편차가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ko-KR" altLang="en-US" dirty="0" err="1"/>
              <a:t>가우시안</a:t>
            </a:r>
            <a:r>
              <a:rPr lang="ko-KR" altLang="en-US" dirty="0"/>
              <a:t> 정규 분포를 따르는 난수를 발생시키는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random.rand</a:t>
            </a:r>
            <a:endParaRPr lang="en-US" altLang="ko-KR" dirty="0"/>
          </a:p>
          <a:p>
            <a:pPr lvl="1"/>
            <a:r>
              <a:rPr lang="en-US" altLang="ko-KR" dirty="0"/>
              <a:t>0~1</a:t>
            </a:r>
            <a:r>
              <a:rPr lang="ko-KR" altLang="en-US" dirty="0"/>
              <a:t>의 난수를 발생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61304-1272-426C-B90B-A42C126A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14" y="1553369"/>
            <a:ext cx="7333016" cy="2877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2A1BB-2B74-4330-8ACA-DACFD986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4461554"/>
            <a:ext cx="5819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4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9276" cy="4351338"/>
          </a:xfrm>
        </p:spPr>
        <p:txBody>
          <a:bodyPr/>
          <a:lstStyle/>
          <a:p>
            <a:r>
              <a:rPr lang="en-US" altLang="ko-KR" dirty="0"/>
              <a:t>.T</a:t>
            </a:r>
          </a:p>
          <a:p>
            <a:pPr lvl="1"/>
            <a:r>
              <a:rPr lang="ko-KR" altLang="en-US" dirty="0"/>
              <a:t>전치행렬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.reshape</a:t>
            </a:r>
          </a:p>
          <a:p>
            <a:pPr lvl="1"/>
            <a:r>
              <a:rPr lang="en-US" altLang="ko-KR" dirty="0"/>
              <a:t>Num array</a:t>
            </a:r>
            <a:r>
              <a:rPr lang="ko-KR" altLang="en-US" dirty="0"/>
              <a:t>를 변환함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1DEFB-13AB-406E-8660-7E2043B0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95" y="1825625"/>
            <a:ext cx="2693031" cy="121923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C027FFD-213F-4621-98BF-C9F31E787FD3}"/>
              </a:ext>
            </a:extLst>
          </p:cNvPr>
          <p:cNvSpPr/>
          <p:nvPr/>
        </p:nvSpPr>
        <p:spPr>
          <a:xfrm>
            <a:off x="7362334" y="2091162"/>
            <a:ext cx="791852" cy="688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0E4CA-5CD7-4B5D-825B-44313C3C3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606" y="1651393"/>
            <a:ext cx="2895454" cy="1693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511449-92C6-485F-8D75-CF7259B8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888" y="4174244"/>
            <a:ext cx="4867275" cy="914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710353-7B77-44C9-B46D-3BA435413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083" y="5262875"/>
            <a:ext cx="2574353" cy="14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F666-8112-4B13-A51E-01A4D43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9276" cy="4351338"/>
          </a:xfrm>
        </p:spPr>
        <p:txBody>
          <a:bodyPr/>
          <a:lstStyle/>
          <a:p>
            <a:r>
              <a:rPr lang="en-US" altLang="ko-KR" dirty="0" err="1"/>
              <a:t>np.square</a:t>
            </a:r>
            <a:endParaRPr lang="en-US" altLang="ko-KR" dirty="0"/>
          </a:p>
          <a:p>
            <a:pPr lvl="1"/>
            <a:r>
              <a:rPr lang="ko-KR" altLang="en-US" dirty="0"/>
              <a:t>각 성분의 제곱 계산하기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B3B6C-3564-41AF-A279-C39EC1B8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10" y="1487961"/>
            <a:ext cx="6763437" cy="2254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A5D7FE-9E97-49D0-9D5E-71E2C7F6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10" y="3890963"/>
            <a:ext cx="6608681" cy="30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7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0420-B4CD-4C31-8038-1A5DAF3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→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0BE28-D54D-48B2-975F-F9CE8678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694" y="2816601"/>
            <a:ext cx="4528543" cy="3971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91F794-ECD1-46DE-8D95-C2FAA32A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31" y="2816601"/>
            <a:ext cx="4833079" cy="3889342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16FA9C-724E-4354-B2F5-8BFA6196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7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00918-BD26-43F5-B75F-4B2BF6EF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DC991-68F6-4006-99C3-FD46B0DE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62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파이썬 프로그래밍 언어에서 데이터 조작</a:t>
            </a:r>
            <a:r>
              <a:rPr lang="en-US" altLang="ko-KR" dirty="0"/>
              <a:t>, </a:t>
            </a:r>
            <a:r>
              <a:rPr lang="ko-KR" altLang="en-US" dirty="0"/>
              <a:t>분석을 위한 라이브러리</a:t>
            </a:r>
            <a:endParaRPr lang="en-US" altLang="ko-KR" dirty="0"/>
          </a:p>
          <a:p>
            <a:r>
              <a:rPr lang="ko-KR" altLang="en-US" dirty="0"/>
              <a:t>숫자 데이터</a:t>
            </a:r>
            <a:r>
              <a:rPr lang="en-US" altLang="ko-KR" dirty="0"/>
              <a:t>, </a:t>
            </a:r>
            <a:r>
              <a:rPr lang="ko-KR" altLang="en-US" dirty="0"/>
              <a:t>시계열을 처리시 장점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DataFrame</a:t>
            </a:r>
            <a:r>
              <a:rPr lang="ko-KR" altLang="en-US" dirty="0"/>
              <a:t>형태의 데이터가 기계학습에 사용됨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Csv, </a:t>
            </a:r>
            <a:r>
              <a:rPr lang="en-US" altLang="ko-KR" dirty="0" err="1"/>
              <a:t>execl</a:t>
            </a:r>
            <a:r>
              <a:rPr lang="ko-KR" altLang="en-US" dirty="0"/>
              <a:t>과 같은 다양한 형식을 지원함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 기능</a:t>
            </a:r>
            <a:endParaRPr lang="en-US" altLang="ko-KR" dirty="0"/>
          </a:p>
          <a:p>
            <a:pPr lvl="2"/>
            <a:r>
              <a:rPr lang="ko-KR" altLang="en-US" dirty="0"/>
              <a:t>통합 인덱싱을 통한 데이터 조작을 위한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메모리 내 데이터 구조와 다른 파일 </a:t>
            </a:r>
            <a:r>
              <a:rPr lang="ko-KR" altLang="en-US" dirty="0" err="1"/>
              <a:t>형식간에</a:t>
            </a:r>
            <a:r>
              <a:rPr lang="ko-KR" altLang="en-US" dirty="0"/>
              <a:t> 데이터를 읽고 쓰는 도구</a:t>
            </a:r>
            <a:endParaRPr lang="en-US" altLang="ko-KR" dirty="0"/>
          </a:p>
          <a:p>
            <a:pPr lvl="2"/>
            <a:r>
              <a:rPr lang="ko-KR" altLang="en-US" dirty="0"/>
              <a:t>누락 된 데이터의 데이터 정렬 및 통합 처리</a:t>
            </a:r>
          </a:p>
          <a:p>
            <a:pPr lvl="2"/>
            <a:r>
              <a:rPr lang="ko-KR" altLang="en-US" dirty="0"/>
              <a:t>데이터 세트의 재구성 및 피벗</a:t>
            </a:r>
            <a:endParaRPr lang="en-US" altLang="ko-KR" dirty="0"/>
          </a:p>
          <a:p>
            <a:pPr lvl="2"/>
            <a:r>
              <a:rPr lang="ko-KR" altLang="en-US" dirty="0"/>
              <a:t>대용량 데이터 세트의 레이블 기반 </a:t>
            </a:r>
            <a:r>
              <a:rPr lang="ko-KR" altLang="en-US" dirty="0" err="1"/>
              <a:t>슬라이싱</a:t>
            </a:r>
            <a:r>
              <a:rPr lang="en-US" altLang="ko-KR" dirty="0"/>
              <a:t>, </a:t>
            </a:r>
            <a:r>
              <a:rPr lang="ko-KR" altLang="en-US" dirty="0"/>
              <a:t>고급 인덱싱 및 하위 설정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데이터 구조 열 삽입 및 삭제</a:t>
            </a:r>
          </a:p>
          <a:p>
            <a:pPr lvl="2"/>
            <a:r>
              <a:rPr lang="ko-KR" altLang="en-US" dirty="0"/>
              <a:t>엔진별로 그룹화하여 데이터 세트에서 분할 적용 조합 작업을 수행</a:t>
            </a:r>
            <a:endParaRPr lang="en-US" altLang="ko-KR" dirty="0"/>
          </a:p>
          <a:p>
            <a:pPr lvl="2"/>
            <a:r>
              <a:rPr lang="ko-KR" altLang="en-US" dirty="0"/>
              <a:t>데이터 세트 병합 및 결합</a:t>
            </a:r>
          </a:p>
          <a:p>
            <a:pPr lvl="2"/>
            <a:r>
              <a:rPr lang="ko-KR" altLang="en-US" dirty="0"/>
              <a:t>저 차원 데이터 구조에서 고차원 데이터로 작업하기위한 계층 축 인덱싱</a:t>
            </a:r>
          </a:p>
          <a:p>
            <a:pPr lvl="2"/>
            <a:r>
              <a:rPr lang="ko-KR" altLang="en-US" dirty="0"/>
              <a:t>시계열 기능 </a:t>
            </a:r>
            <a:r>
              <a:rPr lang="en-US" altLang="ko-KR" dirty="0"/>
              <a:t>: </a:t>
            </a:r>
            <a:r>
              <a:rPr lang="ko-KR" altLang="en-US" dirty="0"/>
              <a:t>날짜 범위 생성 및 빈도 변환</a:t>
            </a:r>
            <a:r>
              <a:rPr lang="en-US" altLang="ko-KR" dirty="0"/>
              <a:t>, </a:t>
            </a:r>
            <a:r>
              <a:rPr lang="ko-KR" altLang="en-US" dirty="0"/>
              <a:t>이동 창 통계</a:t>
            </a:r>
            <a:r>
              <a:rPr lang="en-US" altLang="ko-KR" dirty="0"/>
              <a:t>, </a:t>
            </a:r>
            <a:r>
              <a:rPr lang="ko-KR" altLang="en-US" dirty="0"/>
              <a:t>이동 창 선형 회귀</a:t>
            </a:r>
            <a:r>
              <a:rPr lang="en-US" altLang="ko-KR" dirty="0"/>
              <a:t>, </a:t>
            </a:r>
            <a:r>
              <a:rPr lang="ko-KR" altLang="en-US" dirty="0"/>
              <a:t>날짜 이동 및 지연</a:t>
            </a:r>
            <a:endParaRPr lang="en-US" altLang="ko-KR" dirty="0"/>
          </a:p>
          <a:p>
            <a:pPr lvl="2"/>
            <a:r>
              <a:rPr lang="ko-KR" altLang="en-US" dirty="0"/>
              <a:t>데이터 필터링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8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2CFF-C88E-4545-B4C8-E17419B5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78824-E890-4C36-A60B-4EDC8C5A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7FBF3-733F-4930-804C-AEF765D5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DC13-A68C-48F2-BC2D-998D157B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다차원 배열 및 행렬에서 사용하는 여러가지 수학 함수를 제공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선형 대수</a:t>
            </a:r>
            <a:r>
              <a:rPr lang="en-US" altLang="ko-KR" dirty="0"/>
              <a:t>, </a:t>
            </a:r>
            <a:r>
              <a:rPr lang="ko-KR" altLang="en-US" dirty="0"/>
              <a:t>푸리에 변환 및 행렬 영역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일반적으로 배열 및 행렬연산을 수행하는 것 보다 </a:t>
            </a:r>
            <a:r>
              <a:rPr lang="en-US" altLang="ko-KR" dirty="0" err="1"/>
              <a:t>Numpy</a:t>
            </a:r>
            <a:r>
              <a:rPr lang="ko-KR" altLang="en-US" dirty="0"/>
              <a:t>를 통해 </a:t>
            </a:r>
            <a:r>
              <a:rPr lang="ko-KR" altLang="en-US" dirty="0" err="1"/>
              <a:t>수행하는것이</a:t>
            </a:r>
            <a:r>
              <a:rPr lang="ko-KR" altLang="en-US" dirty="0"/>
              <a:t> 더 빠름 </a:t>
            </a:r>
            <a:r>
              <a:rPr lang="en-US" altLang="ko-KR" dirty="0"/>
              <a:t>(</a:t>
            </a:r>
            <a:r>
              <a:rPr lang="ko-KR" altLang="en-US" dirty="0"/>
              <a:t>최대  </a:t>
            </a:r>
            <a:r>
              <a:rPr lang="en-US" altLang="ko-KR" dirty="0"/>
              <a:t>50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는 메모리에 연속적으로 저장함으로 </a:t>
            </a:r>
            <a:r>
              <a:rPr lang="en-US" altLang="ko-KR" dirty="0"/>
              <a:t>list</a:t>
            </a:r>
            <a:r>
              <a:rPr lang="ko-KR" altLang="en-US" dirty="0"/>
              <a:t>보다 효율적인 작업이 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1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FEF8-79A7-4ABE-B965-2689CDB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VS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16AE3-4B8F-43E3-BF70-FB2FF48F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Numpy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b="1" dirty="0"/>
              <a:t>같은 데이터타입</a:t>
            </a:r>
            <a:r>
              <a:rPr lang="ko-KR" altLang="en-US" dirty="0"/>
              <a:t>의 다차원 배열</a:t>
            </a:r>
            <a:r>
              <a:rPr lang="en-US" altLang="ko-KR" dirty="0"/>
              <a:t>, </a:t>
            </a:r>
            <a:r>
              <a:rPr lang="ko-KR" altLang="en-US" dirty="0" err="1"/>
              <a:t>난수생성</a:t>
            </a:r>
            <a:r>
              <a:rPr lang="ko-KR" altLang="en-US" dirty="0"/>
              <a:t> 가능</a:t>
            </a:r>
            <a:r>
              <a:rPr lang="en-US" altLang="ko-KR" dirty="0"/>
              <a:t>, </a:t>
            </a:r>
            <a:r>
              <a:rPr lang="ko-KR" altLang="en-US" dirty="0"/>
              <a:t>연산가능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다차원</a:t>
            </a:r>
            <a:r>
              <a:rPr lang="en-US" altLang="ko-KR" dirty="0"/>
              <a:t>(n-</a:t>
            </a:r>
            <a:r>
              <a:rPr lang="ko-KR" altLang="en-US" dirty="0"/>
              <a:t>차원</a:t>
            </a:r>
            <a:r>
              <a:rPr lang="en-US" altLang="ko-KR" dirty="0"/>
              <a:t>) </a:t>
            </a:r>
            <a:r>
              <a:rPr lang="ko-KR" altLang="en-US" dirty="0"/>
              <a:t>배열인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br>
              <a:rPr lang="ko-KR" altLang="en-US" dirty="0"/>
            </a:b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Pandas</a:t>
            </a:r>
          </a:p>
          <a:p>
            <a:pPr lvl="1">
              <a:lnSpc>
                <a:spcPct val="110000"/>
              </a:lnSpc>
            </a:pPr>
            <a:r>
              <a:rPr lang="ko-KR" altLang="en-US" b="1" dirty="0"/>
              <a:t>다른 데이터타입</a:t>
            </a:r>
            <a:r>
              <a:rPr lang="ko-KR" altLang="en-US" dirty="0"/>
              <a:t>을 담을 수 있는 테이블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SQL</a:t>
            </a:r>
            <a:r>
              <a:rPr lang="ko-KR" altLang="en-US" dirty="0"/>
              <a:t>처럼 테이블에 쿼리나 조인을 수행할 수 있음 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테이블을 수정하고 조작하는 다양한 기능 제공 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속도는 일반적으로 </a:t>
            </a:r>
            <a:r>
              <a:rPr lang="en-US" altLang="ko-KR" dirty="0" err="1"/>
              <a:t>Numpy</a:t>
            </a:r>
            <a:r>
              <a:rPr lang="ko-KR" altLang="en-US" dirty="0"/>
              <a:t>가 </a:t>
            </a:r>
            <a:r>
              <a:rPr lang="en-US" altLang="ko-KR" dirty="0"/>
              <a:t>Pandas</a:t>
            </a:r>
            <a:r>
              <a:rPr lang="ko-KR" altLang="en-US" dirty="0"/>
              <a:t>에 비해 빠름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/>
              <a:t>Pandas</a:t>
            </a:r>
            <a:r>
              <a:rPr lang="ko-KR" altLang="en-US" dirty="0"/>
              <a:t>는 서로 다른 부분에 특화되어 있어 데이터를 잘 다루기 위해서는 두개를 능숙하게 사용해야함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74021-3B5A-42B9-8B4C-9BCB0363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92" y="2780907"/>
            <a:ext cx="4360245" cy="23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D21A-BA2C-4CCB-B0BC-3B754E7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VS </a:t>
            </a:r>
            <a:r>
              <a:rPr lang="en-US" altLang="ko-KR" dirty="0" err="1"/>
              <a:t>Numpy</a:t>
            </a:r>
            <a:r>
              <a:rPr lang="en-US" altLang="ko-KR" dirty="0"/>
              <a:t> - Speed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A6215-2D17-45A5-A447-C1E1CFA0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80" y="1787918"/>
            <a:ext cx="8105775" cy="454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DC2D91-B6BE-4D12-BE98-9E71DD2A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55" y="2582945"/>
            <a:ext cx="4209358" cy="24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3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16D6-48FE-4506-9530-3B3DA3A4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사용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CFC42-C208-4B11-BB0F-A1EFCAF2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13" y="1891891"/>
            <a:ext cx="10048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2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174ED-96EC-43E7-94BA-4EEF2033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57B27-353B-42F7-9F74-F54AF867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7388" cy="56878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https://pandas.pydata.org/docs/index.html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194C3-6D42-4734-8AEE-1C078FC0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79" y="2394408"/>
            <a:ext cx="7510485" cy="43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8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33F35A1ED35648855682244F020708" ma:contentTypeVersion="12" ma:contentTypeDescription="새 문서를 만듭니다." ma:contentTypeScope="" ma:versionID="667d7a121cff340a66482741c4d849ea">
  <xsd:schema xmlns:xsd="http://www.w3.org/2001/XMLSchema" xmlns:xs="http://www.w3.org/2001/XMLSchema" xmlns:p="http://schemas.microsoft.com/office/2006/metadata/properties" xmlns:ns3="60436517-a823-40af-902f-f206540e226f" xmlns:ns4="92d18196-2e79-483b-b194-91fabbd2316c" targetNamespace="http://schemas.microsoft.com/office/2006/metadata/properties" ma:root="true" ma:fieldsID="57ebdc1eb27d5161cb9cb5ebf12dd3e2" ns3:_="" ns4:_="">
    <xsd:import namespace="60436517-a823-40af-902f-f206540e226f"/>
    <xsd:import namespace="92d18196-2e79-483b-b194-91fabbd231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36517-a823-40af-902f-f206540e2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196-2e79-483b-b194-91fabbd231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1B17A2-6218-40A6-80A8-8F6E8D779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991058-AC0D-4AFF-9C47-DAF30C6DCF60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60436517-a823-40af-902f-f206540e226f"/>
    <ds:schemaRef ds:uri="http://schemas.microsoft.com/office/infopath/2007/PartnerControls"/>
    <ds:schemaRef ds:uri="92d18196-2e79-483b-b194-91fabbd2316c"/>
  </ds:schemaRefs>
</ds:datastoreItem>
</file>

<file path=customXml/itemProps3.xml><?xml version="1.0" encoding="utf-8"?>
<ds:datastoreItem xmlns:ds="http://schemas.openxmlformats.org/officeDocument/2006/customXml" ds:itemID="{918DA1D9-9B9C-4DC1-B9A2-24949713B9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36517-a823-40af-902f-f206540e226f"/>
    <ds:schemaRef ds:uri="92d18196-2e79-483b-b194-91fabbd231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421</Words>
  <Application>Microsoft Office PowerPoint</Application>
  <PresentationFormat>와이드스크린</PresentationFormat>
  <Paragraphs>114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컴퓨터프로그래밍과 인공지능</vt:lpstr>
      <vt:lpstr>Pandas</vt:lpstr>
      <vt:lpstr>Pandas?</vt:lpstr>
      <vt:lpstr>Numpy</vt:lpstr>
      <vt:lpstr>Numpy?</vt:lpstr>
      <vt:lpstr>Pandas VS Numpy</vt:lpstr>
      <vt:lpstr>Pandas VS Numpy - Speed</vt:lpstr>
      <vt:lpstr>예제 사용 데이터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numpy</vt:lpstr>
      <vt:lpstr>numpy</vt:lpstr>
      <vt:lpstr>numpy</vt:lpstr>
      <vt:lpstr>numpy</vt:lpstr>
      <vt:lpstr>numpy</vt:lpstr>
      <vt:lpstr>numpy</vt:lpstr>
      <vt:lpstr>numpy</vt:lpstr>
      <vt:lpstr>Pandas → Numpy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컴퓨터프로그래밍과 인공지능</dc:title>
  <dc:creator>김무철</dc:creator>
  <cp:lastModifiedBy>DI_Lab</cp:lastModifiedBy>
  <cp:revision>34</cp:revision>
  <dcterms:created xsi:type="dcterms:W3CDTF">2020-05-15T16:14:46Z</dcterms:created>
  <dcterms:modified xsi:type="dcterms:W3CDTF">2020-05-28T18:24:22Z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0x0101002D33F35A1ED35648855682244F020708</vt:lpwstr>
  </property>
</Properties>
</file>