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1"/>
    <p:sldMasterId id="2147483679" r:id="rId2"/>
  </p:sldMasterIdLst>
  <p:notesMasterIdLst>
    <p:notesMasterId r:id="rId27"/>
  </p:notesMasterIdLst>
  <p:sldIdLst>
    <p:sldId id="256" r:id="rId3"/>
    <p:sldId id="258" r:id="rId4"/>
    <p:sldId id="259" r:id="rId5"/>
    <p:sldId id="260" r:id="rId6"/>
    <p:sldId id="284" r:id="rId7"/>
    <p:sldId id="265" r:id="rId8"/>
    <p:sldId id="297" r:id="rId9"/>
    <p:sldId id="298" r:id="rId10"/>
    <p:sldId id="267" r:id="rId11"/>
    <p:sldId id="285" r:id="rId12"/>
    <p:sldId id="286" r:id="rId13"/>
    <p:sldId id="292" r:id="rId14"/>
    <p:sldId id="293" r:id="rId15"/>
    <p:sldId id="269" r:id="rId16"/>
    <p:sldId id="270" r:id="rId17"/>
    <p:sldId id="287" r:id="rId18"/>
    <p:sldId id="288" r:id="rId19"/>
    <p:sldId id="289" r:id="rId20"/>
    <p:sldId id="290" r:id="rId21"/>
    <p:sldId id="291" r:id="rId22"/>
    <p:sldId id="294" r:id="rId23"/>
    <p:sldId id="295" r:id="rId24"/>
    <p:sldId id="296" r:id="rId25"/>
    <p:sldId id="282" r:id="rId26"/>
  </p:sldIdLst>
  <p:sldSz cx="12192000" cy="6858000"/>
  <p:notesSz cx="6858000" cy="9144000"/>
  <p:defaultTextStyle>
    <a:defPPr>
      <a:defRPr lang="zh-CN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57"/>
    <p:restoredTop sz="93699"/>
  </p:normalViewPr>
  <p:slideViewPr>
    <p:cSldViewPr snapToGrid="0" snapToObjects="1">
      <p:cViewPr varScale="1">
        <p:scale>
          <a:sx n="68" d="100"/>
          <a:sy n="68" d="100"/>
        </p:scale>
        <p:origin x="128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97CED9-CCA1-40BF-BDF9-3E5F1B9926D3}" type="datetimeFigureOut">
              <a:rPr lang="zh-CN" altLang="en-US" smtClean="0"/>
              <a:t>2018/6/9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1C5F6E-9C27-45BA-8649-BBE5C049AC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1923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C5F6E-9C27-45BA-8649-BBE5C049ACE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62464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" TargetMode="Externa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2">
                  <a:lumMod val="50000"/>
                </a:schemeClr>
              </a:gs>
              <a:gs pos="41000">
                <a:schemeClr val="accent1">
                  <a:lumMod val="75000"/>
                </a:schemeClr>
              </a:gs>
              <a:gs pos="0">
                <a:schemeClr val="accent3">
                  <a:lumMod val="75000"/>
                </a:schemeClr>
              </a:gs>
              <a:gs pos="72000">
                <a:schemeClr val="accent2">
                  <a:lumMod val="7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2915213" y="2128074"/>
            <a:ext cx="8084654" cy="1041761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00000"/>
              </a:lnSpc>
              <a:buNone/>
              <a:defRPr sz="54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grpSp>
        <p:nvGrpSpPr>
          <p:cNvPr id="9" name="组 8"/>
          <p:cNvGrpSpPr/>
          <p:nvPr userDrawn="1"/>
        </p:nvGrpSpPr>
        <p:grpSpPr>
          <a:xfrm rot="18636342">
            <a:off x="-4842314" y="-4768554"/>
            <a:ext cx="9526783" cy="8018066"/>
            <a:chOff x="-1833690" y="-2141397"/>
            <a:chExt cx="9526783" cy="9526783"/>
          </a:xfrm>
        </p:grpSpPr>
        <p:sp>
          <p:nvSpPr>
            <p:cNvPr id="7" name="椭圆 1"/>
            <p:cNvSpPr/>
            <p:nvPr userDrawn="1"/>
          </p:nvSpPr>
          <p:spPr>
            <a:xfrm rot="19800000">
              <a:off x="-1833690" y="-1857884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  <p:sp>
          <p:nvSpPr>
            <p:cNvPr id="8" name="椭圆 1"/>
            <p:cNvSpPr/>
            <p:nvPr userDrawn="1"/>
          </p:nvSpPr>
          <p:spPr>
            <a:xfrm rot="16690395">
              <a:off x="-1479391" y="-1768634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</p:grpSp>
      <p:sp>
        <p:nvSpPr>
          <p:cNvPr id="10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2915213" y="3169834"/>
            <a:ext cx="8084654" cy="588643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00000"/>
              </a:lnSpc>
              <a:buNone/>
              <a:defRPr sz="2400" b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grpSp>
        <p:nvGrpSpPr>
          <p:cNvPr id="11" name="组 10"/>
          <p:cNvGrpSpPr/>
          <p:nvPr userDrawn="1"/>
        </p:nvGrpSpPr>
        <p:grpSpPr>
          <a:xfrm rot="18636342">
            <a:off x="7423535" y="5313870"/>
            <a:ext cx="9526783" cy="8018066"/>
            <a:chOff x="-1833690" y="-2141397"/>
            <a:chExt cx="9526783" cy="9526783"/>
          </a:xfrm>
        </p:grpSpPr>
        <p:sp>
          <p:nvSpPr>
            <p:cNvPr id="12" name="椭圆 1"/>
            <p:cNvSpPr/>
            <p:nvPr userDrawn="1"/>
          </p:nvSpPr>
          <p:spPr>
            <a:xfrm rot="19800000">
              <a:off x="-1833690" y="-1857884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  <p:sp>
          <p:nvSpPr>
            <p:cNvPr id="13" name="椭圆 1"/>
            <p:cNvSpPr/>
            <p:nvPr userDrawn="1"/>
          </p:nvSpPr>
          <p:spPr>
            <a:xfrm rot="16690395">
              <a:off x="-1479391" y="-1768634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</p:grpSp>
      <p:sp>
        <p:nvSpPr>
          <p:cNvPr id="14" name="文本占位符 6"/>
          <p:cNvSpPr>
            <a:spLocks noGrp="1"/>
          </p:cNvSpPr>
          <p:nvPr>
            <p:ph type="body" sz="quarter" idx="15"/>
          </p:nvPr>
        </p:nvSpPr>
        <p:spPr>
          <a:xfrm>
            <a:off x="2915213" y="4033466"/>
            <a:ext cx="8084654" cy="588643"/>
          </a:xfrm>
          <a:prstGeom prst="rect">
            <a:avLst/>
          </a:prstGeom>
        </p:spPr>
        <p:txBody>
          <a:bodyPr anchor="t"/>
          <a:lstStyle>
            <a:lvl1pPr marL="285750" indent="-285750" algn="l">
              <a:lnSpc>
                <a:spcPct val="100000"/>
              </a:lnSpc>
              <a:buFont typeface="Arial" charset="0"/>
              <a:buChar char="•"/>
              <a:defRPr sz="1400" b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9821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7" name="组 6"/>
          <p:cNvGrpSpPr/>
          <p:nvPr userDrawn="1"/>
        </p:nvGrpSpPr>
        <p:grpSpPr>
          <a:xfrm>
            <a:off x="1955282" y="-1803666"/>
            <a:ext cx="7870890" cy="6691365"/>
            <a:chOff x="5067768" y="-852735"/>
            <a:chExt cx="9613786" cy="9526783"/>
          </a:xfrm>
        </p:grpSpPr>
        <p:sp>
          <p:nvSpPr>
            <p:cNvPr id="5" name="椭圆 1"/>
            <p:cNvSpPr/>
            <p:nvPr userDrawn="1"/>
          </p:nvSpPr>
          <p:spPr>
            <a:xfrm rot="19800000">
              <a:off x="5067768" y="-247745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  <p:sp>
          <p:nvSpPr>
            <p:cNvPr id="6" name="椭圆 1"/>
            <p:cNvSpPr/>
            <p:nvPr userDrawn="1"/>
          </p:nvSpPr>
          <p:spPr>
            <a:xfrm rot="17526771">
              <a:off x="5527534" y="-479972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</p:grpSp>
      <p:sp>
        <p:nvSpPr>
          <p:cNvPr id="8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4640704" y="660100"/>
            <a:ext cx="2910592" cy="2373032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16600" b="1">
                <a:solidFill>
                  <a:schemeClr val="accent5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6"/>
          </p:nvPr>
        </p:nvSpPr>
        <p:spPr>
          <a:xfrm>
            <a:off x="3724507" y="3033133"/>
            <a:ext cx="4742986" cy="82519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4000" b="0">
                <a:solidFill>
                  <a:schemeClr val="accent5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9300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6" name="组 5"/>
          <p:cNvGrpSpPr/>
          <p:nvPr userDrawn="1"/>
        </p:nvGrpSpPr>
        <p:grpSpPr>
          <a:xfrm rot="17100000" flipH="1">
            <a:off x="1415669" y="-1088262"/>
            <a:ext cx="12969854" cy="15178844"/>
            <a:chOff x="-3533241" y="-1493421"/>
            <a:chExt cx="10611835" cy="9526783"/>
          </a:xfrm>
        </p:grpSpPr>
        <p:sp>
          <p:nvSpPr>
            <p:cNvPr id="3" name="椭圆 1"/>
            <p:cNvSpPr/>
            <p:nvPr userDrawn="1"/>
          </p:nvSpPr>
          <p:spPr>
            <a:xfrm rot="19800000">
              <a:off x="-3533241" y="-1061330"/>
              <a:ext cx="10611835" cy="8841402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  <p:sp>
          <p:nvSpPr>
            <p:cNvPr id="4" name="椭圆 1"/>
            <p:cNvSpPr/>
            <p:nvPr userDrawn="1"/>
          </p:nvSpPr>
          <p:spPr>
            <a:xfrm rot="17526771">
              <a:off x="-3623933" y="-1120658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</p:grpSp>
      <p:sp>
        <p:nvSpPr>
          <p:cNvPr id="10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22289" y="258233"/>
            <a:ext cx="5302783" cy="72139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08339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椭圆 1"/>
          <p:cNvSpPr/>
          <p:nvPr userDrawn="1"/>
        </p:nvSpPr>
        <p:spPr>
          <a:xfrm rot="19800000">
            <a:off x="5067768" y="-247745"/>
            <a:ext cx="9526783" cy="8781257"/>
          </a:xfrm>
          <a:custGeom>
            <a:avLst/>
            <a:gdLst>
              <a:gd name="connsiteX0" fmla="*/ 0 w 5312228"/>
              <a:gd name="connsiteY0" fmla="*/ 2656114 h 5312228"/>
              <a:gd name="connsiteX1" fmla="*/ 2656114 w 5312228"/>
              <a:gd name="connsiteY1" fmla="*/ 0 h 5312228"/>
              <a:gd name="connsiteX2" fmla="*/ 5312228 w 5312228"/>
              <a:gd name="connsiteY2" fmla="*/ 2656114 h 5312228"/>
              <a:gd name="connsiteX3" fmla="*/ 2656114 w 5312228"/>
              <a:gd name="connsiteY3" fmla="*/ 5312228 h 5312228"/>
              <a:gd name="connsiteX4" fmla="*/ 0 w 5312228"/>
              <a:gd name="connsiteY4" fmla="*/ 2656114 h 5312228"/>
              <a:gd name="connsiteX0" fmla="*/ 108839 w 5421067"/>
              <a:gd name="connsiteY0" fmla="*/ 2712298 h 5368412"/>
              <a:gd name="connsiteX1" fmla="*/ 732953 w 5421067"/>
              <a:gd name="connsiteY1" fmla="*/ 1043155 h 5368412"/>
              <a:gd name="connsiteX2" fmla="*/ 2764953 w 5421067"/>
              <a:gd name="connsiteY2" fmla="*/ 56184 h 5368412"/>
              <a:gd name="connsiteX3" fmla="*/ 5421067 w 5421067"/>
              <a:gd name="connsiteY3" fmla="*/ 2712298 h 5368412"/>
              <a:gd name="connsiteX4" fmla="*/ 2764953 w 5421067"/>
              <a:gd name="connsiteY4" fmla="*/ 5368412 h 5368412"/>
              <a:gd name="connsiteX5" fmla="*/ 108839 w 5421067"/>
              <a:gd name="connsiteY5" fmla="*/ 2712298 h 5368412"/>
              <a:gd name="connsiteX0" fmla="*/ 108839 w 5480256"/>
              <a:gd name="connsiteY0" fmla="*/ 2656720 h 5312834"/>
              <a:gd name="connsiteX1" fmla="*/ 732953 w 5480256"/>
              <a:gd name="connsiteY1" fmla="*/ 987577 h 5312834"/>
              <a:gd name="connsiteX2" fmla="*/ 2764953 w 5480256"/>
              <a:gd name="connsiteY2" fmla="*/ 606 h 5312834"/>
              <a:gd name="connsiteX3" fmla="*/ 4303469 w 5480256"/>
              <a:gd name="connsiteY3" fmla="*/ 871463 h 5312834"/>
              <a:gd name="connsiteX4" fmla="*/ 5421067 w 5480256"/>
              <a:gd name="connsiteY4" fmla="*/ 2656720 h 5312834"/>
              <a:gd name="connsiteX5" fmla="*/ 2764953 w 5480256"/>
              <a:gd name="connsiteY5" fmla="*/ 5312834 h 5312834"/>
              <a:gd name="connsiteX6" fmla="*/ 108839 w 5480256"/>
              <a:gd name="connsiteY6" fmla="*/ 2656720 h 5312834"/>
              <a:gd name="connsiteX0" fmla="*/ 108839 w 5544800"/>
              <a:gd name="connsiteY0" fmla="*/ 2666351 h 5322465"/>
              <a:gd name="connsiteX1" fmla="*/ 732953 w 5544800"/>
              <a:gd name="connsiteY1" fmla="*/ 997208 h 5322465"/>
              <a:gd name="connsiteX2" fmla="*/ 2764953 w 5544800"/>
              <a:gd name="connsiteY2" fmla="*/ 10237 h 5322465"/>
              <a:gd name="connsiteX3" fmla="*/ 4971126 w 5544800"/>
              <a:gd name="connsiteY3" fmla="*/ 619837 h 5322465"/>
              <a:gd name="connsiteX4" fmla="*/ 5421067 w 5544800"/>
              <a:gd name="connsiteY4" fmla="*/ 2666351 h 5322465"/>
              <a:gd name="connsiteX5" fmla="*/ 2764953 w 5544800"/>
              <a:gd name="connsiteY5" fmla="*/ 5322465 h 5322465"/>
              <a:gd name="connsiteX6" fmla="*/ 108839 w 5544800"/>
              <a:gd name="connsiteY6" fmla="*/ 2666351 h 5322465"/>
              <a:gd name="connsiteX0" fmla="*/ 108839 w 5237336"/>
              <a:gd name="connsiteY0" fmla="*/ 2666351 h 5322940"/>
              <a:gd name="connsiteX1" fmla="*/ 732953 w 5237336"/>
              <a:gd name="connsiteY1" fmla="*/ 997208 h 5322940"/>
              <a:gd name="connsiteX2" fmla="*/ 2764953 w 5237336"/>
              <a:gd name="connsiteY2" fmla="*/ 10237 h 5322940"/>
              <a:gd name="connsiteX3" fmla="*/ 4971126 w 5237336"/>
              <a:gd name="connsiteY3" fmla="*/ 619837 h 5322940"/>
              <a:gd name="connsiteX4" fmla="*/ 4927582 w 5237336"/>
              <a:gd name="connsiteY4" fmla="*/ 2869551 h 5322940"/>
              <a:gd name="connsiteX5" fmla="*/ 2764953 w 5237336"/>
              <a:gd name="connsiteY5" fmla="*/ 5322465 h 5322940"/>
              <a:gd name="connsiteX6" fmla="*/ 108839 w 5237336"/>
              <a:gd name="connsiteY6" fmla="*/ 2666351 h 5322940"/>
              <a:gd name="connsiteX0" fmla="*/ 108839 w 5705147"/>
              <a:gd name="connsiteY0" fmla="*/ 2666351 h 5325044"/>
              <a:gd name="connsiteX1" fmla="*/ 732953 w 5705147"/>
              <a:gd name="connsiteY1" fmla="*/ 997208 h 5325044"/>
              <a:gd name="connsiteX2" fmla="*/ 2764953 w 5705147"/>
              <a:gd name="connsiteY2" fmla="*/ 10237 h 5325044"/>
              <a:gd name="connsiteX3" fmla="*/ 4971126 w 5705147"/>
              <a:gd name="connsiteY3" fmla="*/ 619837 h 5325044"/>
              <a:gd name="connsiteX4" fmla="*/ 5609754 w 5705147"/>
              <a:gd name="connsiteY4" fmla="*/ 3116294 h 5325044"/>
              <a:gd name="connsiteX5" fmla="*/ 2764953 w 5705147"/>
              <a:gd name="connsiteY5" fmla="*/ 5322465 h 5325044"/>
              <a:gd name="connsiteX6" fmla="*/ 108839 w 5705147"/>
              <a:gd name="connsiteY6" fmla="*/ 2666351 h 5325044"/>
              <a:gd name="connsiteX0" fmla="*/ 49424 w 5645732"/>
              <a:gd name="connsiteY0" fmla="*/ 2666351 h 5343874"/>
              <a:gd name="connsiteX1" fmla="*/ 673538 w 5645732"/>
              <a:gd name="connsiteY1" fmla="*/ 997208 h 5343874"/>
              <a:gd name="connsiteX2" fmla="*/ 2705538 w 5645732"/>
              <a:gd name="connsiteY2" fmla="*/ 10237 h 5343874"/>
              <a:gd name="connsiteX3" fmla="*/ 4911711 w 5645732"/>
              <a:gd name="connsiteY3" fmla="*/ 619837 h 5343874"/>
              <a:gd name="connsiteX4" fmla="*/ 5550339 w 5645732"/>
              <a:gd name="connsiteY4" fmla="*/ 3116294 h 5343874"/>
              <a:gd name="connsiteX5" fmla="*/ 2705538 w 5645732"/>
              <a:gd name="connsiteY5" fmla="*/ 5322465 h 5343874"/>
              <a:gd name="connsiteX6" fmla="*/ 339710 w 5645732"/>
              <a:gd name="connsiteY6" fmla="*/ 4146808 h 5343874"/>
              <a:gd name="connsiteX7" fmla="*/ 49424 w 5645732"/>
              <a:gd name="connsiteY7" fmla="*/ 2666351 h 5343874"/>
              <a:gd name="connsiteX0" fmla="*/ 180841 w 5777149"/>
              <a:gd name="connsiteY0" fmla="*/ 2666351 h 5335133"/>
              <a:gd name="connsiteX1" fmla="*/ 804955 w 5777149"/>
              <a:gd name="connsiteY1" fmla="*/ 997208 h 5335133"/>
              <a:gd name="connsiteX2" fmla="*/ 2836955 w 5777149"/>
              <a:gd name="connsiteY2" fmla="*/ 10237 h 5335133"/>
              <a:gd name="connsiteX3" fmla="*/ 5043128 w 5777149"/>
              <a:gd name="connsiteY3" fmla="*/ 619837 h 5335133"/>
              <a:gd name="connsiteX4" fmla="*/ 5681756 w 5777149"/>
              <a:gd name="connsiteY4" fmla="*/ 3116294 h 5335133"/>
              <a:gd name="connsiteX5" fmla="*/ 2836955 w 5777149"/>
              <a:gd name="connsiteY5" fmla="*/ 5322465 h 5335133"/>
              <a:gd name="connsiteX6" fmla="*/ 238898 w 5777149"/>
              <a:gd name="connsiteY6" fmla="*/ 3958122 h 5335133"/>
              <a:gd name="connsiteX7" fmla="*/ 180841 w 5777149"/>
              <a:gd name="connsiteY7" fmla="*/ 2666351 h 5335133"/>
              <a:gd name="connsiteX0" fmla="*/ 162747 w 5788084"/>
              <a:gd name="connsiteY0" fmla="*/ 2274466 h 5335133"/>
              <a:gd name="connsiteX1" fmla="*/ 815890 w 5788084"/>
              <a:gd name="connsiteY1" fmla="*/ 997208 h 5335133"/>
              <a:gd name="connsiteX2" fmla="*/ 2847890 w 5788084"/>
              <a:gd name="connsiteY2" fmla="*/ 10237 h 5335133"/>
              <a:gd name="connsiteX3" fmla="*/ 5054063 w 5788084"/>
              <a:gd name="connsiteY3" fmla="*/ 619837 h 5335133"/>
              <a:gd name="connsiteX4" fmla="*/ 5692691 w 5788084"/>
              <a:gd name="connsiteY4" fmla="*/ 3116294 h 5335133"/>
              <a:gd name="connsiteX5" fmla="*/ 2847890 w 5788084"/>
              <a:gd name="connsiteY5" fmla="*/ 5322465 h 5335133"/>
              <a:gd name="connsiteX6" fmla="*/ 249833 w 5788084"/>
              <a:gd name="connsiteY6" fmla="*/ 3958122 h 5335133"/>
              <a:gd name="connsiteX7" fmla="*/ 162747 w 5788084"/>
              <a:gd name="connsiteY7" fmla="*/ 2274466 h 5335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788084" h="5335133">
                <a:moveTo>
                  <a:pt x="162747" y="2274466"/>
                </a:moveTo>
                <a:cubicBezTo>
                  <a:pt x="257090" y="1780980"/>
                  <a:pt x="373204" y="1439894"/>
                  <a:pt x="815890" y="997208"/>
                </a:cubicBezTo>
                <a:cubicBezTo>
                  <a:pt x="1258576" y="554522"/>
                  <a:pt x="2141528" y="73132"/>
                  <a:pt x="2847890" y="10237"/>
                </a:cubicBezTo>
                <a:cubicBezTo>
                  <a:pt x="3554252" y="-52658"/>
                  <a:pt x="4611377" y="177151"/>
                  <a:pt x="5054063" y="619837"/>
                </a:cubicBezTo>
                <a:cubicBezTo>
                  <a:pt x="5496749" y="1062523"/>
                  <a:pt x="6002329" y="2414770"/>
                  <a:pt x="5692691" y="3116294"/>
                </a:cubicBezTo>
                <a:cubicBezTo>
                  <a:pt x="5383053" y="3817818"/>
                  <a:pt x="3755033" y="5182160"/>
                  <a:pt x="2847890" y="5322465"/>
                </a:cubicBezTo>
                <a:cubicBezTo>
                  <a:pt x="1940747" y="5462770"/>
                  <a:pt x="692519" y="4400808"/>
                  <a:pt x="249833" y="3958122"/>
                </a:cubicBezTo>
                <a:cubicBezTo>
                  <a:pt x="-192853" y="3515436"/>
                  <a:pt x="68404" y="2767952"/>
                  <a:pt x="162747" y="2274466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5" name="椭圆 1"/>
          <p:cNvSpPr/>
          <p:nvPr userDrawn="1"/>
        </p:nvSpPr>
        <p:spPr>
          <a:xfrm rot="17526771">
            <a:off x="5527534" y="-479972"/>
            <a:ext cx="9526783" cy="8781257"/>
          </a:xfrm>
          <a:custGeom>
            <a:avLst/>
            <a:gdLst>
              <a:gd name="connsiteX0" fmla="*/ 0 w 5312228"/>
              <a:gd name="connsiteY0" fmla="*/ 2656114 h 5312228"/>
              <a:gd name="connsiteX1" fmla="*/ 2656114 w 5312228"/>
              <a:gd name="connsiteY1" fmla="*/ 0 h 5312228"/>
              <a:gd name="connsiteX2" fmla="*/ 5312228 w 5312228"/>
              <a:gd name="connsiteY2" fmla="*/ 2656114 h 5312228"/>
              <a:gd name="connsiteX3" fmla="*/ 2656114 w 5312228"/>
              <a:gd name="connsiteY3" fmla="*/ 5312228 h 5312228"/>
              <a:gd name="connsiteX4" fmla="*/ 0 w 5312228"/>
              <a:gd name="connsiteY4" fmla="*/ 2656114 h 5312228"/>
              <a:gd name="connsiteX0" fmla="*/ 108839 w 5421067"/>
              <a:gd name="connsiteY0" fmla="*/ 2712298 h 5368412"/>
              <a:gd name="connsiteX1" fmla="*/ 732953 w 5421067"/>
              <a:gd name="connsiteY1" fmla="*/ 1043155 h 5368412"/>
              <a:gd name="connsiteX2" fmla="*/ 2764953 w 5421067"/>
              <a:gd name="connsiteY2" fmla="*/ 56184 h 5368412"/>
              <a:gd name="connsiteX3" fmla="*/ 5421067 w 5421067"/>
              <a:gd name="connsiteY3" fmla="*/ 2712298 h 5368412"/>
              <a:gd name="connsiteX4" fmla="*/ 2764953 w 5421067"/>
              <a:gd name="connsiteY4" fmla="*/ 5368412 h 5368412"/>
              <a:gd name="connsiteX5" fmla="*/ 108839 w 5421067"/>
              <a:gd name="connsiteY5" fmla="*/ 2712298 h 5368412"/>
              <a:gd name="connsiteX0" fmla="*/ 108839 w 5480256"/>
              <a:gd name="connsiteY0" fmla="*/ 2656720 h 5312834"/>
              <a:gd name="connsiteX1" fmla="*/ 732953 w 5480256"/>
              <a:gd name="connsiteY1" fmla="*/ 987577 h 5312834"/>
              <a:gd name="connsiteX2" fmla="*/ 2764953 w 5480256"/>
              <a:gd name="connsiteY2" fmla="*/ 606 h 5312834"/>
              <a:gd name="connsiteX3" fmla="*/ 4303469 w 5480256"/>
              <a:gd name="connsiteY3" fmla="*/ 871463 h 5312834"/>
              <a:gd name="connsiteX4" fmla="*/ 5421067 w 5480256"/>
              <a:gd name="connsiteY4" fmla="*/ 2656720 h 5312834"/>
              <a:gd name="connsiteX5" fmla="*/ 2764953 w 5480256"/>
              <a:gd name="connsiteY5" fmla="*/ 5312834 h 5312834"/>
              <a:gd name="connsiteX6" fmla="*/ 108839 w 5480256"/>
              <a:gd name="connsiteY6" fmla="*/ 2656720 h 5312834"/>
              <a:gd name="connsiteX0" fmla="*/ 108839 w 5544800"/>
              <a:gd name="connsiteY0" fmla="*/ 2666351 h 5322465"/>
              <a:gd name="connsiteX1" fmla="*/ 732953 w 5544800"/>
              <a:gd name="connsiteY1" fmla="*/ 997208 h 5322465"/>
              <a:gd name="connsiteX2" fmla="*/ 2764953 w 5544800"/>
              <a:gd name="connsiteY2" fmla="*/ 10237 h 5322465"/>
              <a:gd name="connsiteX3" fmla="*/ 4971126 w 5544800"/>
              <a:gd name="connsiteY3" fmla="*/ 619837 h 5322465"/>
              <a:gd name="connsiteX4" fmla="*/ 5421067 w 5544800"/>
              <a:gd name="connsiteY4" fmla="*/ 2666351 h 5322465"/>
              <a:gd name="connsiteX5" fmla="*/ 2764953 w 5544800"/>
              <a:gd name="connsiteY5" fmla="*/ 5322465 h 5322465"/>
              <a:gd name="connsiteX6" fmla="*/ 108839 w 5544800"/>
              <a:gd name="connsiteY6" fmla="*/ 2666351 h 5322465"/>
              <a:gd name="connsiteX0" fmla="*/ 108839 w 5237336"/>
              <a:gd name="connsiteY0" fmla="*/ 2666351 h 5322940"/>
              <a:gd name="connsiteX1" fmla="*/ 732953 w 5237336"/>
              <a:gd name="connsiteY1" fmla="*/ 997208 h 5322940"/>
              <a:gd name="connsiteX2" fmla="*/ 2764953 w 5237336"/>
              <a:gd name="connsiteY2" fmla="*/ 10237 h 5322940"/>
              <a:gd name="connsiteX3" fmla="*/ 4971126 w 5237336"/>
              <a:gd name="connsiteY3" fmla="*/ 619837 h 5322940"/>
              <a:gd name="connsiteX4" fmla="*/ 4927582 w 5237336"/>
              <a:gd name="connsiteY4" fmla="*/ 2869551 h 5322940"/>
              <a:gd name="connsiteX5" fmla="*/ 2764953 w 5237336"/>
              <a:gd name="connsiteY5" fmla="*/ 5322465 h 5322940"/>
              <a:gd name="connsiteX6" fmla="*/ 108839 w 5237336"/>
              <a:gd name="connsiteY6" fmla="*/ 2666351 h 5322940"/>
              <a:gd name="connsiteX0" fmla="*/ 108839 w 5705147"/>
              <a:gd name="connsiteY0" fmla="*/ 2666351 h 5325044"/>
              <a:gd name="connsiteX1" fmla="*/ 732953 w 5705147"/>
              <a:gd name="connsiteY1" fmla="*/ 997208 h 5325044"/>
              <a:gd name="connsiteX2" fmla="*/ 2764953 w 5705147"/>
              <a:gd name="connsiteY2" fmla="*/ 10237 h 5325044"/>
              <a:gd name="connsiteX3" fmla="*/ 4971126 w 5705147"/>
              <a:gd name="connsiteY3" fmla="*/ 619837 h 5325044"/>
              <a:gd name="connsiteX4" fmla="*/ 5609754 w 5705147"/>
              <a:gd name="connsiteY4" fmla="*/ 3116294 h 5325044"/>
              <a:gd name="connsiteX5" fmla="*/ 2764953 w 5705147"/>
              <a:gd name="connsiteY5" fmla="*/ 5322465 h 5325044"/>
              <a:gd name="connsiteX6" fmla="*/ 108839 w 5705147"/>
              <a:gd name="connsiteY6" fmla="*/ 2666351 h 5325044"/>
              <a:gd name="connsiteX0" fmla="*/ 49424 w 5645732"/>
              <a:gd name="connsiteY0" fmla="*/ 2666351 h 5343874"/>
              <a:gd name="connsiteX1" fmla="*/ 673538 w 5645732"/>
              <a:gd name="connsiteY1" fmla="*/ 997208 h 5343874"/>
              <a:gd name="connsiteX2" fmla="*/ 2705538 w 5645732"/>
              <a:gd name="connsiteY2" fmla="*/ 10237 h 5343874"/>
              <a:gd name="connsiteX3" fmla="*/ 4911711 w 5645732"/>
              <a:gd name="connsiteY3" fmla="*/ 619837 h 5343874"/>
              <a:gd name="connsiteX4" fmla="*/ 5550339 w 5645732"/>
              <a:gd name="connsiteY4" fmla="*/ 3116294 h 5343874"/>
              <a:gd name="connsiteX5" fmla="*/ 2705538 w 5645732"/>
              <a:gd name="connsiteY5" fmla="*/ 5322465 h 5343874"/>
              <a:gd name="connsiteX6" fmla="*/ 339710 w 5645732"/>
              <a:gd name="connsiteY6" fmla="*/ 4146808 h 5343874"/>
              <a:gd name="connsiteX7" fmla="*/ 49424 w 5645732"/>
              <a:gd name="connsiteY7" fmla="*/ 2666351 h 5343874"/>
              <a:gd name="connsiteX0" fmla="*/ 180841 w 5777149"/>
              <a:gd name="connsiteY0" fmla="*/ 2666351 h 5335133"/>
              <a:gd name="connsiteX1" fmla="*/ 804955 w 5777149"/>
              <a:gd name="connsiteY1" fmla="*/ 997208 h 5335133"/>
              <a:gd name="connsiteX2" fmla="*/ 2836955 w 5777149"/>
              <a:gd name="connsiteY2" fmla="*/ 10237 h 5335133"/>
              <a:gd name="connsiteX3" fmla="*/ 5043128 w 5777149"/>
              <a:gd name="connsiteY3" fmla="*/ 619837 h 5335133"/>
              <a:gd name="connsiteX4" fmla="*/ 5681756 w 5777149"/>
              <a:gd name="connsiteY4" fmla="*/ 3116294 h 5335133"/>
              <a:gd name="connsiteX5" fmla="*/ 2836955 w 5777149"/>
              <a:gd name="connsiteY5" fmla="*/ 5322465 h 5335133"/>
              <a:gd name="connsiteX6" fmla="*/ 238898 w 5777149"/>
              <a:gd name="connsiteY6" fmla="*/ 3958122 h 5335133"/>
              <a:gd name="connsiteX7" fmla="*/ 180841 w 5777149"/>
              <a:gd name="connsiteY7" fmla="*/ 2666351 h 5335133"/>
              <a:gd name="connsiteX0" fmla="*/ 162747 w 5788084"/>
              <a:gd name="connsiteY0" fmla="*/ 2274466 h 5335133"/>
              <a:gd name="connsiteX1" fmla="*/ 815890 w 5788084"/>
              <a:gd name="connsiteY1" fmla="*/ 997208 h 5335133"/>
              <a:gd name="connsiteX2" fmla="*/ 2847890 w 5788084"/>
              <a:gd name="connsiteY2" fmla="*/ 10237 h 5335133"/>
              <a:gd name="connsiteX3" fmla="*/ 5054063 w 5788084"/>
              <a:gd name="connsiteY3" fmla="*/ 619837 h 5335133"/>
              <a:gd name="connsiteX4" fmla="*/ 5692691 w 5788084"/>
              <a:gd name="connsiteY4" fmla="*/ 3116294 h 5335133"/>
              <a:gd name="connsiteX5" fmla="*/ 2847890 w 5788084"/>
              <a:gd name="connsiteY5" fmla="*/ 5322465 h 5335133"/>
              <a:gd name="connsiteX6" fmla="*/ 249833 w 5788084"/>
              <a:gd name="connsiteY6" fmla="*/ 3958122 h 5335133"/>
              <a:gd name="connsiteX7" fmla="*/ 162747 w 5788084"/>
              <a:gd name="connsiteY7" fmla="*/ 2274466 h 5335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788084" h="5335133">
                <a:moveTo>
                  <a:pt x="162747" y="2274466"/>
                </a:moveTo>
                <a:cubicBezTo>
                  <a:pt x="257090" y="1780980"/>
                  <a:pt x="373204" y="1439894"/>
                  <a:pt x="815890" y="997208"/>
                </a:cubicBezTo>
                <a:cubicBezTo>
                  <a:pt x="1258576" y="554522"/>
                  <a:pt x="2141528" y="73132"/>
                  <a:pt x="2847890" y="10237"/>
                </a:cubicBezTo>
                <a:cubicBezTo>
                  <a:pt x="3554252" y="-52658"/>
                  <a:pt x="4611377" y="177151"/>
                  <a:pt x="5054063" y="619837"/>
                </a:cubicBezTo>
                <a:cubicBezTo>
                  <a:pt x="5496749" y="1062523"/>
                  <a:pt x="6002329" y="2414770"/>
                  <a:pt x="5692691" y="3116294"/>
                </a:cubicBezTo>
                <a:cubicBezTo>
                  <a:pt x="5383053" y="3817818"/>
                  <a:pt x="3755033" y="5182160"/>
                  <a:pt x="2847890" y="5322465"/>
                </a:cubicBezTo>
                <a:cubicBezTo>
                  <a:pt x="1940747" y="5462770"/>
                  <a:pt x="692519" y="4400808"/>
                  <a:pt x="249833" y="3958122"/>
                </a:cubicBezTo>
                <a:cubicBezTo>
                  <a:pt x="-192853" y="3515436"/>
                  <a:pt x="68404" y="2767952"/>
                  <a:pt x="162747" y="2274466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6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22289" y="258233"/>
            <a:ext cx="5302783" cy="72139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68700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4" name="组 3"/>
          <p:cNvGrpSpPr/>
          <p:nvPr userDrawn="1"/>
        </p:nvGrpSpPr>
        <p:grpSpPr>
          <a:xfrm rot="21247073">
            <a:off x="-1761892" y="-334537"/>
            <a:ext cx="19187532" cy="9077094"/>
            <a:chOff x="-2207941" y="334536"/>
            <a:chExt cx="19187532" cy="9077094"/>
          </a:xfrm>
        </p:grpSpPr>
        <p:sp>
          <p:nvSpPr>
            <p:cNvPr id="3" name="椭圆 1"/>
            <p:cNvSpPr/>
            <p:nvPr userDrawn="1"/>
          </p:nvSpPr>
          <p:spPr>
            <a:xfrm rot="354265">
              <a:off x="-2207941" y="334536"/>
              <a:ext cx="18689444" cy="9077094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  <p:sp>
          <p:nvSpPr>
            <p:cNvPr id="6" name="椭圆 1"/>
            <p:cNvSpPr/>
            <p:nvPr userDrawn="1"/>
          </p:nvSpPr>
          <p:spPr>
            <a:xfrm>
              <a:off x="-1709853" y="334536"/>
              <a:ext cx="18689444" cy="9077094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</p:grpSp>
      <p:sp>
        <p:nvSpPr>
          <p:cNvPr id="7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607140" y="258233"/>
            <a:ext cx="5302783" cy="72139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r">
              <a:buNone/>
              <a:defRPr sz="2400" b="1">
                <a:solidFill>
                  <a:schemeClr val="accent3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6165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</a:schemeClr>
              </a:gs>
              <a:gs pos="69000">
                <a:schemeClr val="accent2">
                  <a:lumMod val="75000"/>
                </a:schemeClr>
              </a:gs>
              <a:gs pos="97000">
                <a:schemeClr val="accent2">
                  <a:lumMod val="70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9" name="组 8"/>
          <p:cNvGrpSpPr/>
          <p:nvPr userDrawn="1"/>
        </p:nvGrpSpPr>
        <p:grpSpPr>
          <a:xfrm rot="17100000" flipH="1">
            <a:off x="-1996604" y="-2649433"/>
            <a:ext cx="12969854" cy="15178844"/>
            <a:chOff x="-3533241" y="-1493421"/>
            <a:chExt cx="10611835" cy="9526783"/>
          </a:xfrm>
        </p:grpSpPr>
        <p:sp>
          <p:nvSpPr>
            <p:cNvPr id="10" name="椭圆 1"/>
            <p:cNvSpPr/>
            <p:nvPr userDrawn="1"/>
          </p:nvSpPr>
          <p:spPr>
            <a:xfrm rot="19800000">
              <a:off x="-3533241" y="-1061330"/>
              <a:ext cx="10611835" cy="8841402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  <p:sp>
          <p:nvSpPr>
            <p:cNvPr id="11" name="椭圆 1"/>
            <p:cNvSpPr/>
            <p:nvPr userDrawn="1"/>
          </p:nvSpPr>
          <p:spPr>
            <a:xfrm rot="17526771">
              <a:off x="-3623933" y="-1120658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</p:grpSp>
      <p:sp>
        <p:nvSpPr>
          <p:cNvPr id="1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22289" y="258233"/>
            <a:ext cx="5302783" cy="72139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accent2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37799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4653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2">
                  <a:lumMod val="50000"/>
                </a:schemeClr>
              </a:gs>
              <a:gs pos="41000">
                <a:schemeClr val="accent1">
                  <a:lumMod val="75000"/>
                  <a:alpha val="80000"/>
                </a:schemeClr>
              </a:gs>
              <a:gs pos="0">
                <a:schemeClr val="accent3">
                  <a:lumMod val="75000"/>
                  <a:alpha val="80000"/>
                </a:schemeClr>
              </a:gs>
              <a:gs pos="72000">
                <a:schemeClr val="accent2">
                  <a:lumMod val="75000"/>
                  <a:alpha val="8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22289" y="258233"/>
            <a:ext cx="5302783" cy="72139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7497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6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22289" y="258233"/>
            <a:ext cx="5302783" cy="72139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  <p:sp>
        <p:nvSpPr>
          <p:cNvPr id="3" name="矩形 2"/>
          <p:cNvSpPr/>
          <p:nvPr userDrawn="1"/>
        </p:nvSpPr>
        <p:spPr>
          <a:xfrm>
            <a:off x="0" y="1182028"/>
            <a:ext cx="12192000" cy="56759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074841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7"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22289" y="258233"/>
            <a:ext cx="5302783" cy="72139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  <p:sp>
        <p:nvSpPr>
          <p:cNvPr id="3" name="矩形 2"/>
          <p:cNvSpPr/>
          <p:nvPr userDrawn="1"/>
        </p:nvSpPr>
        <p:spPr>
          <a:xfrm>
            <a:off x="0" y="1182028"/>
            <a:ext cx="12192000" cy="56759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1479056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8"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22289" y="258233"/>
            <a:ext cx="5302783" cy="72139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  <p:sp>
        <p:nvSpPr>
          <p:cNvPr id="3" name="矩形 2"/>
          <p:cNvSpPr/>
          <p:nvPr userDrawn="1"/>
        </p:nvSpPr>
        <p:spPr>
          <a:xfrm>
            <a:off x="0" y="1182028"/>
            <a:ext cx="12192000" cy="56759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951549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89000"/>
                </a:schemeClr>
              </a:gs>
              <a:gs pos="23000">
                <a:schemeClr val="accent4">
                  <a:lumMod val="89000"/>
                </a:schemeClr>
              </a:gs>
              <a:gs pos="69000">
                <a:schemeClr val="accent4">
                  <a:lumMod val="75000"/>
                </a:schemeClr>
              </a:gs>
              <a:gs pos="97000">
                <a:schemeClr val="accent4">
                  <a:lumMod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4" name="组 3"/>
          <p:cNvGrpSpPr/>
          <p:nvPr userDrawn="1"/>
        </p:nvGrpSpPr>
        <p:grpSpPr>
          <a:xfrm rot="21247073">
            <a:off x="-1761892" y="-334537"/>
            <a:ext cx="19187532" cy="9077094"/>
            <a:chOff x="-2207941" y="334536"/>
            <a:chExt cx="19187532" cy="9077094"/>
          </a:xfrm>
        </p:grpSpPr>
        <p:sp>
          <p:nvSpPr>
            <p:cNvPr id="3" name="椭圆 1"/>
            <p:cNvSpPr/>
            <p:nvPr userDrawn="1"/>
          </p:nvSpPr>
          <p:spPr>
            <a:xfrm rot="354265">
              <a:off x="-2207941" y="334536"/>
              <a:ext cx="18689444" cy="9077094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  <p:sp>
          <p:nvSpPr>
            <p:cNvPr id="6" name="椭圆 1"/>
            <p:cNvSpPr/>
            <p:nvPr userDrawn="1"/>
          </p:nvSpPr>
          <p:spPr>
            <a:xfrm>
              <a:off x="-1709853" y="334536"/>
              <a:ext cx="18689444" cy="9077094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</p:grp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607140" y="258233"/>
            <a:ext cx="5302783" cy="72139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r">
              <a:buNone/>
              <a:defRPr sz="2400" b="1">
                <a:solidFill>
                  <a:schemeClr val="accent4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5930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三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 5"/>
          <p:cNvGrpSpPr/>
          <p:nvPr userDrawn="1"/>
        </p:nvGrpSpPr>
        <p:grpSpPr>
          <a:xfrm>
            <a:off x="-2024818" y="-1006438"/>
            <a:ext cx="8744932" cy="8460344"/>
            <a:chOff x="3447068" y="836877"/>
            <a:chExt cx="5039295" cy="4875300"/>
          </a:xfrm>
        </p:grpSpPr>
        <p:sp>
          <p:nvSpPr>
            <p:cNvPr id="2" name="椭圆 1"/>
            <p:cNvSpPr/>
            <p:nvPr userDrawn="1"/>
          </p:nvSpPr>
          <p:spPr>
            <a:xfrm>
              <a:off x="3447068" y="836877"/>
              <a:ext cx="4873584" cy="4492198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accent2">
                    <a:lumMod val="50000"/>
                  </a:schemeClr>
                </a:gs>
                <a:gs pos="41000">
                  <a:schemeClr val="accent1">
                    <a:lumMod val="75000"/>
                    <a:alpha val="80000"/>
                  </a:schemeClr>
                </a:gs>
                <a:gs pos="0">
                  <a:schemeClr val="accent3">
                    <a:lumMod val="75000"/>
                    <a:alpha val="80000"/>
                  </a:schemeClr>
                </a:gs>
                <a:gs pos="72000">
                  <a:schemeClr val="accent2">
                    <a:lumMod val="75000"/>
                    <a:alpha val="8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  <p:sp>
          <p:nvSpPr>
            <p:cNvPr id="4" name="椭圆 1"/>
            <p:cNvSpPr/>
            <p:nvPr userDrawn="1"/>
          </p:nvSpPr>
          <p:spPr>
            <a:xfrm rot="8851590">
              <a:off x="3612779" y="1219979"/>
              <a:ext cx="4873584" cy="4492198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accent2">
                    <a:lumMod val="50000"/>
                  </a:schemeClr>
                </a:gs>
                <a:gs pos="41000">
                  <a:schemeClr val="accent1">
                    <a:lumMod val="75000"/>
                    <a:alpha val="80000"/>
                  </a:schemeClr>
                </a:gs>
                <a:gs pos="0">
                  <a:schemeClr val="accent3">
                    <a:lumMod val="75000"/>
                    <a:alpha val="80000"/>
                  </a:schemeClr>
                </a:gs>
                <a:gs pos="72000">
                  <a:schemeClr val="accent2">
                    <a:lumMod val="75000"/>
                    <a:alpha val="8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</p:grpSp>
      <p:sp>
        <p:nvSpPr>
          <p:cNvPr id="7" name="文本占位符 6"/>
          <p:cNvSpPr>
            <a:spLocks noGrp="1"/>
          </p:cNvSpPr>
          <p:nvPr>
            <p:ph type="body" sz="quarter" idx="13" hasCustomPrompt="1"/>
          </p:nvPr>
        </p:nvSpPr>
        <p:spPr>
          <a:xfrm>
            <a:off x="1604397" y="2011116"/>
            <a:ext cx="2776216" cy="1529527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96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zh-CN" altLang="en-US" smtClean="0"/>
              <a:t>标题</a:t>
            </a:r>
            <a:endParaRPr kumimoji="1" lang="zh-CN" altLang="en-US" dirty="0"/>
          </a:p>
        </p:txBody>
      </p:sp>
      <p:sp>
        <p:nvSpPr>
          <p:cNvPr id="8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1604397" y="3545510"/>
            <a:ext cx="2776216" cy="590556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32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 dirty="0" smtClean="0"/>
              <a:t>CONTENTS</a:t>
            </a:r>
            <a:endParaRPr kumimoji="1" lang="zh-CN" altLang="en-US" dirty="0"/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7082848" y="1693799"/>
            <a:ext cx="93264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10" name="文本占位符 6"/>
          <p:cNvSpPr>
            <a:spLocks noGrp="1"/>
          </p:cNvSpPr>
          <p:nvPr>
            <p:ph type="body" sz="quarter" idx="16"/>
          </p:nvPr>
        </p:nvSpPr>
        <p:spPr>
          <a:xfrm>
            <a:off x="8015489" y="1693799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15" name="文本占位符 6"/>
          <p:cNvSpPr>
            <a:spLocks noGrp="1"/>
          </p:cNvSpPr>
          <p:nvPr>
            <p:ph type="body" sz="quarter" idx="17" hasCustomPrompt="1"/>
          </p:nvPr>
        </p:nvSpPr>
        <p:spPr>
          <a:xfrm>
            <a:off x="7082848" y="3093408"/>
            <a:ext cx="93264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16" name="文本占位符 6"/>
          <p:cNvSpPr>
            <a:spLocks noGrp="1"/>
          </p:cNvSpPr>
          <p:nvPr>
            <p:ph type="body" sz="quarter" idx="18"/>
          </p:nvPr>
        </p:nvSpPr>
        <p:spPr>
          <a:xfrm>
            <a:off x="8015489" y="3093408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17" name="文本占位符 6"/>
          <p:cNvSpPr>
            <a:spLocks noGrp="1"/>
          </p:cNvSpPr>
          <p:nvPr>
            <p:ph type="body" sz="quarter" idx="19" hasCustomPrompt="1"/>
          </p:nvPr>
        </p:nvSpPr>
        <p:spPr>
          <a:xfrm>
            <a:off x="7086211" y="4493017"/>
            <a:ext cx="93264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18" name="文本占位符 6"/>
          <p:cNvSpPr>
            <a:spLocks noGrp="1"/>
          </p:cNvSpPr>
          <p:nvPr>
            <p:ph type="body" sz="quarter" idx="20"/>
          </p:nvPr>
        </p:nvSpPr>
        <p:spPr>
          <a:xfrm>
            <a:off x="8018852" y="4493017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04846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椭圆 1"/>
          <p:cNvSpPr/>
          <p:nvPr userDrawn="1"/>
        </p:nvSpPr>
        <p:spPr>
          <a:xfrm rot="19800000">
            <a:off x="5067768" y="-247745"/>
            <a:ext cx="9526783" cy="8781257"/>
          </a:xfrm>
          <a:custGeom>
            <a:avLst/>
            <a:gdLst>
              <a:gd name="connsiteX0" fmla="*/ 0 w 5312228"/>
              <a:gd name="connsiteY0" fmla="*/ 2656114 h 5312228"/>
              <a:gd name="connsiteX1" fmla="*/ 2656114 w 5312228"/>
              <a:gd name="connsiteY1" fmla="*/ 0 h 5312228"/>
              <a:gd name="connsiteX2" fmla="*/ 5312228 w 5312228"/>
              <a:gd name="connsiteY2" fmla="*/ 2656114 h 5312228"/>
              <a:gd name="connsiteX3" fmla="*/ 2656114 w 5312228"/>
              <a:gd name="connsiteY3" fmla="*/ 5312228 h 5312228"/>
              <a:gd name="connsiteX4" fmla="*/ 0 w 5312228"/>
              <a:gd name="connsiteY4" fmla="*/ 2656114 h 5312228"/>
              <a:gd name="connsiteX0" fmla="*/ 108839 w 5421067"/>
              <a:gd name="connsiteY0" fmla="*/ 2712298 h 5368412"/>
              <a:gd name="connsiteX1" fmla="*/ 732953 w 5421067"/>
              <a:gd name="connsiteY1" fmla="*/ 1043155 h 5368412"/>
              <a:gd name="connsiteX2" fmla="*/ 2764953 w 5421067"/>
              <a:gd name="connsiteY2" fmla="*/ 56184 h 5368412"/>
              <a:gd name="connsiteX3" fmla="*/ 5421067 w 5421067"/>
              <a:gd name="connsiteY3" fmla="*/ 2712298 h 5368412"/>
              <a:gd name="connsiteX4" fmla="*/ 2764953 w 5421067"/>
              <a:gd name="connsiteY4" fmla="*/ 5368412 h 5368412"/>
              <a:gd name="connsiteX5" fmla="*/ 108839 w 5421067"/>
              <a:gd name="connsiteY5" fmla="*/ 2712298 h 5368412"/>
              <a:gd name="connsiteX0" fmla="*/ 108839 w 5480256"/>
              <a:gd name="connsiteY0" fmla="*/ 2656720 h 5312834"/>
              <a:gd name="connsiteX1" fmla="*/ 732953 w 5480256"/>
              <a:gd name="connsiteY1" fmla="*/ 987577 h 5312834"/>
              <a:gd name="connsiteX2" fmla="*/ 2764953 w 5480256"/>
              <a:gd name="connsiteY2" fmla="*/ 606 h 5312834"/>
              <a:gd name="connsiteX3" fmla="*/ 4303469 w 5480256"/>
              <a:gd name="connsiteY3" fmla="*/ 871463 h 5312834"/>
              <a:gd name="connsiteX4" fmla="*/ 5421067 w 5480256"/>
              <a:gd name="connsiteY4" fmla="*/ 2656720 h 5312834"/>
              <a:gd name="connsiteX5" fmla="*/ 2764953 w 5480256"/>
              <a:gd name="connsiteY5" fmla="*/ 5312834 h 5312834"/>
              <a:gd name="connsiteX6" fmla="*/ 108839 w 5480256"/>
              <a:gd name="connsiteY6" fmla="*/ 2656720 h 5312834"/>
              <a:gd name="connsiteX0" fmla="*/ 108839 w 5544800"/>
              <a:gd name="connsiteY0" fmla="*/ 2666351 h 5322465"/>
              <a:gd name="connsiteX1" fmla="*/ 732953 w 5544800"/>
              <a:gd name="connsiteY1" fmla="*/ 997208 h 5322465"/>
              <a:gd name="connsiteX2" fmla="*/ 2764953 w 5544800"/>
              <a:gd name="connsiteY2" fmla="*/ 10237 h 5322465"/>
              <a:gd name="connsiteX3" fmla="*/ 4971126 w 5544800"/>
              <a:gd name="connsiteY3" fmla="*/ 619837 h 5322465"/>
              <a:gd name="connsiteX4" fmla="*/ 5421067 w 5544800"/>
              <a:gd name="connsiteY4" fmla="*/ 2666351 h 5322465"/>
              <a:gd name="connsiteX5" fmla="*/ 2764953 w 5544800"/>
              <a:gd name="connsiteY5" fmla="*/ 5322465 h 5322465"/>
              <a:gd name="connsiteX6" fmla="*/ 108839 w 5544800"/>
              <a:gd name="connsiteY6" fmla="*/ 2666351 h 5322465"/>
              <a:gd name="connsiteX0" fmla="*/ 108839 w 5237336"/>
              <a:gd name="connsiteY0" fmla="*/ 2666351 h 5322940"/>
              <a:gd name="connsiteX1" fmla="*/ 732953 w 5237336"/>
              <a:gd name="connsiteY1" fmla="*/ 997208 h 5322940"/>
              <a:gd name="connsiteX2" fmla="*/ 2764953 w 5237336"/>
              <a:gd name="connsiteY2" fmla="*/ 10237 h 5322940"/>
              <a:gd name="connsiteX3" fmla="*/ 4971126 w 5237336"/>
              <a:gd name="connsiteY3" fmla="*/ 619837 h 5322940"/>
              <a:gd name="connsiteX4" fmla="*/ 4927582 w 5237336"/>
              <a:gd name="connsiteY4" fmla="*/ 2869551 h 5322940"/>
              <a:gd name="connsiteX5" fmla="*/ 2764953 w 5237336"/>
              <a:gd name="connsiteY5" fmla="*/ 5322465 h 5322940"/>
              <a:gd name="connsiteX6" fmla="*/ 108839 w 5237336"/>
              <a:gd name="connsiteY6" fmla="*/ 2666351 h 5322940"/>
              <a:gd name="connsiteX0" fmla="*/ 108839 w 5705147"/>
              <a:gd name="connsiteY0" fmla="*/ 2666351 h 5325044"/>
              <a:gd name="connsiteX1" fmla="*/ 732953 w 5705147"/>
              <a:gd name="connsiteY1" fmla="*/ 997208 h 5325044"/>
              <a:gd name="connsiteX2" fmla="*/ 2764953 w 5705147"/>
              <a:gd name="connsiteY2" fmla="*/ 10237 h 5325044"/>
              <a:gd name="connsiteX3" fmla="*/ 4971126 w 5705147"/>
              <a:gd name="connsiteY3" fmla="*/ 619837 h 5325044"/>
              <a:gd name="connsiteX4" fmla="*/ 5609754 w 5705147"/>
              <a:gd name="connsiteY4" fmla="*/ 3116294 h 5325044"/>
              <a:gd name="connsiteX5" fmla="*/ 2764953 w 5705147"/>
              <a:gd name="connsiteY5" fmla="*/ 5322465 h 5325044"/>
              <a:gd name="connsiteX6" fmla="*/ 108839 w 5705147"/>
              <a:gd name="connsiteY6" fmla="*/ 2666351 h 5325044"/>
              <a:gd name="connsiteX0" fmla="*/ 49424 w 5645732"/>
              <a:gd name="connsiteY0" fmla="*/ 2666351 h 5343874"/>
              <a:gd name="connsiteX1" fmla="*/ 673538 w 5645732"/>
              <a:gd name="connsiteY1" fmla="*/ 997208 h 5343874"/>
              <a:gd name="connsiteX2" fmla="*/ 2705538 w 5645732"/>
              <a:gd name="connsiteY2" fmla="*/ 10237 h 5343874"/>
              <a:gd name="connsiteX3" fmla="*/ 4911711 w 5645732"/>
              <a:gd name="connsiteY3" fmla="*/ 619837 h 5343874"/>
              <a:gd name="connsiteX4" fmla="*/ 5550339 w 5645732"/>
              <a:gd name="connsiteY4" fmla="*/ 3116294 h 5343874"/>
              <a:gd name="connsiteX5" fmla="*/ 2705538 w 5645732"/>
              <a:gd name="connsiteY5" fmla="*/ 5322465 h 5343874"/>
              <a:gd name="connsiteX6" fmla="*/ 339710 w 5645732"/>
              <a:gd name="connsiteY6" fmla="*/ 4146808 h 5343874"/>
              <a:gd name="connsiteX7" fmla="*/ 49424 w 5645732"/>
              <a:gd name="connsiteY7" fmla="*/ 2666351 h 5343874"/>
              <a:gd name="connsiteX0" fmla="*/ 180841 w 5777149"/>
              <a:gd name="connsiteY0" fmla="*/ 2666351 h 5335133"/>
              <a:gd name="connsiteX1" fmla="*/ 804955 w 5777149"/>
              <a:gd name="connsiteY1" fmla="*/ 997208 h 5335133"/>
              <a:gd name="connsiteX2" fmla="*/ 2836955 w 5777149"/>
              <a:gd name="connsiteY2" fmla="*/ 10237 h 5335133"/>
              <a:gd name="connsiteX3" fmla="*/ 5043128 w 5777149"/>
              <a:gd name="connsiteY3" fmla="*/ 619837 h 5335133"/>
              <a:gd name="connsiteX4" fmla="*/ 5681756 w 5777149"/>
              <a:gd name="connsiteY4" fmla="*/ 3116294 h 5335133"/>
              <a:gd name="connsiteX5" fmla="*/ 2836955 w 5777149"/>
              <a:gd name="connsiteY5" fmla="*/ 5322465 h 5335133"/>
              <a:gd name="connsiteX6" fmla="*/ 238898 w 5777149"/>
              <a:gd name="connsiteY6" fmla="*/ 3958122 h 5335133"/>
              <a:gd name="connsiteX7" fmla="*/ 180841 w 5777149"/>
              <a:gd name="connsiteY7" fmla="*/ 2666351 h 5335133"/>
              <a:gd name="connsiteX0" fmla="*/ 162747 w 5788084"/>
              <a:gd name="connsiteY0" fmla="*/ 2274466 h 5335133"/>
              <a:gd name="connsiteX1" fmla="*/ 815890 w 5788084"/>
              <a:gd name="connsiteY1" fmla="*/ 997208 h 5335133"/>
              <a:gd name="connsiteX2" fmla="*/ 2847890 w 5788084"/>
              <a:gd name="connsiteY2" fmla="*/ 10237 h 5335133"/>
              <a:gd name="connsiteX3" fmla="*/ 5054063 w 5788084"/>
              <a:gd name="connsiteY3" fmla="*/ 619837 h 5335133"/>
              <a:gd name="connsiteX4" fmla="*/ 5692691 w 5788084"/>
              <a:gd name="connsiteY4" fmla="*/ 3116294 h 5335133"/>
              <a:gd name="connsiteX5" fmla="*/ 2847890 w 5788084"/>
              <a:gd name="connsiteY5" fmla="*/ 5322465 h 5335133"/>
              <a:gd name="connsiteX6" fmla="*/ 249833 w 5788084"/>
              <a:gd name="connsiteY6" fmla="*/ 3958122 h 5335133"/>
              <a:gd name="connsiteX7" fmla="*/ 162747 w 5788084"/>
              <a:gd name="connsiteY7" fmla="*/ 2274466 h 5335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788084" h="5335133">
                <a:moveTo>
                  <a:pt x="162747" y="2274466"/>
                </a:moveTo>
                <a:cubicBezTo>
                  <a:pt x="257090" y="1780980"/>
                  <a:pt x="373204" y="1439894"/>
                  <a:pt x="815890" y="997208"/>
                </a:cubicBezTo>
                <a:cubicBezTo>
                  <a:pt x="1258576" y="554522"/>
                  <a:pt x="2141528" y="73132"/>
                  <a:pt x="2847890" y="10237"/>
                </a:cubicBezTo>
                <a:cubicBezTo>
                  <a:pt x="3554252" y="-52658"/>
                  <a:pt x="4611377" y="177151"/>
                  <a:pt x="5054063" y="619837"/>
                </a:cubicBezTo>
                <a:cubicBezTo>
                  <a:pt x="5496749" y="1062523"/>
                  <a:pt x="6002329" y="2414770"/>
                  <a:pt x="5692691" y="3116294"/>
                </a:cubicBezTo>
                <a:cubicBezTo>
                  <a:pt x="5383053" y="3817818"/>
                  <a:pt x="3755033" y="5182160"/>
                  <a:pt x="2847890" y="5322465"/>
                </a:cubicBezTo>
                <a:cubicBezTo>
                  <a:pt x="1940747" y="5462770"/>
                  <a:pt x="692519" y="4400808"/>
                  <a:pt x="249833" y="3958122"/>
                </a:cubicBezTo>
                <a:cubicBezTo>
                  <a:pt x="-192853" y="3515436"/>
                  <a:pt x="68404" y="2767952"/>
                  <a:pt x="162747" y="2274466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5" name="椭圆 1"/>
          <p:cNvSpPr/>
          <p:nvPr userDrawn="1"/>
        </p:nvSpPr>
        <p:spPr>
          <a:xfrm rot="17526771">
            <a:off x="5527534" y="-479972"/>
            <a:ext cx="9526783" cy="8781257"/>
          </a:xfrm>
          <a:custGeom>
            <a:avLst/>
            <a:gdLst>
              <a:gd name="connsiteX0" fmla="*/ 0 w 5312228"/>
              <a:gd name="connsiteY0" fmla="*/ 2656114 h 5312228"/>
              <a:gd name="connsiteX1" fmla="*/ 2656114 w 5312228"/>
              <a:gd name="connsiteY1" fmla="*/ 0 h 5312228"/>
              <a:gd name="connsiteX2" fmla="*/ 5312228 w 5312228"/>
              <a:gd name="connsiteY2" fmla="*/ 2656114 h 5312228"/>
              <a:gd name="connsiteX3" fmla="*/ 2656114 w 5312228"/>
              <a:gd name="connsiteY3" fmla="*/ 5312228 h 5312228"/>
              <a:gd name="connsiteX4" fmla="*/ 0 w 5312228"/>
              <a:gd name="connsiteY4" fmla="*/ 2656114 h 5312228"/>
              <a:gd name="connsiteX0" fmla="*/ 108839 w 5421067"/>
              <a:gd name="connsiteY0" fmla="*/ 2712298 h 5368412"/>
              <a:gd name="connsiteX1" fmla="*/ 732953 w 5421067"/>
              <a:gd name="connsiteY1" fmla="*/ 1043155 h 5368412"/>
              <a:gd name="connsiteX2" fmla="*/ 2764953 w 5421067"/>
              <a:gd name="connsiteY2" fmla="*/ 56184 h 5368412"/>
              <a:gd name="connsiteX3" fmla="*/ 5421067 w 5421067"/>
              <a:gd name="connsiteY3" fmla="*/ 2712298 h 5368412"/>
              <a:gd name="connsiteX4" fmla="*/ 2764953 w 5421067"/>
              <a:gd name="connsiteY4" fmla="*/ 5368412 h 5368412"/>
              <a:gd name="connsiteX5" fmla="*/ 108839 w 5421067"/>
              <a:gd name="connsiteY5" fmla="*/ 2712298 h 5368412"/>
              <a:gd name="connsiteX0" fmla="*/ 108839 w 5480256"/>
              <a:gd name="connsiteY0" fmla="*/ 2656720 h 5312834"/>
              <a:gd name="connsiteX1" fmla="*/ 732953 w 5480256"/>
              <a:gd name="connsiteY1" fmla="*/ 987577 h 5312834"/>
              <a:gd name="connsiteX2" fmla="*/ 2764953 w 5480256"/>
              <a:gd name="connsiteY2" fmla="*/ 606 h 5312834"/>
              <a:gd name="connsiteX3" fmla="*/ 4303469 w 5480256"/>
              <a:gd name="connsiteY3" fmla="*/ 871463 h 5312834"/>
              <a:gd name="connsiteX4" fmla="*/ 5421067 w 5480256"/>
              <a:gd name="connsiteY4" fmla="*/ 2656720 h 5312834"/>
              <a:gd name="connsiteX5" fmla="*/ 2764953 w 5480256"/>
              <a:gd name="connsiteY5" fmla="*/ 5312834 h 5312834"/>
              <a:gd name="connsiteX6" fmla="*/ 108839 w 5480256"/>
              <a:gd name="connsiteY6" fmla="*/ 2656720 h 5312834"/>
              <a:gd name="connsiteX0" fmla="*/ 108839 w 5544800"/>
              <a:gd name="connsiteY0" fmla="*/ 2666351 h 5322465"/>
              <a:gd name="connsiteX1" fmla="*/ 732953 w 5544800"/>
              <a:gd name="connsiteY1" fmla="*/ 997208 h 5322465"/>
              <a:gd name="connsiteX2" fmla="*/ 2764953 w 5544800"/>
              <a:gd name="connsiteY2" fmla="*/ 10237 h 5322465"/>
              <a:gd name="connsiteX3" fmla="*/ 4971126 w 5544800"/>
              <a:gd name="connsiteY3" fmla="*/ 619837 h 5322465"/>
              <a:gd name="connsiteX4" fmla="*/ 5421067 w 5544800"/>
              <a:gd name="connsiteY4" fmla="*/ 2666351 h 5322465"/>
              <a:gd name="connsiteX5" fmla="*/ 2764953 w 5544800"/>
              <a:gd name="connsiteY5" fmla="*/ 5322465 h 5322465"/>
              <a:gd name="connsiteX6" fmla="*/ 108839 w 5544800"/>
              <a:gd name="connsiteY6" fmla="*/ 2666351 h 5322465"/>
              <a:gd name="connsiteX0" fmla="*/ 108839 w 5237336"/>
              <a:gd name="connsiteY0" fmla="*/ 2666351 h 5322940"/>
              <a:gd name="connsiteX1" fmla="*/ 732953 w 5237336"/>
              <a:gd name="connsiteY1" fmla="*/ 997208 h 5322940"/>
              <a:gd name="connsiteX2" fmla="*/ 2764953 w 5237336"/>
              <a:gd name="connsiteY2" fmla="*/ 10237 h 5322940"/>
              <a:gd name="connsiteX3" fmla="*/ 4971126 w 5237336"/>
              <a:gd name="connsiteY3" fmla="*/ 619837 h 5322940"/>
              <a:gd name="connsiteX4" fmla="*/ 4927582 w 5237336"/>
              <a:gd name="connsiteY4" fmla="*/ 2869551 h 5322940"/>
              <a:gd name="connsiteX5" fmla="*/ 2764953 w 5237336"/>
              <a:gd name="connsiteY5" fmla="*/ 5322465 h 5322940"/>
              <a:gd name="connsiteX6" fmla="*/ 108839 w 5237336"/>
              <a:gd name="connsiteY6" fmla="*/ 2666351 h 5322940"/>
              <a:gd name="connsiteX0" fmla="*/ 108839 w 5705147"/>
              <a:gd name="connsiteY0" fmla="*/ 2666351 h 5325044"/>
              <a:gd name="connsiteX1" fmla="*/ 732953 w 5705147"/>
              <a:gd name="connsiteY1" fmla="*/ 997208 h 5325044"/>
              <a:gd name="connsiteX2" fmla="*/ 2764953 w 5705147"/>
              <a:gd name="connsiteY2" fmla="*/ 10237 h 5325044"/>
              <a:gd name="connsiteX3" fmla="*/ 4971126 w 5705147"/>
              <a:gd name="connsiteY3" fmla="*/ 619837 h 5325044"/>
              <a:gd name="connsiteX4" fmla="*/ 5609754 w 5705147"/>
              <a:gd name="connsiteY4" fmla="*/ 3116294 h 5325044"/>
              <a:gd name="connsiteX5" fmla="*/ 2764953 w 5705147"/>
              <a:gd name="connsiteY5" fmla="*/ 5322465 h 5325044"/>
              <a:gd name="connsiteX6" fmla="*/ 108839 w 5705147"/>
              <a:gd name="connsiteY6" fmla="*/ 2666351 h 5325044"/>
              <a:gd name="connsiteX0" fmla="*/ 49424 w 5645732"/>
              <a:gd name="connsiteY0" fmla="*/ 2666351 h 5343874"/>
              <a:gd name="connsiteX1" fmla="*/ 673538 w 5645732"/>
              <a:gd name="connsiteY1" fmla="*/ 997208 h 5343874"/>
              <a:gd name="connsiteX2" fmla="*/ 2705538 w 5645732"/>
              <a:gd name="connsiteY2" fmla="*/ 10237 h 5343874"/>
              <a:gd name="connsiteX3" fmla="*/ 4911711 w 5645732"/>
              <a:gd name="connsiteY3" fmla="*/ 619837 h 5343874"/>
              <a:gd name="connsiteX4" fmla="*/ 5550339 w 5645732"/>
              <a:gd name="connsiteY4" fmla="*/ 3116294 h 5343874"/>
              <a:gd name="connsiteX5" fmla="*/ 2705538 w 5645732"/>
              <a:gd name="connsiteY5" fmla="*/ 5322465 h 5343874"/>
              <a:gd name="connsiteX6" fmla="*/ 339710 w 5645732"/>
              <a:gd name="connsiteY6" fmla="*/ 4146808 h 5343874"/>
              <a:gd name="connsiteX7" fmla="*/ 49424 w 5645732"/>
              <a:gd name="connsiteY7" fmla="*/ 2666351 h 5343874"/>
              <a:gd name="connsiteX0" fmla="*/ 180841 w 5777149"/>
              <a:gd name="connsiteY0" fmla="*/ 2666351 h 5335133"/>
              <a:gd name="connsiteX1" fmla="*/ 804955 w 5777149"/>
              <a:gd name="connsiteY1" fmla="*/ 997208 h 5335133"/>
              <a:gd name="connsiteX2" fmla="*/ 2836955 w 5777149"/>
              <a:gd name="connsiteY2" fmla="*/ 10237 h 5335133"/>
              <a:gd name="connsiteX3" fmla="*/ 5043128 w 5777149"/>
              <a:gd name="connsiteY3" fmla="*/ 619837 h 5335133"/>
              <a:gd name="connsiteX4" fmla="*/ 5681756 w 5777149"/>
              <a:gd name="connsiteY4" fmla="*/ 3116294 h 5335133"/>
              <a:gd name="connsiteX5" fmla="*/ 2836955 w 5777149"/>
              <a:gd name="connsiteY5" fmla="*/ 5322465 h 5335133"/>
              <a:gd name="connsiteX6" fmla="*/ 238898 w 5777149"/>
              <a:gd name="connsiteY6" fmla="*/ 3958122 h 5335133"/>
              <a:gd name="connsiteX7" fmla="*/ 180841 w 5777149"/>
              <a:gd name="connsiteY7" fmla="*/ 2666351 h 5335133"/>
              <a:gd name="connsiteX0" fmla="*/ 162747 w 5788084"/>
              <a:gd name="connsiteY0" fmla="*/ 2274466 h 5335133"/>
              <a:gd name="connsiteX1" fmla="*/ 815890 w 5788084"/>
              <a:gd name="connsiteY1" fmla="*/ 997208 h 5335133"/>
              <a:gd name="connsiteX2" fmla="*/ 2847890 w 5788084"/>
              <a:gd name="connsiteY2" fmla="*/ 10237 h 5335133"/>
              <a:gd name="connsiteX3" fmla="*/ 5054063 w 5788084"/>
              <a:gd name="connsiteY3" fmla="*/ 619837 h 5335133"/>
              <a:gd name="connsiteX4" fmla="*/ 5692691 w 5788084"/>
              <a:gd name="connsiteY4" fmla="*/ 3116294 h 5335133"/>
              <a:gd name="connsiteX5" fmla="*/ 2847890 w 5788084"/>
              <a:gd name="connsiteY5" fmla="*/ 5322465 h 5335133"/>
              <a:gd name="connsiteX6" fmla="*/ 249833 w 5788084"/>
              <a:gd name="connsiteY6" fmla="*/ 3958122 h 5335133"/>
              <a:gd name="connsiteX7" fmla="*/ 162747 w 5788084"/>
              <a:gd name="connsiteY7" fmla="*/ 2274466 h 5335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788084" h="5335133">
                <a:moveTo>
                  <a:pt x="162747" y="2274466"/>
                </a:moveTo>
                <a:cubicBezTo>
                  <a:pt x="257090" y="1780980"/>
                  <a:pt x="373204" y="1439894"/>
                  <a:pt x="815890" y="997208"/>
                </a:cubicBezTo>
                <a:cubicBezTo>
                  <a:pt x="1258576" y="554522"/>
                  <a:pt x="2141528" y="73132"/>
                  <a:pt x="2847890" y="10237"/>
                </a:cubicBezTo>
                <a:cubicBezTo>
                  <a:pt x="3554252" y="-52658"/>
                  <a:pt x="4611377" y="177151"/>
                  <a:pt x="5054063" y="619837"/>
                </a:cubicBezTo>
                <a:cubicBezTo>
                  <a:pt x="5496749" y="1062523"/>
                  <a:pt x="6002329" y="2414770"/>
                  <a:pt x="5692691" y="3116294"/>
                </a:cubicBezTo>
                <a:cubicBezTo>
                  <a:pt x="5383053" y="3817818"/>
                  <a:pt x="3755033" y="5182160"/>
                  <a:pt x="2847890" y="5322465"/>
                </a:cubicBezTo>
                <a:cubicBezTo>
                  <a:pt x="1940747" y="5462770"/>
                  <a:pt x="692519" y="4400808"/>
                  <a:pt x="249833" y="3958122"/>
                </a:cubicBezTo>
                <a:cubicBezTo>
                  <a:pt x="-192853" y="3515436"/>
                  <a:pt x="68404" y="2767952"/>
                  <a:pt x="162747" y="2274466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22289" y="258233"/>
            <a:ext cx="5302783" cy="72139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53178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11"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22289" y="258233"/>
            <a:ext cx="5302783" cy="72139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  <p:sp>
        <p:nvSpPr>
          <p:cNvPr id="3" name="矩形 2"/>
          <p:cNvSpPr/>
          <p:nvPr userDrawn="1"/>
        </p:nvSpPr>
        <p:spPr>
          <a:xfrm>
            <a:off x="0" y="1182028"/>
            <a:ext cx="12192000" cy="56759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887149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468382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注页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字体使用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行距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声明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英文 </a:t>
            </a:r>
            <a:r>
              <a:rPr kumimoji="0" lang="is-I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cs typeface="Segoe UI Light"/>
              </a:rPr>
              <a:t>Microsoft YaHei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中文 微软雅黑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正文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1.3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cn.bing.com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微软雅黑" charset="0"/>
                <a:cs typeface="Segoe UI Light"/>
              </a:rPr>
              <a:t>OfficePLUS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41108987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背景图片素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背景图片素材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105175712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fficePL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447955" y="4458724"/>
            <a:ext cx="3296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charset="0"/>
              </a:rPr>
              <a:t>点击</a:t>
            </a:r>
            <a:r>
              <a:rPr kumimoji="1" lang="en-US" altLang="zh-CN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Logo</a:t>
            </a: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charset="0"/>
              </a:rPr>
              <a:t>获取更多优质模板（放映模式）</a:t>
            </a:r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227832"/>
            <a:ext cx="3048000" cy="40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766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四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 5"/>
          <p:cNvGrpSpPr/>
          <p:nvPr userDrawn="1"/>
        </p:nvGrpSpPr>
        <p:grpSpPr>
          <a:xfrm>
            <a:off x="-2024818" y="-1006438"/>
            <a:ext cx="8744932" cy="8460344"/>
            <a:chOff x="3447068" y="836877"/>
            <a:chExt cx="5039295" cy="4875300"/>
          </a:xfrm>
        </p:grpSpPr>
        <p:sp>
          <p:nvSpPr>
            <p:cNvPr id="2" name="椭圆 1"/>
            <p:cNvSpPr/>
            <p:nvPr userDrawn="1"/>
          </p:nvSpPr>
          <p:spPr>
            <a:xfrm>
              <a:off x="3447068" y="836877"/>
              <a:ext cx="4873584" cy="4492198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accent2">
                    <a:lumMod val="50000"/>
                  </a:schemeClr>
                </a:gs>
                <a:gs pos="41000">
                  <a:schemeClr val="accent1">
                    <a:lumMod val="75000"/>
                    <a:alpha val="80000"/>
                  </a:schemeClr>
                </a:gs>
                <a:gs pos="0">
                  <a:schemeClr val="accent3">
                    <a:lumMod val="75000"/>
                    <a:alpha val="80000"/>
                  </a:schemeClr>
                </a:gs>
                <a:gs pos="72000">
                  <a:schemeClr val="accent2">
                    <a:lumMod val="75000"/>
                    <a:alpha val="8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  <p:sp>
          <p:nvSpPr>
            <p:cNvPr id="4" name="椭圆 1"/>
            <p:cNvSpPr/>
            <p:nvPr userDrawn="1"/>
          </p:nvSpPr>
          <p:spPr>
            <a:xfrm rot="8851590">
              <a:off x="3612779" y="1219979"/>
              <a:ext cx="4873584" cy="4492198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accent2">
                    <a:lumMod val="50000"/>
                  </a:schemeClr>
                </a:gs>
                <a:gs pos="41000">
                  <a:schemeClr val="accent1">
                    <a:lumMod val="75000"/>
                    <a:alpha val="80000"/>
                  </a:schemeClr>
                </a:gs>
                <a:gs pos="0">
                  <a:schemeClr val="accent3">
                    <a:lumMod val="75000"/>
                    <a:alpha val="80000"/>
                  </a:schemeClr>
                </a:gs>
                <a:gs pos="72000">
                  <a:schemeClr val="accent2">
                    <a:lumMod val="75000"/>
                    <a:alpha val="8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</p:grpSp>
      <p:sp>
        <p:nvSpPr>
          <p:cNvPr id="7" name="文本占位符 6"/>
          <p:cNvSpPr>
            <a:spLocks noGrp="1"/>
          </p:cNvSpPr>
          <p:nvPr>
            <p:ph type="body" sz="quarter" idx="13" hasCustomPrompt="1"/>
          </p:nvPr>
        </p:nvSpPr>
        <p:spPr>
          <a:xfrm>
            <a:off x="1604397" y="2011116"/>
            <a:ext cx="2776216" cy="1529527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96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zh-CN" altLang="en-US" smtClean="0"/>
              <a:t>标题</a:t>
            </a:r>
            <a:endParaRPr kumimoji="1" lang="zh-CN" altLang="en-US" dirty="0"/>
          </a:p>
        </p:txBody>
      </p:sp>
      <p:sp>
        <p:nvSpPr>
          <p:cNvPr id="8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1604397" y="3545510"/>
            <a:ext cx="2776216" cy="590556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32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 dirty="0" smtClean="0"/>
              <a:t>CONTENTS</a:t>
            </a:r>
            <a:endParaRPr kumimoji="1" lang="zh-CN" altLang="en-US" dirty="0"/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7219023" y="1537682"/>
            <a:ext cx="93264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10" name="文本占位符 6"/>
          <p:cNvSpPr>
            <a:spLocks noGrp="1"/>
          </p:cNvSpPr>
          <p:nvPr>
            <p:ph type="body" sz="quarter" idx="16"/>
          </p:nvPr>
        </p:nvSpPr>
        <p:spPr>
          <a:xfrm>
            <a:off x="8151664" y="1537682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15" name="文本占位符 6"/>
          <p:cNvSpPr>
            <a:spLocks noGrp="1"/>
          </p:cNvSpPr>
          <p:nvPr>
            <p:ph type="body" sz="quarter" idx="17" hasCustomPrompt="1"/>
          </p:nvPr>
        </p:nvSpPr>
        <p:spPr>
          <a:xfrm>
            <a:off x="7219023" y="2580452"/>
            <a:ext cx="93264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16" name="文本占位符 6"/>
          <p:cNvSpPr>
            <a:spLocks noGrp="1"/>
          </p:cNvSpPr>
          <p:nvPr>
            <p:ph type="body" sz="quarter" idx="18"/>
          </p:nvPr>
        </p:nvSpPr>
        <p:spPr>
          <a:xfrm>
            <a:off x="8151664" y="2580452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13" name="文本占位符 6"/>
          <p:cNvSpPr>
            <a:spLocks noGrp="1"/>
          </p:cNvSpPr>
          <p:nvPr>
            <p:ph type="body" sz="quarter" idx="19" hasCustomPrompt="1"/>
          </p:nvPr>
        </p:nvSpPr>
        <p:spPr>
          <a:xfrm>
            <a:off x="7213362" y="3623222"/>
            <a:ext cx="93264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14" name="文本占位符 6"/>
          <p:cNvSpPr>
            <a:spLocks noGrp="1"/>
          </p:cNvSpPr>
          <p:nvPr>
            <p:ph type="body" sz="quarter" idx="20"/>
          </p:nvPr>
        </p:nvSpPr>
        <p:spPr>
          <a:xfrm>
            <a:off x="8146003" y="3623222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19" name="文本占位符 6"/>
          <p:cNvSpPr>
            <a:spLocks noGrp="1"/>
          </p:cNvSpPr>
          <p:nvPr>
            <p:ph type="body" sz="quarter" idx="21" hasCustomPrompt="1"/>
          </p:nvPr>
        </p:nvSpPr>
        <p:spPr>
          <a:xfrm>
            <a:off x="7213362" y="4665992"/>
            <a:ext cx="93264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20" name="文本占位符 6"/>
          <p:cNvSpPr>
            <a:spLocks noGrp="1"/>
          </p:cNvSpPr>
          <p:nvPr>
            <p:ph type="body" sz="quarter" idx="22"/>
          </p:nvPr>
        </p:nvSpPr>
        <p:spPr>
          <a:xfrm>
            <a:off x="8146003" y="4665992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9506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五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 5"/>
          <p:cNvGrpSpPr/>
          <p:nvPr userDrawn="1"/>
        </p:nvGrpSpPr>
        <p:grpSpPr>
          <a:xfrm>
            <a:off x="-2024818" y="-1006438"/>
            <a:ext cx="8744932" cy="8460344"/>
            <a:chOff x="3447068" y="836877"/>
            <a:chExt cx="5039295" cy="4875300"/>
          </a:xfrm>
        </p:grpSpPr>
        <p:sp>
          <p:nvSpPr>
            <p:cNvPr id="2" name="椭圆 1"/>
            <p:cNvSpPr/>
            <p:nvPr userDrawn="1"/>
          </p:nvSpPr>
          <p:spPr>
            <a:xfrm>
              <a:off x="3447068" y="836877"/>
              <a:ext cx="4873584" cy="4492198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accent2">
                    <a:lumMod val="50000"/>
                  </a:schemeClr>
                </a:gs>
                <a:gs pos="41000">
                  <a:schemeClr val="accent1">
                    <a:lumMod val="75000"/>
                    <a:alpha val="80000"/>
                  </a:schemeClr>
                </a:gs>
                <a:gs pos="0">
                  <a:schemeClr val="accent3">
                    <a:lumMod val="75000"/>
                    <a:alpha val="80000"/>
                  </a:schemeClr>
                </a:gs>
                <a:gs pos="72000">
                  <a:schemeClr val="accent2">
                    <a:lumMod val="75000"/>
                    <a:alpha val="8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  <p:sp>
          <p:nvSpPr>
            <p:cNvPr id="4" name="椭圆 1"/>
            <p:cNvSpPr/>
            <p:nvPr userDrawn="1"/>
          </p:nvSpPr>
          <p:spPr>
            <a:xfrm rot="8851590">
              <a:off x="3612779" y="1219979"/>
              <a:ext cx="4873584" cy="4492198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accent2">
                    <a:lumMod val="50000"/>
                  </a:schemeClr>
                </a:gs>
                <a:gs pos="41000">
                  <a:schemeClr val="accent1">
                    <a:lumMod val="75000"/>
                    <a:alpha val="80000"/>
                  </a:schemeClr>
                </a:gs>
                <a:gs pos="0">
                  <a:schemeClr val="accent3">
                    <a:lumMod val="75000"/>
                    <a:alpha val="80000"/>
                  </a:schemeClr>
                </a:gs>
                <a:gs pos="72000">
                  <a:schemeClr val="accent2">
                    <a:lumMod val="75000"/>
                    <a:alpha val="8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</p:grpSp>
      <p:sp>
        <p:nvSpPr>
          <p:cNvPr id="7" name="文本占位符 6"/>
          <p:cNvSpPr>
            <a:spLocks noGrp="1"/>
          </p:cNvSpPr>
          <p:nvPr>
            <p:ph type="body" sz="quarter" idx="13" hasCustomPrompt="1"/>
          </p:nvPr>
        </p:nvSpPr>
        <p:spPr>
          <a:xfrm>
            <a:off x="1604397" y="2011116"/>
            <a:ext cx="2776216" cy="1529527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96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zh-CN" altLang="en-US" smtClean="0"/>
              <a:t>标题</a:t>
            </a:r>
            <a:endParaRPr kumimoji="1" lang="zh-CN" altLang="en-US" dirty="0"/>
          </a:p>
        </p:txBody>
      </p:sp>
      <p:sp>
        <p:nvSpPr>
          <p:cNvPr id="8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1604397" y="3545510"/>
            <a:ext cx="2776216" cy="590556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32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 dirty="0" smtClean="0"/>
              <a:t>CONTENTS</a:t>
            </a:r>
            <a:endParaRPr kumimoji="1" lang="zh-CN" altLang="en-US" dirty="0"/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7219023" y="1203145"/>
            <a:ext cx="93264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10" name="文本占位符 6"/>
          <p:cNvSpPr>
            <a:spLocks noGrp="1"/>
          </p:cNvSpPr>
          <p:nvPr>
            <p:ph type="body" sz="quarter" idx="16"/>
          </p:nvPr>
        </p:nvSpPr>
        <p:spPr>
          <a:xfrm>
            <a:off x="8151664" y="1203145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15" name="文本占位符 6"/>
          <p:cNvSpPr>
            <a:spLocks noGrp="1"/>
          </p:cNvSpPr>
          <p:nvPr>
            <p:ph type="body" sz="quarter" idx="17" hasCustomPrompt="1"/>
          </p:nvPr>
        </p:nvSpPr>
        <p:spPr>
          <a:xfrm>
            <a:off x="7219023" y="2112101"/>
            <a:ext cx="93264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16" name="文本占位符 6"/>
          <p:cNvSpPr>
            <a:spLocks noGrp="1"/>
          </p:cNvSpPr>
          <p:nvPr>
            <p:ph type="body" sz="quarter" idx="18"/>
          </p:nvPr>
        </p:nvSpPr>
        <p:spPr>
          <a:xfrm>
            <a:off x="8151664" y="2112101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17" name="文本占位符 6"/>
          <p:cNvSpPr>
            <a:spLocks noGrp="1"/>
          </p:cNvSpPr>
          <p:nvPr>
            <p:ph type="body" sz="quarter" idx="19" hasCustomPrompt="1"/>
          </p:nvPr>
        </p:nvSpPr>
        <p:spPr>
          <a:xfrm>
            <a:off x="7219023" y="3021057"/>
            <a:ext cx="93264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18" name="文本占位符 6"/>
          <p:cNvSpPr>
            <a:spLocks noGrp="1"/>
          </p:cNvSpPr>
          <p:nvPr>
            <p:ph type="body" sz="quarter" idx="20"/>
          </p:nvPr>
        </p:nvSpPr>
        <p:spPr>
          <a:xfrm>
            <a:off x="8151664" y="3021057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21" name="文本占位符 6"/>
          <p:cNvSpPr>
            <a:spLocks noGrp="1"/>
          </p:cNvSpPr>
          <p:nvPr>
            <p:ph type="body" sz="quarter" idx="21" hasCustomPrompt="1"/>
          </p:nvPr>
        </p:nvSpPr>
        <p:spPr>
          <a:xfrm>
            <a:off x="7219023" y="3930013"/>
            <a:ext cx="93264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22" name="文本占位符 6"/>
          <p:cNvSpPr>
            <a:spLocks noGrp="1"/>
          </p:cNvSpPr>
          <p:nvPr>
            <p:ph type="body" sz="quarter" idx="22"/>
          </p:nvPr>
        </p:nvSpPr>
        <p:spPr>
          <a:xfrm>
            <a:off x="8151664" y="3930013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23" name="文本占位符 6"/>
          <p:cNvSpPr>
            <a:spLocks noGrp="1"/>
          </p:cNvSpPr>
          <p:nvPr>
            <p:ph type="body" sz="quarter" idx="23" hasCustomPrompt="1"/>
          </p:nvPr>
        </p:nvSpPr>
        <p:spPr>
          <a:xfrm>
            <a:off x="7219023" y="4838969"/>
            <a:ext cx="93264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24" name="文本占位符 6"/>
          <p:cNvSpPr>
            <a:spLocks noGrp="1"/>
          </p:cNvSpPr>
          <p:nvPr>
            <p:ph type="body" sz="quarter" idx="24"/>
          </p:nvPr>
        </p:nvSpPr>
        <p:spPr>
          <a:xfrm>
            <a:off x="8151664" y="4838969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9112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六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 5"/>
          <p:cNvGrpSpPr/>
          <p:nvPr userDrawn="1"/>
        </p:nvGrpSpPr>
        <p:grpSpPr>
          <a:xfrm>
            <a:off x="-2024818" y="-1006438"/>
            <a:ext cx="8744932" cy="8460344"/>
            <a:chOff x="3447068" y="836877"/>
            <a:chExt cx="5039295" cy="4875300"/>
          </a:xfrm>
        </p:grpSpPr>
        <p:sp>
          <p:nvSpPr>
            <p:cNvPr id="2" name="椭圆 1"/>
            <p:cNvSpPr/>
            <p:nvPr userDrawn="1"/>
          </p:nvSpPr>
          <p:spPr>
            <a:xfrm>
              <a:off x="3447068" y="836877"/>
              <a:ext cx="4873584" cy="4492198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accent2">
                    <a:lumMod val="50000"/>
                  </a:schemeClr>
                </a:gs>
                <a:gs pos="41000">
                  <a:schemeClr val="accent1">
                    <a:lumMod val="75000"/>
                    <a:alpha val="80000"/>
                  </a:schemeClr>
                </a:gs>
                <a:gs pos="0">
                  <a:schemeClr val="accent3">
                    <a:lumMod val="75000"/>
                    <a:alpha val="80000"/>
                  </a:schemeClr>
                </a:gs>
                <a:gs pos="72000">
                  <a:schemeClr val="accent2">
                    <a:lumMod val="75000"/>
                    <a:alpha val="8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  <p:sp>
          <p:nvSpPr>
            <p:cNvPr id="4" name="椭圆 1"/>
            <p:cNvSpPr/>
            <p:nvPr userDrawn="1"/>
          </p:nvSpPr>
          <p:spPr>
            <a:xfrm rot="8851590">
              <a:off x="3612779" y="1219979"/>
              <a:ext cx="4873584" cy="4492198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accent2">
                    <a:lumMod val="50000"/>
                  </a:schemeClr>
                </a:gs>
                <a:gs pos="41000">
                  <a:schemeClr val="accent1">
                    <a:lumMod val="75000"/>
                    <a:alpha val="80000"/>
                  </a:schemeClr>
                </a:gs>
                <a:gs pos="0">
                  <a:schemeClr val="accent3">
                    <a:lumMod val="75000"/>
                    <a:alpha val="80000"/>
                  </a:schemeClr>
                </a:gs>
                <a:gs pos="72000">
                  <a:schemeClr val="accent2">
                    <a:lumMod val="75000"/>
                    <a:alpha val="8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</p:grpSp>
      <p:sp>
        <p:nvSpPr>
          <p:cNvPr id="7" name="文本占位符 6"/>
          <p:cNvSpPr>
            <a:spLocks noGrp="1"/>
          </p:cNvSpPr>
          <p:nvPr>
            <p:ph type="body" sz="quarter" idx="13" hasCustomPrompt="1"/>
          </p:nvPr>
        </p:nvSpPr>
        <p:spPr>
          <a:xfrm>
            <a:off x="1604397" y="2011116"/>
            <a:ext cx="2776216" cy="1529527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96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zh-CN" altLang="en-US" smtClean="0"/>
              <a:t>标题</a:t>
            </a:r>
            <a:endParaRPr kumimoji="1" lang="zh-CN" altLang="en-US" dirty="0"/>
          </a:p>
        </p:txBody>
      </p:sp>
      <p:sp>
        <p:nvSpPr>
          <p:cNvPr id="8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1604397" y="3545510"/>
            <a:ext cx="2776216" cy="590556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32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 dirty="0" smtClean="0"/>
              <a:t>CONTENTS</a:t>
            </a:r>
            <a:endParaRPr kumimoji="1" lang="zh-CN" altLang="en-US" dirty="0"/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7219023" y="779399"/>
            <a:ext cx="93264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10" name="文本占位符 6"/>
          <p:cNvSpPr>
            <a:spLocks noGrp="1"/>
          </p:cNvSpPr>
          <p:nvPr>
            <p:ph type="body" sz="quarter" idx="16"/>
          </p:nvPr>
        </p:nvSpPr>
        <p:spPr>
          <a:xfrm>
            <a:off x="8151664" y="779399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15" name="文本占位符 6"/>
          <p:cNvSpPr>
            <a:spLocks noGrp="1"/>
          </p:cNvSpPr>
          <p:nvPr>
            <p:ph type="body" sz="quarter" idx="17" hasCustomPrompt="1"/>
          </p:nvPr>
        </p:nvSpPr>
        <p:spPr>
          <a:xfrm>
            <a:off x="7219023" y="1688355"/>
            <a:ext cx="93264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16" name="文本占位符 6"/>
          <p:cNvSpPr>
            <a:spLocks noGrp="1"/>
          </p:cNvSpPr>
          <p:nvPr>
            <p:ph type="body" sz="quarter" idx="18"/>
          </p:nvPr>
        </p:nvSpPr>
        <p:spPr>
          <a:xfrm>
            <a:off x="8151664" y="1688355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17" name="文本占位符 6"/>
          <p:cNvSpPr>
            <a:spLocks noGrp="1"/>
          </p:cNvSpPr>
          <p:nvPr>
            <p:ph type="body" sz="quarter" idx="19" hasCustomPrompt="1"/>
          </p:nvPr>
        </p:nvSpPr>
        <p:spPr>
          <a:xfrm>
            <a:off x="7219023" y="2597311"/>
            <a:ext cx="93264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18" name="文本占位符 6"/>
          <p:cNvSpPr>
            <a:spLocks noGrp="1"/>
          </p:cNvSpPr>
          <p:nvPr>
            <p:ph type="body" sz="quarter" idx="20"/>
          </p:nvPr>
        </p:nvSpPr>
        <p:spPr>
          <a:xfrm>
            <a:off x="8151664" y="2597311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21" name="文本占位符 6"/>
          <p:cNvSpPr>
            <a:spLocks noGrp="1"/>
          </p:cNvSpPr>
          <p:nvPr>
            <p:ph type="body" sz="quarter" idx="21" hasCustomPrompt="1"/>
          </p:nvPr>
        </p:nvSpPr>
        <p:spPr>
          <a:xfrm>
            <a:off x="7219023" y="3506267"/>
            <a:ext cx="93264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22" name="文本占位符 6"/>
          <p:cNvSpPr>
            <a:spLocks noGrp="1"/>
          </p:cNvSpPr>
          <p:nvPr>
            <p:ph type="body" sz="quarter" idx="22"/>
          </p:nvPr>
        </p:nvSpPr>
        <p:spPr>
          <a:xfrm>
            <a:off x="8151664" y="3506267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19" name="文本占位符 6"/>
          <p:cNvSpPr>
            <a:spLocks noGrp="1"/>
          </p:cNvSpPr>
          <p:nvPr>
            <p:ph type="body" sz="quarter" idx="23" hasCustomPrompt="1"/>
          </p:nvPr>
        </p:nvSpPr>
        <p:spPr>
          <a:xfrm>
            <a:off x="7219023" y="4417945"/>
            <a:ext cx="93264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20" name="文本占位符 6"/>
          <p:cNvSpPr>
            <a:spLocks noGrp="1"/>
          </p:cNvSpPr>
          <p:nvPr>
            <p:ph type="body" sz="quarter" idx="24"/>
          </p:nvPr>
        </p:nvSpPr>
        <p:spPr>
          <a:xfrm>
            <a:off x="8151664" y="4417945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25" name="文本占位符 6"/>
          <p:cNvSpPr>
            <a:spLocks noGrp="1"/>
          </p:cNvSpPr>
          <p:nvPr>
            <p:ph type="body" sz="quarter" idx="25" hasCustomPrompt="1"/>
          </p:nvPr>
        </p:nvSpPr>
        <p:spPr>
          <a:xfrm>
            <a:off x="7219023" y="5326901"/>
            <a:ext cx="93264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26" name="文本占位符 6"/>
          <p:cNvSpPr>
            <a:spLocks noGrp="1"/>
          </p:cNvSpPr>
          <p:nvPr>
            <p:ph type="body" sz="quarter" idx="26"/>
          </p:nvPr>
        </p:nvSpPr>
        <p:spPr>
          <a:xfrm>
            <a:off x="8151664" y="5326901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4412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7" name="组 6"/>
          <p:cNvGrpSpPr/>
          <p:nvPr userDrawn="1"/>
        </p:nvGrpSpPr>
        <p:grpSpPr>
          <a:xfrm>
            <a:off x="1955282" y="-1803666"/>
            <a:ext cx="7870890" cy="6691365"/>
            <a:chOff x="5067768" y="-852735"/>
            <a:chExt cx="9613786" cy="9526783"/>
          </a:xfrm>
        </p:grpSpPr>
        <p:sp>
          <p:nvSpPr>
            <p:cNvPr id="5" name="椭圆 1"/>
            <p:cNvSpPr/>
            <p:nvPr userDrawn="1"/>
          </p:nvSpPr>
          <p:spPr>
            <a:xfrm rot="19800000">
              <a:off x="5067768" y="-247745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  <p:sp>
          <p:nvSpPr>
            <p:cNvPr id="6" name="椭圆 1"/>
            <p:cNvSpPr/>
            <p:nvPr userDrawn="1"/>
          </p:nvSpPr>
          <p:spPr>
            <a:xfrm rot="17526771">
              <a:off x="5527534" y="-479972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</p:grpSp>
      <p:sp>
        <p:nvSpPr>
          <p:cNvPr id="8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4640704" y="660100"/>
            <a:ext cx="2910592" cy="2373032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16600" b="1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6"/>
          </p:nvPr>
        </p:nvSpPr>
        <p:spPr>
          <a:xfrm>
            <a:off x="3724507" y="3033133"/>
            <a:ext cx="4742986" cy="82519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4000" b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7412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</a:schemeClr>
              </a:gs>
              <a:gs pos="69000">
                <a:schemeClr val="accent2">
                  <a:lumMod val="75000"/>
                </a:schemeClr>
              </a:gs>
              <a:gs pos="97000">
                <a:schemeClr val="accent2">
                  <a:lumMod val="70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7" name="组 6"/>
          <p:cNvGrpSpPr/>
          <p:nvPr userDrawn="1"/>
        </p:nvGrpSpPr>
        <p:grpSpPr>
          <a:xfrm>
            <a:off x="1955282" y="-1803666"/>
            <a:ext cx="7870890" cy="6691365"/>
            <a:chOff x="5067768" y="-852735"/>
            <a:chExt cx="9613786" cy="9526783"/>
          </a:xfrm>
        </p:grpSpPr>
        <p:sp>
          <p:nvSpPr>
            <p:cNvPr id="5" name="椭圆 1"/>
            <p:cNvSpPr/>
            <p:nvPr userDrawn="1"/>
          </p:nvSpPr>
          <p:spPr>
            <a:xfrm rot="19800000">
              <a:off x="5067768" y="-247745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  <p:sp>
          <p:nvSpPr>
            <p:cNvPr id="6" name="椭圆 1"/>
            <p:cNvSpPr/>
            <p:nvPr userDrawn="1"/>
          </p:nvSpPr>
          <p:spPr>
            <a:xfrm rot="17526771">
              <a:off x="5527534" y="-479972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</p:grpSp>
      <p:sp>
        <p:nvSpPr>
          <p:cNvPr id="8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4640704" y="660100"/>
            <a:ext cx="2910592" cy="2373032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16600" b="1">
                <a:solidFill>
                  <a:schemeClr val="accent2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6"/>
          </p:nvPr>
        </p:nvSpPr>
        <p:spPr>
          <a:xfrm>
            <a:off x="3724507" y="3033133"/>
            <a:ext cx="4742986" cy="82519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4000" b="0">
                <a:solidFill>
                  <a:schemeClr val="accent2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8150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7" name="组 6"/>
          <p:cNvGrpSpPr/>
          <p:nvPr userDrawn="1"/>
        </p:nvGrpSpPr>
        <p:grpSpPr>
          <a:xfrm>
            <a:off x="1955282" y="-1803666"/>
            <a:ext cx="7870890" cy="6691365"/>
            <a:chOff x="5067768" y="-852735"/>
            <a:chExt cx="9613786" cy="9526783"/>
          </a:xfrm>
        </p:grpSpPr>
        <p:sp>
          <p:nvSpPr>
            <p:cNvPr id="5" name="椭圆 1"/>
            <p:cNvSpPr/>
            <p:nvPr userDrawn="1"/>
          </p:nvSpPr>
          <p:spPr>
            <a:xfrm rot="19800000">
              <a:off x="5067768" y="-247745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  <p:sp>
          <p:nvSpPr>
            <p:cNvPr id="6" name="椭圆 1"/>
            <p:cNvSpPr/>
            <p:nvPr userDrawn="1"/>
          </p:nvSpPr>
          <p:spPr>
            <a:xfrm rot="17526771">
              <a:off x="5527534" y="-479972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</p:grpSp>
      <p:sp>
        <p:nvSpPr>
          <p:cNvPr id="8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4640704" y="660100"/>
            <a:ext cx="2910592" cy="2373032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16600" b="1">
                <a:solidFill>
                  <a:schemeClr val="accent3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6"/>
          </p:nvPr>
        </p:nvSpPr>
        <p:spPr>
          <a:xfrm>
            <a:off x="3724507" y="3033133"/>
            <a:ext cx="4742986" cy="82519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4000" b="0">
                <a:solidFill>
                  <a:schemeClr val="accent3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7686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89000"/>
                </a:schemeClr>
              </a:gs>
              <a:gs pos="23000">
                <a:schemeClr val="accent4">
                  <a:lumMod val="89000"/>
                </a:schemeClr>
              </a:gs>
              <a:gs pos="69000">
                <a:schemeClr val="accent4">
                  <a:lumMod val="75000"/>
                </a:schemeClr>
              </a:gs>
              <a:gs pos="97000">
                <a:schemeClr val="accent4">
                  <a:lumMod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7" name="组 6"/>
          <p:cNvGrpSpPr/>
          <p:nvPr userDrawn="1"/>
        </p:nvGrpSpPr>
        <p:grpSpPr>
          <a:xfrm>
            <a:off x="1955282" y="-1803666"/>
            <a:ext cx="7870890" cy="6691365"/>
            <a:chOff x="5067768" y="-852735"/>
            <a:chExt cx="9613786" cy="9526783"/>
          </a:xfrm>
        </p:grpSpPr>
        <p:sp>
          <p:nvSpPr>
            <p:cNvPr id="5" name="椭圆 1"/>
            <p:cNvSpPr/>
            <p:nvPr userDrawn="1"/>
          </p:nvSpPr>
          <p:spPr>
            <a:xfrm rot="19800000">
              <a:off x="5067768" y="-247745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  <p:sp>
          <p:nvSpPr>
            <p:cNvPr id="6" name="椭圆 1"/>
            <p:cNvSpPr/>
            <p:nvPr userDrawn="1"/>
          </p:nvSpPr>
          <p:spPr>
            <a:xfrm rot="17526771">
              <a:off x="5527534" y="-479972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</p:grpSp>
      <p:sp>
        <p:nvSpPr>
          <p:cNvPr id="8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4640704" y="660100"/>
            <a:ext cx="2910592" cy="2373032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16600" b="1">
                <a:solidFill>
                  <a:schemeClr val="accent4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6"/>
          </p:nvPr>
        </p:nvSpPr>
        <p:spPr>
          <a:xfrm>
            <a:off x="3724507" y="3033133"/>
            <a:ext cx="4742986" cy="82519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4000" b="0">
                <a:solidFill>
                  <a:schemeClr val="accent4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8017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3468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93" r:id="rId3"/>
    <p:sldLayoutId id="2147483694" r:id="rId4"/>
    <p:sldLayoutId id="2147483695" r:id="rId5"/>
    <p:sldLayoutId id="2147483696" r:id="rId6"/>
    <p:sldLayoutId id="2147483688" r:id="rId7"/>
    <p:sldLayoutId id="2147483697" r:id="rId8"/>
    <p:sldLayoutId id="2147483700" r:id="rId9"/>
    <p:sldLayoutId id="2147483701" r:id="rId10"/>
    <p:sldLayoutId id="2147483689" r:id="rId11"/>
    <p:sldLayoutId id="2147483687" r:id="rId12"/>
    <p:sldLayoutId id="2147483698" r:id="rId13"/>
    <p:sldLayoutId id="2147483699" r:id="rId14"/>
    <p:sldLayoutId id="2147483686" r:id="rId15"/>
    <p:sldLayoutId id="2147483690" r:id="rId16"/>
    <p:sldLayoutId id="2147483691" r:id="rId17"/>
    <p:sldLayoutId id="2147483692" r:id="rId18"/>
    <p:sldLayoutId id="2147483702" r:id="rId19"/>
    <p:sldLayoutId id="2147483703" r:id="rId20"/>
    <p:sldLayoutId id="2147483704" r:id="rId21"/>
    <p:sldLayoutId id="2147483685" r:id="rId2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5924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2" r:id="rId2"/>
    <p:sldLayoutId id="214748368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2915212" y="1939389"/>
            <a:ext cx="8667187" cy="1442440"/>
          </a:xfrm>
        </p:spPr>
        <p:txBody>
          <a:bodyPr/>
          <a:lstStyle/>
          <a:p>
            <a:r>
              <a:rPr lang="zh-CN" altLang="zh-CN" dirty="0"/>
              <a:t>南京</a:t>
            </a:r>
            <a:r>
              <a:rPr lang="en-US" altLang="zh-CN" dirty="0"/>
              <a:t>58</a:t>
            </a:r>
            <a:r>
              <a:rPr lang="zh-CN" altLang="zh-CN" dirty="0"/>
              <a:t>同城招聘网热门</a:t>
            </a:r>
            <a:r>
              <a:rPr lang="zh-CN" altLang="zh-CN" dirty="0" smtClean="0"/>
              <a:t>岗位</a:t>
            </a:r>
            <a:endParaRPr lang="en-US" altLang="zh-CN" dirty="0" smtClean="0"/>
          </a:p>
          <a:p>
            <a:r>
              <a:rPr lang="zh-CN" altLang="zh-CN" dirty="0" smtClean="0"/>
              <a:t>薪水</a:t>
            </a:r>
            <a:r>
              <a:rPr lang="zh-CN" altLang="zh-CN" dirty="0"/>
              <a:t>影响因素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2915213" y="3869773"/>
            <a:ext cx="8084654" cy="588643"/>
          </a:xfrm>
        </p:spPr>
        <p:txBody>
          <a:bodyPr/>
          <a:lstStyle/>
          <a:p>
            <a:r>
              <a:rPr kumimoji="1"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数据科学与创新课程设计报告</a:t>
            </a:r>
            <a:endParaRPr kumimoji="1" lang="zh-CN" altLang="en-US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/>
          </p:nvPr>
        </p:nvSpPr>
        <p:spPr>
          <a:xfrm>
            <a:off x="2915213" y="4430411"/>
            <a:ext cx="8084654" cy="1386027"/>
          </a:xfrm>
        </p:spPr>
        <p:txBody>
          <a:bodyPr/>
          <a:lstStyle/>
          <a:p>
            <a:r>
              <a:rPr kumimoji="1" lang="en-US" altLang="zh-CN" sz="2000" dirty="0" smtClean="0"/>
              <a:t>161271029 </a:t>
            </a:r>
            <a:r>
              <a:rPr kumimoji="1" lang="zh-CN" altLang="en-US" sz="2000" dirty="0" smtClean="0"/>
              <a:t>岳翔 工程管理学院</a:t>
            </a: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637760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kumimoji="1" lang="en-US" altLang="zh-CN" dirty="0" smtClean="0"/>
              <a:t>02 </a:t>
            </a:r>
            <a:r>
              <a:rPr lang="zh-CN" altLang="zh-CN" dirty="0" smtClean="0"/>
              <a:t>分析</a:t>
            </a:r>
            <a:r>
              <a:rPr lang="zh-CN" altLang="zh-CN" dirty="0"/>
              <a:t>步骤</a:t>
            </a:r>
          </a:p>
        </p:txBody>
      </p:sp>
      <p:sp>
        <p:nvSpPr>
          <p:cNvPr id="9" name="矩形 8"/>
          <p:cNvSpPr/>
          <p:nvPr/>
        </p:nvSpPr>
        <p:spPr>
          <a:xfrm flipV="1">
            <a:off x="442945" y="795134"/>
            <a:ext cx="765739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8"/>
          <p:cNvSpPr txBox="1"/>
          <p:nvPr/>
        </p:nvSpPr>
        <p:spPr>
          <a:xfrm>
            <a:off x="322289" y="910364"/>
            <a:ext cx="6753760" cy="603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zh-CN" b="1" dirty="0"/>
              <a:t>绘制各个特征</a:t>
            </a:r>
            <a:r>
              <a:rPr lang="en-US" altLang="zh-CN" b="1" dirty="0"/>
              <a:t>top 50</a:t>
            </a:r>
            <a:r>
              <a:rPr lang="zh-CN" altLang="zh-CN" b="1" dirty="0"/>
              <a:t>平均薪水图。由于各个特征具有很强的离散性质，因此可以先简单统计出各项特征的薪水值</a:t>
            </a:r>
            <a:r>
              <a:rPr lang="en-US" altLang="zh-CN" b="1" dirty="0"/>
              <a:t>top50</a:t>
            </a:r>
            <a:r>
              <a:rPr lang="zh-CN" altLang="zh-CN" b="1" dirty="0"/>
              <a:t>的情况。</a:t>
            </a:r>
            <a:endParaRPr lang="zh-CN" altLang="zh-CN" dirty="0"/>
          </a:p>
          <a:p>
            <a:r>
              <a:rPr lang="en-US" altLang="zh-CN" sz="1400" dirty="0">
                <a:latin typeface="Consolas" panose="020B0609020204030204" pitchFamily="49" charset="0"/>
              </a:rPr>
              <a:t>library(ggplot2)</a:t>
            </a:r>
            <a:endParaRPr lang="zh-CN" altLang="zh-CN" sz="1400" dirty="0">
              <a:latin typeface="Consolas" panose="020B0609020204030204" pitchFamily="49" charset="0"/>
            </a:endParaRPr>
          </a:p>
          <a:p>
            <a:r>
              <a:rPr lang="en-US" altLang="zh-CN" sz="1400" dirty="0">
                <a:latin typeface="Consolas" panose="020B0609020204030204" pitchFamily="49" charset="0"/>
              </a:rPr>
              <a:t>#</a:t>
            </a:r>
            <a:r>
              <a:rPr lang="zh-CN" altLang="zh-CN" sz="1400" dirty="0">
                <a:latin typeface="Consolas" panose="020B0609020204030204" pitchFamily="49" charset="0"/>
              </a:rPr>
              <a:t>绘制各个特征</a:t>
            </a:r>
            <a:r>
              <a:rPr lang="en-US" altLang="zh-CN" sz="1400" dirty="0">
                <a:latin typeface="Consolas" panose="020B0609020204030204" pitchFamily="49" charset="0"/>
              </a:rPr>
              <a:t>top 50</a:t>
            </a:r>
            <a:r>
              <a:rPr lang="zh-CN" altLang="zh-CN" sz="1400" dirty="0">
                <a:latin typeface="Consolas" panose="020B0609020204030204" pitchFamily="49" charset="0"/>
              </a:rPr>
              <a:t>平均薪水图</a:t>
            </a:r>
          </a:p>
          <a:p>
            <a:r>
              <a:rPr lang="en-US" altLang="zh-CN" sz="1400" dirty="0">
                <a:latin typeface="Consolas" panose="020B0609020204030204" pitchFamily="49" charset="0"/>
              </a:rPr>
              <a:t>for(item in c("address", "type", "</a:t>
            </a:r>
            <a:r>
              <a:rPr lang="en-US" altLang="zh-CN" sz="1400" dirty="0" err="1">
                <a:latin typeface="Consolas" panose="020B0609020204030204" pitchFamily="49" charset="0"/>
              </a:rPr>
              <a:t>edubg</a:t>
            </a:r>
            <a:r>
              <a:rPr lang="en-US" altLang="zh-CN" sz="1400" dirty="0">
                <a:latin typeface="Consolas" panose="020B0609020204030204" pitchFamily="49" charset="0"/>
              </a:rPr>
              <a:t>", "experience", "</a:t>
            </a:r>
            <a:r>
              <a:rPr lang="en-US" altLang="zh-CN" sz="1400" dirty="0" err="1">
                <a:latin typeface="Consolas" panose="020B0609020204030204" pitchFamily="49" charset="0"/>
              </a:rPr>
              <a:t>welfareNum</a:t>
            </a:r>
            <a:r>
              <a:rPr lang="en-US" altLang="zh-CN" sz="1400" dirty="0">
                <a:latin typeface="Consolas" panose="020B0609020204030204" pitchFamily="49" charset="0"/>
              </a:rPr>
              <a:t>")){</a:t>
            </a:r>
            <a:endParaRPr lang="zh-CN" altLang="zh-CN" sz="1400" dirty="0">
              <a:latin typeface="Consolas" panose="020B0609020204030204" pitchFamily="49" charset="0"/>
            </a:endParaRPr>
          </a:p>
          <a:p>
            <a:r>
              <a:rPr lang="en-US" altLang="zh-CN" sz="1400" dirty="0">
                <a:latin typeface="Consolas" panose="020B0609020204030204" pitchFamily="49" charset="0"/>
              </a:rPr>
              <a:t>  </a:t>
            </a:r>
            <a:r>
              <a:rPr lang="en-US" altLang="zh-CN" sz="1400" dirty="0" err="1">
                <a:latin typeface="Consolas" panose="020B0609020204030204" pitchFamily="49" charset="0"/>
              </a:rPr>
              <a:t>meanSalaryOfEach</a:t>
            </a:r>
            <a:r>
              <a:rPr lang="en-US" altLang="zh-CN" sz="1400" dirty="0">
                <a:latin typeface="Consolas" panose="020B0609020204030204" pitchFamily="49" charset="0"/>
              </a:rPr>
              <a:t> = </a:t>
            </a:r>
            <a:r>
              <a:rPr lang="en-US" altLang="zh-CN" sz="1400" dirty="0" err="1">
                <a:latin typeface="Consolas" panose="020B0609020204030204" pitchFamily="49" charset="0"/>
              </a:rPr>
              <a:t>tapply</a:t>
            </a:r>
            <a:r>
              <a:rPr lang="en-US" altLang="zh-CN" sz="1400" dirty="0">
                <a:latin typeface="Consolas" panose="020B0609020204030204" pitchFamily="49" charset="0"/>
              </a:rPr>
              <a:t>(</a:t>
            </a:r>
            <a:r>
              <a:rPr lang="en-US" altLang="zh-CN" sz="1400" dirty="0" err="1">
                <a:latin typeface="Consolas" panose="020B0609020204030204" pitchFamily="49" charset="0"/>
              </a:rPr>
              <a:t>df$meanSalary</a:t>
            </a:r>
            <a:r>
              <a:rPr lang="en-US" altLang="zh-CN" sz="1400" dirty="0">
                <a:latin typeface="Consolas" panose="020B0609020204030204" pitchFamily="49" charset="0"/>
              </a:rPr>
              <a:t>, </a:t>
            </a:r>
            <a:r>
              <a:rPr lang="en-US" altLang="zh-CN" sz="1400" dirty="0" err="1">
                <a:latin typeface="Consolas" panose="020B0609020204030204" pitchFamily="49" charset="0"/>
              </a:rPr>
              <a:t>df</a:t>
            </a:r>
            <a:r>
              <a:rPr lang="en-US" altLang="zh-CN" sz="1400" dirty="0">
                <a:latin typeface="Consolas" panose="020B0609020204030204" pitchFamily="49" charset="0"/>
              </a:rPr>
              <a:t>[item], mean)</a:t>
            </a:r>
            <a:endParaRPr lang="zh-CN" altLang="zh-CN" sz="1400" dirty="0">
              <a:latin typeface="Consolas" panose="020B0609020204030204" pitchFamily="49" charset="0"/>
            </a:endParaRPr>
          </a:p>
          <a:p>
            <a:r>
              <a:rPr lang="en-US" altLang="zh-CN" sz="1400" dirty="0">
                <a:latin typeface="Consolas" panose="020B0609020204030204" pitchFamily="49" charset="0"/>
              </a:rPr>
              <a:t>  </a:t>
            </a:r>
            <a:r>
              <a:rPr lang="en-US" altLang="zh-CN" sz="1400" dirty="0" err="1">
                <a:latin typeface="Consolas" panose="020B0609020204030204" pitchFamily="49" charset="0"/>
              </a:rPr>
              <a:t>meanSalaryOfEach</a:t>
            </a:r>
            <a:r>
              <a:rPr lang="en-US" altLang="zh-CN" sz="1400" dirty="0">
                <a:latin typeface="Consolas" panose="020B0609020204030204" pitchFamily="49" charset="0"/>
              </a:rPr>
              <a:t> = </a:t>
            </a:r>
            <a:r>
              <a:rPr lang="en-US" altLang="zh-CN" sz="1400" dirty="0" err="1">
                <a:latin typeface="Consolas" panose="020B0609020204030204" pitchFamily="49" charset="0"/>
              </a:rPr>
              <a:t>data.frame</a:t>
            </a:r>
            <a:r>
              <a:rPr lang="en-US" altLang="zh-CN" sz="1400" dirty="0">
                <a:latin typeface="Consolas" panose="020B0609020204030204" pitchFamily="49" charset="0"/>
              </a:rPr>
              <a:t>(</a:t>
            </a:r>
            <a:r>
              <a:rPr lang="en-US" altLang="zh-CN" sz="1400" dirty="0" err="1">
                <a:latin typeface="Consolas" panose="020B0609020204030204" pitchFamily="49" charset="0"/>
              </a:rPr>
              <a:t>rownames</a:t>
            </a:r>
            <a:r>
              <a:rPr lang="en-US" altLang="zh-CN" sz="1400" dirty="0">
                <a:latin typeface="Consolas" panose="020B0609020204030204" pitchFamily="49" charset="0"/>
              </a:rPr>
              <a:t>(</a:t>
            </a:r>
            <a:r>
              <a:rPr lang="en-US" altLang="zh-CN" sz="1400" dirty="0" err="1">
                <a:latin typeface="Consolas" panose="020B0609020204030204" pitchFamily="49" charset="0"/>
              </a:rPr>
              <a:t>meanSalaryOfEach</a:t>
            </a:r>
            <a:r>
              <a:rPr lang="en-US" altLang="zh-CN" sz="1400" dirty="0">
                <a:latin typeface="Consolas" panose="020B0609020204030204" pitchFamily="49" charset="0"/>
              </a:rPr>
              <a:t>), </a:t>
            </a:r>
            <a:r>
              <a:rPr lang="en-US" altLang="zh-CN" sz="1400" dirty="0" err="1">
                <a:latin typeface="Consolas" panose="020B0609020204030204" pitchFamily="49" charset="0"/>
              </a:rPr>
              <a:t>meanSalaryOfEach</a:t>
            </a:r>
            <a:r>
              <a:rPr lang="en-US" altLang="zh-CN" sz="1400" dirty="0">
                <a:latin typeface="Consolas" panose="020B0609020204030204" pitchFamily="49" charset="0"/>
              </a:rPr>
              <a:t>)</a:t>
            </a:r>
            <a:endParaRPr lang="zh-CN" altLang="zh-CN" sz="1400" dirty="0">
              <a:latin typeface="Consolas" panose="020B0609020204030204" pitchFamily="49" charset="0"/>
            </a:endParaRPr>
          </a:p>
          <a:p>
            <a:r>
              <a:rPr lang="en-US" altLang="zh-CN" sz="1400" dirty="0">
                <a:latin typeface="Consolas" panose="020B0609020204030204" pitchFamily="49" charset="0"/>
              </a:rPr>
              <a:t>  </a:t>
            </a:r>
            <a:r>
              <a:rPr lang="en-US" altLang="zh-CN" sz="1400" dirty="0" err="1">
                <a:latin typeface="Consolas" panose="020B0609020204030204" pitchFamily="49" charset="0"/>
              </a:rPr>
              <a:t>rownames</a:t>
            </a:r>
            <a:r>
              <a:rPr lang="en-US" altLang="zh-CN" sz="1400" dirty="0">
                <a:latin typeface="Consolas" panose="020B0609020204030204" pitchFamily="49" charset="0"/>
              </a:rPr>
              <a:t>(</a:t>
            </a:r>
            <a:r>
              <a:rPr lang="en-US" altLang="zh-CN" sz="1400" dirty="0" err="1">
                <a:latin typeface="Consolas" panose="020B0609020204030204" pitchFamily="49" charset="0"/>
              </a:rPr>
              <a:t>meanSalaryOfEach</a:t>
            </a:r>
            <a:r>
              <a:rPr lang="en-US" altLang="zh-CN" sz="1400" dirty="0">
                <a:latin typeface="Consolas" panose="020B0609020204030204" pitchFamily="49" charset="0"/>
              </a:rPr>
              <a:t>) = 1:length(</a:t>
            </a:r>
            <a:r>
              <a:rPr lang="en-US" altLang="zh-CN" sz="1400" dirty="0" err="1">
                <a:latin typeface="Consolas" panose="020B0609020204030204" pitchFamily="49" charset="0"/>
              </a:rPr>
              <a:t>meanSalaryOfEach$rownames.meanSalaryOfEach</a:t>
            </a:r>
            <a:r>
              <a:rPr lang="en-US" altLang="zh-CN" sz="1400" dirty="0">
                <a:latin typeface="Consolas" panose="020B0609020204030204" pitchFamily="49" charset="0"/>
              </a:rPr>
              <a:t>.)</a:t>
            </a:r>
            <a:endParaRPr lang="zh-CN" altLang="zh-CN" sz="1400" dirty="0">
              <a:latin typeface="Consolas" panose="020B0609020204030204" pitchFamily="49" charset="0"/>
            </a:endParaRPr>
          </a:p>
          <a:p>
            <a:r>
              <a:rPr lang="en-US" altLang="zh-CN" sz="1400" dirty="0">
                <a:latin typeface="Consolas" panose="020B0609020204030204" pitchFamily="49" charset="0"/>
              </a:rPr>
              <a:t>  names(</a:t>
            </a:r>
            <a:r>
              <a:rPr lang="en-US" altLang="zh-CN" sz="1400" dirty="0" err="1">
                <a:latin typeface="Consolas" panose="020B0609020204030204" pitchFamily="49" charset="0"/>
              </a:rPr>
              <a:t>meanSalaryOfEach</a:t>
            </a:r>
            <a:r>
              <a:rPr lang="en-US" altLang="zh-CN" sz="1400" dirty="0">
                <a:latin typeface="Consolas" panose="020B0609020204030204" pitchFamily="49" charset="0"/>
              </a:rPr>
              <a:t>) = c(item, "</a:t>
            </a:r>
            <a:r>
              <a:rPr lang="en-US" altLang="zh-CN" sz="1400" dirty="0" err="1">
                <a:latin typeface="Consolas" panose="020B0609020204030204" pitchFamily="49" charset="0"/>
              </a:rPr>
              <a:t>meanSalary</a:t>
            </a:r>
            <a:r>
              <a:rPr lang="en-US" altLang="zh-CN" sz="1400" dirty="0">
                <a:latin typeface="Consolas" panose="020B0609020204030204" pitchFamily="49" charset="0"/>
              </a:rPr>
              <a:t>")</a:t>
            </a:r>
            <a:endParaRPr lang="zh-CN" altLang="zh-CN" sz="1400" dirty="0">
              <a:latin typeface="Consolas" panose="020B0609020204030204" pitchFamily="49" charset="0"/>
            </a:endParaRPr>
          </a:p>
          <a:p>
            <a:r>
              <a:rPr lang="en-US" altLang="zh-CN" sz="1400" dirty="0">
                <a:latin typeface="Consolas" panose="020B0609020204030204" pitchFamily="49" charset="0"/>
              </a:rPr>
              <a:t>  elder = </a:t>
            </a:r>
            <a:r>
              <a:rPr lang="en-US" altLang="zh-CN" sz="1400" dirty="0" err="1">
                <a:latin typeface="Consolas" panose="020B0609020204030204" pitchFamily="49" charset="0"/>
              </a:rPr>
              <a:t>meanSalaryOfEach</a:t>
            </a:r>
            <a:endParaRPr lang="zh-CN" altLang="zh-CN" sz="1400" dirty="0">
              <a:latin typeface="Consolas" panose="020B0609020204030204" pitchFamily="49" charset="0"/>
            </a:endParaRPr>
          </a:p>
          <a:p>
            <a:r>
              <a:rPr lang="en-US" altLang="zh-CN" sz="1400" dirty="0">
                <a:latin typeface="Consolas" panose="020B0609020204030204" pitchFamily="49" charset="0"/>
              </a:rPr>
              <a:t>  </a:t>
            </a:r>
            <a:r>
              <a:rPr lang="en-US" altLang="zh-CN" sz="1400" dirty="0" err="1">
                <a:latin typeface="Consolas" panose="020B0609020204030204" pitchFamily="49" charset="0"/>
              </a:rPr>
              <a:t>meanSalaryOfEach</a:t>
            </a:r>
            <a:r>
              <a:rPr lang="en-US" altLang="zh-CN" sz="1400" dirty="0">
                <a:latin typeface="Consolas" panose="020B0609020204030204" pitchFamily="49" charset="0"/>
              </a:rPr>
              <a:t> = </a:t>
            </a:r>
            <a:r>
              <a:rPr lang="en-US" altLang="zh-CN" sz="1400" dirty="0" err="1">
                <a:latin typeface="Consolas" panose="020B0609020204030204" pitchFamily="49" charset="0"/>
              </a:rPr>
              <a:t>meanSalaryOfEach</a:t>
            </a:r>
            <a:r>
              <a:rPr lang="en-US" altLang="zh-CN" sz="1400" dirty="0">
                <a:latin typeface="Consolas" panose="020B0609020204030204" pitchFamily="49" charset="0"/>
              </a:rPr>
              <a:t>[order(elder[2], decreasing = T),]</a:t>
            </a:r>
            <a:endParaRPr lang="zh-CN" altLang="zh-CN" sz="1400" dirty="0">
              <a:latin typeface="Consolas" panose="020B0609020204030204" pitchFamily="49" charset="0"/>
            </a:endParaRPr>
          </a:p>
          <a:p>
            <a:r>
              <a:rPr lang="en-US" altLang="zh-CN" sz="1400" dirty="0">
                <a:latin typeface="Consolas" panose="020B0609020204030204" pitchFamily="49" charset="0"/>
              </a:rPr>
              <a:t>  base1 = switch (item,</a:t>
            </a:r>
            <a:endParaRPr lang="zh-CN" altLang="zh-CN" sz="1400" dirty="0">
              <a:latin typeface="Consolas" panose="020B0609020204030204" pitchFamily="49" charset="0"/>
            </a:endParaRPr>
          </a:p>
          <a:p>
            <a:r>
              <a:rPr lang="en-US" altLang="zh-CN" sz="1400" dirty="0">
                <a:latin typeface="Consolas" panose="020B0609020204030204" pitchFamily="49" charset="0"/>
              </a:rPr>
              <a:t>    "address" = </a:t>
            </a:r>
            <a:r>
              <a:rPr lang="en-US" altLang="zh-CN" sz="1400" dirty="0" err="1">
                <a:latin typeface="Consolas" panose="020B0609020204030204" pitchFamily="49" charset="0"/>
              </a:rPr>
              <a:t>ggplot</a:t>
            </a:r>
            <a:r>
              <a:rPr lang="en-US" altLang="zh-CN" sz="1400" dirty="0">
                <a:latin typeface="Consolas" panose="020B0609020204030204" pitchFamily="49" charset="0"/>
              </a:rPr>
              <a:t>(</a:t>
            </a:r>
            <a:r>
              <a:rPr lang="en-US" altLang="zh-CN" sz="1400" dirty="0" err="1">
                <a:latin typeface="Consolas" panose="020B0609020204030204" pitchFamily="49" charset="0"/>
              </a:rPr>
              <a:t>meanSalaryOfEach</a:t>
            </a:r>
            <a:r>
              <a:rPr lang="en-US" altLang="zh-CN" sz="1400" dirty="0">
                <a:latin typeface="Consolas" panose="020B0609020204030204" pitchFamily="49" charset="0"/>
              </a:rPr>
              <a:t>[1:50,], </a:t>
            </a:r>
            <a:r>
              <a:rPr lang="en-US" altLang="zh-CN" sz="1400" dirty="0" err="1">
                <a:latin typeface="Consolas" panose="020B0609020204030204" pitchFamily="49" charset="0"/>
              </a:rPr>
              <a:t>aes</a:t>
            </a:r>
            <a:r>
              <a:rPr lang="en-US" altLang="zh-CN" sz="1400" dirty="0">
                <a:latin typeface="Consolas" panose="020B0609020204030204" pitchFamily="49" charset="0"/>
              </a:rPr>
              <a:t>(x=reorder(address, </a:t>
            </a:r>
            <a:r>
              <a:rPr lang="en-US" altLang="zh-CN" sz="1400" dirty="0" err="1">
                <a:latin typeface="Consolas" panose="020B0609020204030204" pitchFamily="49" charset="0"/>
              </a:rPr>
              <a:t>meanSalary</a:t>
            </a:r>
            <a:r>
              <a:rPr lang="en-US" altLang="zh-CN" sz="1400" dirty="0">
                <a:latin typeface="Consolas" panose="020B0609020204030204" pitchFamily="49" charset="0"/>
              </a:rPr>
              <a:t>), </a:t>
            </a:r>
            <a:r>
              <a:rPr lang="en-US" altLang="zh-CN" sz="1400" dirty="0" err="1">
                <a:latin typeface="Consolas" panose="020B0609020204030204" pitchFamily="49" charset="0"/>
              </a:rPr>
              <a:t>meanSalary</a:t>
            </a:r>
            <a:r>
              <a:rPr lang="en-US" altLang="zh-CN" sz="1400" dirty="0">
                <a:latin typeface="Consolas" panose="020B0609020204030204" pitchFamily="49" charset="0"/>
              </a:rPr>
              <a:t>)),</a:t>
            </a:r>
            <a:endParaRPr lang="zh-CN" altLang="zh-CN" sz="1400" dirty="0">
              <a:latin typeface="Consolas" panose="020B0609020204030204" pitchFamily="49" charset="0"/>
            </a:endParaRPr>
          </a:p>
          <a:p>
            <a:r>
              <a:rPr lang="en-US" altLang="zh-CN" sz="1400" dirty="0">
                <a:latin typeface="Consolas" panose="020B0609020204030204" pitchFamily="49" charset="0"/>
              </a:rPr>
              <a:t>    "type" = </a:t>
            </a:r>
            <a:r>
              <a:rPr lang="en-US" altLang="zh-CN" sz="1400" dirty="0" err="1">
                <a:latin typeface="Consolas" panose="020B0609020204030204" pitchFamily="49" charset="0"/>
              </a:rPr>
              <a:t>ggplot</a:t>
            </a:r>
            <a:r>
              <a:rPr lang="en-US" altLang="zh-CN" sz="1400" dirty="0">
                <a:latin typeface="Consolas" panose="020B0609020204030204" pitchFamily="49" charset="0"/>
              </a:rPr>
              <a:t>(</a:t>
            </a:r>
            <a:r>
              <a:rPr lang="en-US" altLang="zh-CN" sz="1400" dirty="0" err="1">
                <a:latin typeface="Consolas" panose="020B0609020204030204" pitchFamily="49" charset="0"/>
              </a:rPr>
              <a:t>meanSalaryOfEach</a:t>
            </a:r>
            <a:r>
              <a:rPr lang="en-US" altLang="zh-CN" sz="1400" dirty="0">
                <a:latin typeface="Consolas" panose="020B0609020204030204" pitchFamily="49" charset="0"/>
              </a:rPr>
              <a:t>[1:50,], </a:t>
            </a:r>
            <a:r>
              <a:rPr lang="en-US" altLang="zh-CN" sz="1400" dirty="0" err="1">
                <a:latin typeface="Consolas" panose="020B0609020204030204" pitchFamily="49" charset="0"/>
              </a:rPr>
              <a:t>aes</a:t>
            </a:r>
            <a:r>
              <a:rPr lang="en-US" altLang="zh-CN" sz="1400" dirty="0">
                <a:latin typeface="Consolas" panose="020B0609020204030204" pitchFamily="49" charset="0"/>
              </a:rPr>
              <a:t>(x=reorder(type, </a:t>
            </a:r>
            <a:r>
              <a:rPr lang="en-US" altLang="zh-CN" sz="1400" dirty="0" err="1">
                <a:latin typeface="Consolas" panose="020B0609020204030204" pitchFamily="49" charset="0"/>
              </a:rPr>
              <a:t>meanSalary</a:t>
            </a:r>
            <a:r>
              <a:rPr lang="en-US" altLang="zh-CN" sz="1400" dirty="0">
                <a:latin typeface="Consolas" panose="020B0609020204030204" pitchFamily="49" charset="0"/>
              </a:rPr>
              <a:t>), </a:t>
            </a:r>
            <a:r>
              <a:rPr lang="en-US" altLang="zh-CN" sz="1400" dirty="0" err="1">
                <a:latin typeface="Consolas" panose="020B0609020204030204" pitchFamily="49" charset="0"/>
              </a:rPr>
              <a:t>meanSalary</a:t>
            </a:r>
            <a:r>
              <a:rPr lang="en-US" altLang="zh-CN" sz="1400" dirty="0">
                <a:latin typeface="Consolas" panose="020B0609020204030204" pitchFamily="49" charset="0"/>
              </a:rPr>
              <a:t>)),</a:t>
            </a:r>
            <a:endParaRPr lang="zh-CN" altLang="zh-CN" sz="1400" dirty="0">
              <a:latin typeface="Consolas" panose="020B0609020204030204" pitchFamily="49" charset="0"/>
            </a:endParaRPr>
          </a:p>
          <a:p>
            <a:r>
              <a:rPr lang="en-US" altLang="zh-CN" sz="1400" dirty="0">
                <a:latin typeface="Consolas" panose="020B0609020204030204" pitchFamily="49" charset="0"/>
              </a:rPr>
              <a:t>    "</a:t>
            </a:r>
            <a:r>
              <a:rPr lang="en-US" altLang="zh-CN" sz="1400" dirty="0" err="1">
                <a:latin typeface="Consolas" panose="020B0609020204030204" pitchFamily="49" charset="0"/>
              </a:rPr>
              <a:t>edubg</a:t>
            </a:r>
            <a:r>
              <a:rPr lang="en-US" altLang="zh-CN" sz="1400" dirty="0">
                <a:latin typeface="Consolas" panose="020B0609020204030204" pitchFamily="49" charset="0"/>
              </a:rPr>
              <a:t>" = </a:t>
            </a:r>
            <a:r>
              <a:rPr lang="en-US" altLang="zh-CN" sz="1400" dirty="0" err="1">
                <a:latin typeface="Consolas" panose="020B0609020204030204" pitchFamily="49" charset="0"/>
              </a:rPr>
              <a:t>ggplot</a:t>
            </a:r>
            <a:r>
              <a:rPr lang="en-US" altLang="zh-CN" sz="1400" dirty="0">
                <a:latin typeface="Consolas" panose="020B0609020204030204" pitchFamily="49" charset="0"/>
              </a:rPr>
              <a:t>(</a:t>
            </a:r>
            <a:r>
              <a:rPr lang="en-US" altLang="zh-CN" sz="1400" dirty="0" err="1">
                <a:latin typeface="Consolas" panose="020B0609020204030204" pitchFamily="49" charset="0"/>
              </a:rPr>
              <a:t>meanSalaryOfEach</a:t>
            </a:r>
            <a:r>
              <a:rPr lang="en-US" altLang="zh-CN" sz="1400" dirty="0">
                <a:latin typeface="Consolas" panose="020B0609020204030204" pitchFamily="49" charset="0"/>
              </a:rPr>
              <a:t>[1:50,], </a:t>
            </a:r>
            <a:r>
              <a:rPr lang="en-US" altLang="zh-CN" sz="1400" dirty="0" err="1">
                <a:latin typeface="Consolas" panose="020B0609020204030204" pitchFamily="49" charset="0"/>
              </a:rPr>
              <a:t>aes</a:t>
            </a:r>
            <a:r>
              <a:rPr lang="en-US" altLang="zh-CN" sz="1400" dirty="0">
                <a:latin typeface="Consolas" panose="020B0609020204030204" pitchFamily="49" charset="0"/>
              </a:rPr>
              <a:t>(x=reorder(</a:t>
            </a:r>
            <a:r>
              <a:rPr lang="en-US" altLang="zh-CN" sz="1400" dirty="0" err="1">
                <a:latin typeface="Consolas" panose="020B0609020204030204" pitchFamily="49" charset="0"/>
              </a:rPr>
              <a:t>edubg</a:t>
            </a:r>
            <a:r>
              <a:rPr lang="en-US" altLang="zh-CN" sz="1400" dirty="0">
                <a:latin typeface="Consolas" panose="020B0609020204030204" pitchFamily="49" charset="0"/>
              </a:rPr>
              <a:t>, </a:t>
            </a:r>
            <a:r>
              <a:rPr lang="en-US" altLang="zh-CN" sz="1400" dirty="0" err="1">
                <a:latin typeface="Consolas" panose="020B0609020204030204" pitchFamily="49" charset="0"/>
              </a:rPr>
              <a:t>meanSalary</a:t>
            </a:r>
            <a:r>
              <a:rPr lang="en-US" altLang="zh-CN" sz="1400" dirty="0">
                <a:latin typeface="Consolas" panose="020B0609020204030204" pitchFamily="49" charset="0"/>
              </a:rPr>
              <a:t>), </a:t>
            </a:r>
            <a:r>
              <a:rPr lang="en-US" altLang="zh-CN" sz="1400" dirty="0" err="1">
                <a:latin typeface="Consolas" panose="020B0609020204030204" pitchFamily="49" charset="0"/>
              </a:rPr>
              <a:t>meanSalary</a:t>
            </a:r>
            <a:r>
              <a:rPr lang="en-US" altLang="zh-CN" sz="1400" dirty="0">
                <a:latin typeface="Consolas" panose="020B0609020204030204" pitchFamily="49" charset="0"/>
              </a:rPr>
              <a:t>)),</a:t>
            </a:r>
            <a:endParaRPr lang="zh-CN" altLang="zh-CN" sz="1400" dirty="0">
              <a:latin typeface="Consolas" panose="020B0609020204030204" pitchFamily="49" charset="0"/>
            </a:endParaRPr>
          </a:p>
          <a:p>
            <a:r>
              <a:rPr lang="en-US" altLang="zh-CN" sz="1400" dirty="0">
                <a:latin typeface="Consolas" panose="020B0609020204030204" pitchFamily="49" charset="0"/>
              </a:rPr>
              <a:t>    "experience" = </a:t>
            </a:r>
            <a:r>
              <a:rPr lang="en-US" altLang="zh-CN" sz="1400" dirty="0" err="1">
                <a:latin typeface="Consolas" panose="020B0609020204030204" pitchFamily="49" charset="0"/>
              </a:rPr>
              <a:t>ggplot</a:t>
            </a:r>
            <a:r>
              <a:rPr lang="en-US" altLang="zh-CN" sz="1400" dirty="0">
                <a:latin typeface="Consolas" panose="020B0609020204030204" pitchFamily="49" charset="0"/>
              </a:rPr>
              <a:t>(</a:t>
            </a:r>
            <a:r>
              <a:rPr lang="en-US" altLang="zh-CN" sz="1400" dirty="0" err="1">
                <a:latin typeface="Consolas" panose="020B0609020204030204" pitchFamily="49" charset="0"/>
              </a:rPr>
              <a:t>meanSalaryOfEach</a:t>
            </a:r>
            <a:r>
              <a:rPr lang="en-US" altLang="zh-CN" sz="1400" dirty="0">
                <a:latin typeface="Consolas" panose="020B0609020204030204" pitchFamily="49" charset="0"/>
              </a:rPr>
              <a:t>[1:50,], </a:t>
            </a:r>
            <a:r>
              <a:rPr lang="en-US" altLang="zh-CN" sz="1400" dirty="0" err="1">
                <a:latin typeface="Consolas" panose="020B0609020204030204" pitchFamily="49" charset="0"/>
              </a:rPr>
              <a:t>aes</a:t>
            </a:r>
            <a:r>
              <a:rPr lang="en-US" altLang="zh-CN" sz="1400" dirty="0">
                <a:latin typeface="Consolas" panose="020B0609020204030204" pitchFamily="49" charset="0"/>
              </a:rPr>
              <a:t>(x=reorder(experience, </a:t>
            </a:r>
            <a:r>
              <a:rPr lang="en-US" altLang="zh-CN" sz="1400" dirty="0" err="1">
                <a:latin typeface="Consolas" panose="020B0609020204030204" pitchFamily="49" charset="0"/>
              </a:rPr>
              <a:t>meanSalary</a:t>
            </a:r>
            <a:r>
              <a:rPr lang="en-US" altLang="zh-CN" sz="1400" dirty="0">
                <a:latin typeface="Consolas" panose="020B0609020204030204" pitchFamily="49" charset="0"/>
              </a:rPr>
              <a:t>), </a:t>
            </a:r>
            <a:r>
              <a:rPr lang="en-US" altLang="zh-CN" sz="1400" dirty="0" err="1">
                <a:latin typeface="Consolas" panose="020B0609020204030204" pitchFamily="49" charset="0"/>
              </a:rPr>
              <a:t>meanSalary</a:t>
            </a:r>
            <a:r>
              <a:rPr lang="en-US" altLang="zh-CN" sz="1400" dirty="0">
                <a:latin typeface="Consolas" panose="020B0609020204030204" pitchFamily="49" charset="0"/>
              </a:rPr>
              <a:t>)),</a:t>
            </a:r>
            <a:endParaRPr lang="zh-CN" altLang="zh-CN" sz="1400" dirty="0">
              <a:latin typeface="Consolas" panose="020B0609020204030204" pitchFamily="49" charset="0"/>
            </a:endParaRPr>
          </a:p>
          <a:p>
            <a:r>
              <a:rPr lang="en-US" altLang="zh-CN" sz="1400" dirty="0">
                <a:latin typeface="Consolas" panose="020B0609020204030204" pitchFamily="49" charset="0"/>
              </a:rPr>
              <a:t>    "</a:t>
            </a:r>
            <a:r>
              <a:rPr lang="en-US" altLang="zh-CN" sz="1400" dirty="0" err="1">
                <a:latin typeface="Consolas" panose="020B0609020204030204" pitchFamily="49" charset="0"/>
              </a:rPr>
              <a:t>welfareNum</a:t>
            </a:r>
            <a:r>
              <a:rPr lang="en-US" altLang="zh-CN" sz="1400" dirty="0">
                <a:latin typeface="Consolas" panose="020B0609020204030204" pitchFamily="49" charset="0"/>
              </a:rPr>
              <a:t>" = </a:t>
            </a:r>
            <a:r>
              <a:rPr lang="en-US" altLang="zh-CN" sz="1400" dirty="0" err="1">
                <a:latin typeface="Consolas" panose="020B0609020204030204" pitchFamily="49" charset="0"/>
              </a:rPr>
              <a:t>ggplot</a:t>
            </a:r>
            <a:r>
              <a:rPr lang="en-US" altLang="zh-CN" sz="1400" dirty="0">
                <a:latin typeface="Consolas" panose="020B0609020204030204" pitchFamily="49" charset="0"/>
              </a:rPr>
              <a:t>(</a:t>
            </a:r>
            <a:r>
              <a:rPr lang="en-US" altLang="zh-CN" sz="1400" dirty="0" err="1">
                <a:latin typeface="Consolas" panose="020B0609020204030204" pitchFamily="49" charset="0"/>
              </a:rPr>
              <a:t>meanSalaryOfEach</a:t>
            </a:r>
            <a:r>
              <a:rPr lang="en-US" altLang="zh-CN" sz="1400" dirty="0">
                <a:latin typeface="Consolas" panose="020B0609020204030204" pitchFamily="49" charset="0"/>
              </a:rPr>
              <a:t>[1:50,], </a:t>
            </a:r>
            <a:r>
              <a:rPr lang="en-US" altLang="zh-CN" sz="1400" dirty="0" err="1">
                <a:latin typeface="Consolas" panose="020B0609020204030204" pitchFamily="49" charset="0"/>
              </a:rPr>
              <a:t>aes</a:t>
            </a:r>
            <a:r>
              <a:rPr lang="en-US" altLang="zh-CN" sz="1400" dirty="0">
                <a:latin typeface="Consolas" panose="020B0609020204030204" pitchFamily="49" charset="0"/>
              </a:rPr>
              <a:t>(x=reorder(</a:t>
            </a:r>
            <a:r>
              <a:rPr lang="en-US" altLang="zh-CN" sz="1400" dirty="0" err="1">
                <a:latin typeface="Consolas" panose="020B0609020204030204" pitchFamily="49" charset="0"/>
              </a:rPr>
              <a:t>welfareNum</a:t>
            </a:r>
            <a:r>
              <a:rPr lang="en-US" altLang="zh-CN" sz="1400" dirty="0">
                <a:latin typeface="Consolas" panose="020B0609020204030204" pitchFamily="49" charset="0"/>
              </a:rPr>
              <a:t>, </a:t>
            </a:r>
            <a:r>
              <a:rPr lang="en-US" altLang="zh-CN" sz="1400" dirty="0" err="1">
                <a:latin typeface="Consolas" panose="020B0609020204030204" pitchFamily="49" charset="0"/>
              </a:rPr>
              <a:t>meanSalary</a:t>
            </a:r>
            <a:r>
              <a:rPr lang="en-US" altLang="zh-CN" sz="1400" dirty="0">
                <a:latin typeface="Consolas" panose="020B0609020204030204" pitchFamily="49" charset="0"/>
              </a:rPr>
              <a:t>), </a:t>
            </a:r>
            <a:r>
              <a:rPr lang="en-US" altLang="zh-CN" sz="1400" dirty="0" err="1">
                <a:latin typeface="Consolas" panose="020B0609020204030204" pitchFamily="49" charset="0"/>
              </a:rPr>
              <a:t>meanSalary</a:t>
            </a:r>
            <a:r>
              <a:rPr lang="en-US" altLang="zh-CN" sz="1400" dirty="0">
                <a:latin typeface="Consolas" panose="020B0609020204030204" pitchFamily="49" charset="0"/>
              </a:rPr>
              <a:t>))</a:t>
            </a:r>
            <a:endParaRPr lang="zh-CN" altLang="zh-CN" sz="1400" dirty="0">
              <a:latin typeface="Consolas" panose="020B0609020204030204" pitchFamily="49" charset="0"/>
            </a:endParaRPr>
          </a:p>
          <a:p>
            <a:r>
              <a:rPr lang="en-US" altLang="zh-CN" sz="1400" dirty="0">
                <a:latin typeface="Consolas" panose="020B0609020204030204" pitchFamily="49" charset="0"/>
              </a:rPr>
              <a:t>  )</a:t>
            </a:r>
            <a:endParaRPr lang="zh-CN" altLang="zh-CN" sz="1400" dirty="0">
              <a:latin typeface="Consolas" panose="020B0609020204030204" pitchFamily="49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206290" y="341677"/>
            <a:ext cx="3254865" cy="4534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000" b="1" dirty="0">
                <a:solidFill>
                  <a:schemeClr val="accent2">
                    <a:lumMod val="75000"/>
                  </a:schemeClr>
                </a:solidFill>
              </a:rPr>
              <a:t>统计薪水平均数</a:t>
            </a:r>
            <a:r>
              <a:rPr lang="en-US" altLang="zh-CN" sz="2000" b="1" dirty="0">
                <a:solidFill>
                  <a:schemeClr val="accent2">
                    <a:lumMod val="75000"/>
                  </a:schemeClr>
                </a:solidFill>
              </a:rPr>
              <a:t>top50</a:t>
            </a:r>
            <a:r>
              <a:rPr lang="zh-CN" altLang="en-US" sz="2000" b="1" dirty="0">
                <a:solidFill>
                  <a:schemeClr val="accent2">
                    <a:lumMod val="75000"/>
                  </a:schemeClr>
                </a:solidFill>
              </a:rPr>
              <a:t>特征</a:t>
            </a:r>
            <a:endParaRPr lang="en-US" altLang="zh-CN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202658" y="975593"/>
            <a:ext cx="4642339" cy="5601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altLang="zh-CN" sz="1400" dirty="0">
                <a:latin typeface="Consolas" panose="020B0609020204030204" pitchFamily="49" charset="0"/>
              </a:rPr>
              <a:t> plot1 = base1 + </a:t>
            </a:r>
            <a:r>
              <a:rPr lang="en-US" altLang="zh-CN" sz="1400" dirty="0" err="1">
                <a:latin typeface="Consolas" panose="020B0609020204030204" pitchFamily="49" charset="0"/>
              </a:rPr>
              <a:t>geom_bar</a:t>
            </a:r>
            <a:r>
              <a:rPr lang="en-US" altLang="zh-CN" sz="1400" dirty="0">
                <a:latin typeface="Consolas" panose="020B0609020204030204" pitchFamily="49" charset="0"/>
              </a:rPr>
              <a:t>(stat = "identity", </a:t>
            </a:r>
            <a:r>
              <a:rPr lang="en-US" altLang="zh-CN" sz="1400" dirty="0" err="1">
                <a:latin typeface="Consolas" panose="020B0609020204030204" pitchFamily="49" charset="0"/>
              </a:rPr>
              <a:t>aes</a:t>
            </a:r>
            <a:r>
              <a:rPr lang="en-US" altLang="zh-CN" sz="1400" dirty="0">
                <a:latin typeface="Consolas" panose="020B0609020204030204" pitchFamily="49" charset="0"/>
              </a:rPr>
              <a:t>(fill=</a:t>
            </a:r>
            <a:r>
              <a:rPr lang="en-US" altLang="zh-CN" sz="1400" dirty="0" err="1">
                <a:latin typeface="Consolas" panose="020B0609020204030204" pitchFamily="49" charset="0"/>
              </a:rPr>
              <a:t>meanSalary</a:t>
            </a:r>
            <a:r>
              <a:rPr lang="en-US" altLang="zh-CN" sz="1400" dirty="0">
                <a:latin typeface="Consolas" panose="020B0609020204030204" pitchFamily="49" charset="0"/>
              </a:rPr>
              <a:t>)) + theme(</a:t>
            </a:r>
            <a:r>
              <a:rPr lang="en-US" altLang="zh-CN" sz="1400" dirty="0" err="1">
                <a:latin typeface="Consolas" panose="020B0609020204030204" pitchFamily="49" charset="0"/>
              </a:rPr>
              <a:t>axis.text.x</a:t>
            </a:r>
            <a:r>
              <a:rPr lang="en-US" altLang="zh-CN" sz="1400" dirty="0">
                <a:latin typeface="Consolas" panose="020B0609020204030204" pitchFamily="49" charset="0"/>
              </a:rPr>
              <a:t> = </a:t>
            </a:r>
            <a:r>
              <a:rPr lang="en-US" altLang="zh-CN" sz="1400" dirty="0" err="1">
                <a:latin typeface="Consolas" panose="020B0609020204030204" pitchFamily="49" charset="0"/>
              </a:rPr>
              <a:t>element_text</a:t>
            </a:r>
            <a:r>
              <a:rPr lang="en-US" altLang="zh-CN" sz="1400" dirty="0">
                <a:latin typeface="Consolas" panose="020B0609020204030204" pitchFamily="49" charset="0"/>
              </a:rPr>
              <a:t>(angle = 90))</a:t>
            </a:r>
            <a:endParaRPr lang="zh-CN" altLang="zh-CN" sz="1400" dirty="0">
              <a:latin typeface="Consolas" panose="020B0609020204030204" pitchFamily="49" charset="0"/>
            </a:endParaRPr>
          </a:p>
          <a:p>
            <a:pPr defTabSz="914400"/>
            <a:r>
              <a:rPr lang="en-US" altLang="zh-CN" sz="1400" dirty="0">
                <a:latin typeface="Consolas" panose="020B0609020204030204" pitchFamily="49" charset="0"/>
              </a:rPr>
              <a:t>  plot1 = plot1 + labs(x=item, title=paste(</a:t>
            </a:r>
            <a:r>
              <a:rPr lang="en-US" altLang="zh-CN" sz="1400" dirty="0" err="1">
                <a:latin typeface="Consolas" panose="020B0609020204030204" pitchFamily="49" charset="0"/>
              </a:rPr>
              <a:t>item,"vs</a:t>
            </a:r>
            <a:r>
              <a:rPr lang="en-US" altLang="zh-CN" sz="1400" dirty="0">
                <a:latin typeface="Consolas" panose="020B0609020204030204" pitchFamily="49" charset="0"/>
              </a:rPr>
              <a:t> mean salary"))</a:t>
            </a:r>
            <a:endParaRPr lang="zh-CN" altLang="zh-CN" sz="1400" dirty="0">
              <a:latin typeface="Consolas" panose="020B0609020204030204" pitchFamily="49" charset="0"/>
            </a:endParaRPr>
          </a:p>
          <a:p>
            <a:pPr defTabSz="914400"/>
            <a:r>
              <a:rPr lang="en-US" altLang="zh-CN" sz="1400" dirty="0">
                <a:latin typeface="Consolas" panose="020B0609020204030204" pitchFamily="49" charset="0"/>
              </a:rPr>
              <a:t>  plot1 = plot1 + </a:t>
            </a:r>
            <a:r>
              <a:rPr lang="en-US" altLang="zh-CN" sz="1400" dirty="0" err="1">
                <a:latin typeface="Consolas" panose="020B0609020204030204" pitchFamily="49" charset="0"/>
              </a:rPr>
              <a:t>scale_size_area</a:t>
            </a:r>
            <a:r>
              <a:rPr lang="en-US" altLang="zh-CN" sz="1400" dirty="0">
                <a:latin typeface="Consolas" panose="020B0609020204030204" pitchFamily="49" charset="0"/>
              </a:rPr>
              <a:t>()</a:t>
            </a:r>
            <a:endParaRPr lang="zh-CN" altLang="zh-CN" sz="1400" dirty="0">
              <a:latin typeface="Consolas" panose="020B0609020204030204" pitchFamily="49" charset="0"/>
            </a:endParaRPr>
          </a:p>
          <a:p>
            <a:pPr defTabSz="914400"/>
            <a:r>
              <a:rPr lang="en-US" altLang="zh-CN" sz="1400" dirty="0">
                <a:latin typeface="Consolas" panose="020B0609020204030204" pitchFamily="49" charset="0"/>
              </a:rPr>
              <a:t>  print(plot1)</a:t>
            </a:r>
            <a:endParaRPr lang="zh-CN" altLang="zh-CN" sz="1400" dirty="0">
              <a:latin typeface="Consolas" panose="020B0609020204030204" pitchFamily="49" charset="0"/>
            </a:endParaRPr>
          </a:p>
          <a:p>
            <a:pPr defTabSz="914400"/>
            <a:r>
              <a:rPr lang="en-US" altLang="zh-CN" sz="1400" dirty="0">
                <a:latin typeface="Consolas" panose="020B0609020204030204" pitchFamily="49" charset="0"/>
              </a:rPr>
              <a:t>  </a:t>
            </a:r>
            <a:r>
              <a:rPr lang="en-US" altLang="zh-CN" sz="1400" dirty="0" err="1">
                <a:latin typeface="Consolas" panose="020B0609020204030204" pitchFamily="49" charset="0"/>
              </a:rPr>
              <a:t>meanSalaryOfEach</a:t>
            </a:r>
            <a:r>
              <a:rPr lang="en-US" altLang="zh-CN" sz="1400" dirty="0">
                <a:latin typeface="Consolas" panose="020B0609020204030204" pitchFamily="49" charset="0"/>
              </a:rPr>
              <a:t> = merge(</a:t>
            </a:r>
            <a:r>
              <a:rPr lang="en-US" altLang="zh-CN" sz="1400" dirty="0" err="1">
                <a:latin typeface="Consolas" panose="020B0609020204030204" pitchFamily="49" charset="0"/>
              </a:rPr>
              <a:t>meanSalaryOfEach</a:t>
            </a:r>
            <a:r>
              <a:rPr lang="en-US" altLang="zh-CN" sz="1400" dirty="0">
                <a:latin typeface="Consolas" panose="020B0609020204030204" pitchFamily="49" charset="0"/>
              </a:rPr>
              <a:t>, </a:t>
            </a:r>
            <a:r>
              <a:rPr lang="en-US" altLang="zh-CN" sz="1400" dirty="0" err="1">
                <a:latin typeface="Consolas" panose="020B0609020204030204" pitchFamily="49" charset="0"/>
              </a:rPr>
              <a:t>df</a:t>
            </a:r>
            <a:r>
              <a:rPr lang="en-US" altLang="zh-CN" sz="1400" dirty="0">
                <a:latin typeface="Consolas" panose="020B0609020204030204" pitchFamily="49" charset="0"/>
              </a:rPr>
              <a:t>, </a:t>
            </a:r>
            <a:r>
              <a:rPr lang="en-US" altLang="zh-CN" sz="1400" dirty="0" err="1">
                <a:latin typeface="Consolas" panose="020B0609020204030204" pitchFamily="49" charset="0"/>
              </a:rPr>
              <a:t>all.x</a:t>
            </a:r>
            <a:r>
              <a:rPr lang="en-US" altLang="zh-CN" sz="1400" dirty="0">
                <a:latin typeface="Consolas" panose="020B0609020204030204" pitchFamily="49" charset="0"/>
              </a:rPr>
              <a:t> = T, by = item)</a:t>
            </a:r>
            <a:endParaRPr lang="zh-CN" altLang="zh-CN" sz="1400" dirty="0">
              <a:latin typeface="Consolas" panose="020B0609020204030204" pitchFamily="49" charset="0"/>
            </a:endParaRPr>
          </a:p>
          <a:p>
            <a:pPr defTabSz="914400"/>
            <a:r>
              <a:rPr lang="en-US" altLang="zh-CN" sz="1400" dirty="0">
                <a:latin typeface="Consolas" panose="020B0609020204030204" pitchFamily="49" charset="0"/>
              </a:rPr>
              <a:t>  base2 = switch (item,</a:t>
            </a:r>
            <a:endParaRPr lang="zh-CN" altLang="zh-CN" sz="1400" dirty="0">
              <a:latin typeface="Consolas" panose="020B0609020204030204" pitchFamily="49" charset="0"/>
            </a:endParaRPr>
          </a:p>
          <a:p>
            <a:pPr defTabSz="914400"/>
            <a:r>
              <a:rPr lang="en-US" altLang="zh-CN" sz="1400" dirty="0">
                <a:latin typeface="Consolas" panose="020B0609020204030204" pitchFamily="49" charset="0"/>
              </a:rPr>
              <a:t>    "address" = </a:t>
            </a:r>
            <a:r>
              <a:rPr lang="en-US" altLang="zh-CN" sz="1400" dirty="0" err="1">
                <a:latin typeface="Consolas" panose="020B0609020204030204" pitchFamily="49" charset="0"/>
              </a:rPr>
              <a:t>ggplot</a:t>
            </a:r>
            <a:r>
              <a:rPr lang="en-US" altLang="zh-CN" sz="1400" dirty="0">
                <a:latin typeface="Consolas" panose="020B0609020204030204" pitchFamily="49" charset="0"/>
              </a:rPr>
              <a:t>(</a:t>
            </a:r>
            <a:r>
              <a:rPr lang="en-US" altLang="zh-CN" sz="1400" dirty="0" err="1">
                <a:latin typeface="Consolas" panose="020B0609020204030204" pitchFamily="49" charset="0"/>
              </a:rPr>
              <a:t>df,aes</a:t>
            </a:r>
            <a:r>
              <a:rPr lang="en-US" altLang="zh-CN" sz="1400" dirty="0">
                <a:latin typeface="Consolas" panose="020B0609020204030204" pitchFamily="49" charset="0"/>
              </a:rPr>
              <a:t>(address, </a:t>
            </a:r>
            <a:r>
              <a:rPr lang="en-US" altLang="zh-CN" sz="1400" dirty="0" err="1">
                <a:latin typeface="Consolas" panose="020B0609020204030204" pitchFamily="49" charset="0"/>
              </a:rPr>
              <a:t>meanSalary</a:t>
            </a:r>
            <a:r>
              <a:rPr lang="en-US" altLang="zh-CN" sz="1400" dirty="0">
                <a:latin typeface="Consolas" panose="020B0609020204030204" pitchFamily="49" charset="0"/>
              </a:rPr>
              <a:t>)),</a:t>
            </a:r>
            <a:endParaRPr lang="zh-CN" altLang="zh-CN" sz="1400" dirty="0">
              <a:latin typeface="Consolas" panose="020B0609020204030204" pitchFamily="49" charset="0"/>
            </a:endParaRPr>
          </a:p>
          <a:p>
            <a:pPr defTabSz="914400"/>
            <a:r>
              <a:rPr lang="en-US" altLang="zh-CN" sz="1400" dirty="0">
                <a:latin typeface="Consolas" panose="020B0609020204030204" pitchFamily="49" charset="0"/>
              </a:rPr>
              <a:t>    "type" = </a:t>
            </a:r>
            <a:r>
              <a:rPr lang="en-US" altLang="zh-CN" sz="1400" dirty="0" err="1">
                <a:latin typeface="Consolas" panose="020B0609020204030204" pitchFamily="49" charset="0"/>
              </a:rPr>
              <a:t>ggplot</a:t>
            </a:r>
            <a:r>
              <a:rPr lang="en-US" altLang="zh-CN" sz="1400" dirty="0">
                <a:latin typeface="Consolas" panose="020B0609020204030204" pitchFamily="49" charset="0"/>
              </a:rPr>
              <a:t>(</a:t>
            </a:r>
            <a:r>
              <a:rPr lang="en-US" altLang="zh-CN" sz="1400" dirty="0" err="1">
                <a:latin typeface="Consolas" panose="020B0609020204030204" pitchFamily="49" charset="0"/>
              </a:rPr>
              <a:t>df</a:t>
            </a:r>
            <a:r>
              <a:rPr lang="en-US" altLang="zh-CN" sz="1400" dirty="0">
                <a:latin typeface="Consolas" panose="020B0609020204030204" pitchFamily="49" charset="0"/>
              </a:rPr>
              <a:t>, </a:t>
            </a:r>
            <a:r>
              <a:rPr lang="en-US" altLang="zh-CN" sz="1400" dirty="0" err="1">
                <a:latin typeface="Consolas" panose="020B0609020204030204" pitchFamily="49" charset="0"/>
              </a:rPr>
              <a:t>aes</a:t>
            </a:r>
            <a:r>
              <a:rPr lang="en-US" altLang="zh-CN" sz="1400" dirty="0">
                <a:latin typeface="Consolas" panose="020B0609020204030204" pitchFamily="49" charset="0"/>
              </a:rPr>
              <a:t>(type, </a:t>
            </a:r>
            <a:r>
              <a:rPr lang="en-US" altLang="zh-CN" sz="1400" dirty="0" err="1">
                <a:latin typeface="Consolas" panose="020B0609020204030204" pitchFamily="49" charset="0"/>
              </a:rPr>
              <a:t>meanSalary</a:t>
            </a:r>
            <a:r>
              <a:rPr lang="en-US" altLang="zh-CN" sz="1400" dirty="0">
                <a:latin typeface="Consolas" panose="020B0609020204030204" pitchFamily="49" charset="0"/>
              </a:rPr>
              <a:t>)),</a:t>
            </a:r>
            <a:endParaRPr lang="zh-CN" altLang="zh-CN" sz="1400" dirty="0">
              <a:latin typeface="Consolas" panose="020B0609020204030204" pitchFamily="49" charset="0"/>
            </a:endParaRPr>
          </a:p>
          <a:p>
            <a:pPr defTabSz="914400"/>
            <a:r>
              <a:rPr lang="en-US" altLang="zh-CN" sz="1400" dirty="0">
                <a:latin typeface="Consolas" panose="020B0609020204030204" pitchFamily="49" charset="0"/>
              </a:rPr>
              <a:t>    "</a:t>
            </a:r>
            <a:r>
              <a:rPr lang="en-US" altLang="zh-CN" sz="1400" dirty="0" err="1">
                <a:latin typeface="Consolas" panose="020B0609020204030204" pitchFamily="49" charset="0"/>
              </a:rPr>
              <a:t>edubg</a:t>
            </a:r>
            <a:r>
              <a:rPr lang="en-US" altLang="zh-CN" sz="1400" dirty="0">
                <a:latin typeface="Consolas" panose="020B0609020204030204" pitchFamily="49" charset="0"/>
              </a:rPr>
              <a:t>" = </a:t>
            </a:r>
            <a:r>
              <a:rPr lang="en-US" altLang="zh-CN" sz="1400" dirty="0" err="1">
                <a:latin typeface="Consolas" panose="020B0609020204030204" pitchFamily="49" charset="0"/>
              </a:rPr>
              <a:t>ggplot</a:t>
            </a:r>
            <a:r>
              <a:rPr lang="en-US" altLang="zh-CN" sz="1400" dirty="0">
                <a:latin typeface="Consolas" panose="020B0609020204030204" pitchFamily="49" charset="0"/>
              </a:rPr>
              <a:t>(</a:t>
            </a:r>
            <a:r>
              <a:rPr lang="en-US" altLang="zh-CN" sz="1400" dirty="0" err="1">
                <a:latin typeface="Consolas" panose="020B0609020204030204" pitchFamily="49" charset="0"/>
              </a:rPr>
              <a:t>df</a:t>
            </a:r>
            <a:r>
              <a:rPr lang="en-US" altLang="zh-CN" sz="1400" dirty="0">
                <a:latin typeface="Consolas" panose="020B0609020204030204" pitchFamily="49" charset="0"/>
              </a:rPr>
              <a:t>, </a:t>
            </a:r>
            <a:r>
              <a:rPr lang="en-US" altLang="zh-CN" sz="1400" dirty="0" err="1">
                <a:latin typeface="Consolas" panose="020B0609020204030204" pitchFamily="49" charset="0"/>
              </a:rPr>
              <a:t>aes</a:t>
            </a:r>
            <a:r>
              <a:rPr lang="en-US" altLang="zh-CN" sz="1400" dirty="0">
                <a:latin typeface="Consolas" panose="020B0609020204030204" pitchFamily="49" charset="0"/>
              </a:rPr>
              <a:t>(</a:t>
            </a:r>
            <a:r>
              <a:rPr lang="en-US" altLang="zh-CN" sz="1400" dirty="0" err="1">
                <a:latin typeface="Consolas" panose="020B0609020204030204" pitchFamily="49" charset="0"/>
              </a:rPr>
              <a:t>edubg</a:t>
            </a:r>
            <a:r>
              <a:rPr lang="en-US" altLang="zh-CN" sz="1400" dirty="0">
                <a:latin typeface="Consolas" panose="020B0609020204030204" pitchFamily="49" charset="0"/>
              </a:rPr>
              <a:t>, </a:t>
            </a:r>
            <a:r>
              <a:rPr lang="en-US" altLang="zh-CN" sz="1400" dirty="0" err="1">
                <a:latin typeface="Consolas" panose="020B0609020204030204" pitchFamily="49" charset="0"/>
              </a:rPr>
              <a:t>meanSalary</a:t>
            </a:r>
            <a:r>
              <a:rPr lang="en-US" altLang="zh-CN" sz="1400" dirty="0">
                <a:latin typeface="Consolas" panose="020B0609020204030204" pitchFamily="49" charset="0"/>
              </a:rPr>
              <a:t>)),</a:t>
            </a:r>
            <a:endParaRPr lang="zh-CN" altLang="zh-CN" sz="1400" dirty="0">
              <a:latin typeface="Consolas" panose="020B0609020204030204" pitchFamily="49" charset="0"/>
            </a:endParaRPr>
          </a:p>
          <a:p>
            <a:pPr defTabSz="914400"/>
            <a:r>
              <a:rPr lang="en-US" altLang="zh-CN" sz="1400" dirty="0">
                <a:latin typeface="Consolas" panose="020B0609020204030204" pitchFamily="49" charset="0"/>
              </a:rPr>
              <a:t>    "experience" = </a:t>
            </a:r>
            <a:r>
              <a:rPr lang="en-US" altLang="zh-CN" sz="1400" dirty="0" err="1">
                <a:latin typeface="Consolas" panose="020B0609020204030204" pitchFamily="49" charset="0"/>
              </a:rPr>
              <a:t>ggplot</a:t>
            </a:r>
            <a:r>
              <a:rPr lang="en-US" altLang="zh-CN" sz="1400" dirty="0">
                <a:latin typeface="Consolas" panose="020B0609020204030204" pitchFamily="49" charset="0"/>
              </a:rPr>
              <a:t>(</a:t>
            </a:r>
            <a:r>
              <a:rPr lang="en-US" altLang="zh-CN" sz="1400" dirty="0" err="1">
                <a:latin typeface="Consolas" panose="020B0609020204030204" pitchFamily="49" charset="0"/>
              </a:rPr>
              <a:t>df</a:t>
            </a:r>
            <a:r>
              <a:rPr lang="en-US" altLang="zh-CN" sz="1400" dirty="0">
                <a:latin typeface="Consolas" panose="020B0609020204030204" pitchFamily="49" charset="0"/>
              </a:rPr>
              <a:t>, </a:t>
            </a:r>
            <a:r>
              <a:rPr lang="en-US" altLang="zh-CN" sz="1400" dirty="0" err="1">
                <a:latin typeface="Consolas" panose="020B0609020204030204" pitchFamily="49" charset="0"/>
              </a:rPr>
              <a:t>aes</a:t>
            </a:r>
            <a:r>
              <a:rPr lang="en-US" altLang="zh-CN" sz="1400" dirty="0">
                <a:latin typeface="Consolas" panose="020B0609020204030204" pitchFamily="49" charset="0"/>
              </a:rPr>
              <a:t>(experience, </a:t>
            </a:r>
            <a:r>
              <a:rPr lang="en-US" altLang="zh-CN" sz="1400" dirty="0" err="1">
                <a:latin typeface="Consolas" panose="020B0609020204030204" pitchFamily="49" charset="0"/>
              </a:rPr>
              <a:t>meanSalary</a:t>
            </a:r>
            <a:r>
              <a:rPr lang="en-US" altLang="zh-CN" sz="1400" dirty="0">
                <a:latin typeface="Consolas" panose="020B0609020204030204" pitchFamily="49" charset="0"/>
              </a:rPr>
              <a:t>)),</a:t>
            </a:r>
            <a:endParaRPr lang="zh-CN" altLang="zh-CN" sz="1400" dirty="0">
              <a:latin typeface="Consolas" panose="020B0609020204030204" pitchFamily="49" charset="0"/>
            </a:endParaRPr>
          </a:p>
          <a:p>
            <a:pPr defTabSz="914400"/>
            <a:r>
              <a:rPr lang="en-US" altLang="zh-CN" sz="1400" dirty="0">
                <a:latin typeface="Consolas" panose="020B0609020204030204" pitchFamily="49" charset="0"/>
              </a:rPr>
              <a:t>    "</a:t>
            </a:r>
            <a:r>
              <a:rPr lang="en-US" altLang="zh-CN" sz="1400" dirty="0" err="1">
                <a:latin typeface="Consolas" panose="020B0609020204030204" pitchFamily="49" charset="0"/>
              </a:rPr>
              <a:t>welfareNum</a:t>
            </a:r>
            <a:r>
              <a:rPr lang="en-US" altLang="zh-CN" sz="1400" dirty="0">
                <a:latin typeface="Consolas" panose="020B0609020204030204" pitchFamily="49" charset="0"/>
              </a:rPr>
              <a:t>" = </a:t>
            </a:r>
            <a:r>
              <a:rPr lang="en-US" altLang="zh-CN" sz="1400" dirty="0" err="1">
                <a:latin typeface="Consolas" panose="020B0609020204030204" pitchFamily="49" charset="0"/>
              </a:rPr>
              <a:t>ggplot</a:t>
            </a:r>
            <a:r>
              <a:rPr lang="en-US" altLang="zh-CN" sz="1400" dirty="0">
                <a:latin typeface="Consolas" panose="020B0609020204030204" pitchFamily="49" charset="0"/>
              </a:rPr>
              <a:t>(</a:t>
            </a:r>
            <a:r>
              <a:rPr lang="en-US" altLang="zh-CN" sz="1400" dirty="0" err="1">
                <a:latin typeface="Consolas" panose="020B0609020204030204" pitchFamily="49" charset="0"/>
              </a:rPr>
              <a:t>df</a:t>
            </a:r>
            <a:r>
              <a:rPr lang="en-US" altLang="zh-CN" sz="1400" dirty="0">
                <a:latin typeface="Consolas" panose="020B0609020204030204" pitchFamily="49" charset="0"/>
              </a:rPr>
              <a:t>, </a:t>
            </a:r>
            <a:r>
              <a:rPr lang="en-US" altLang="zh-CN" sz="1400" dirty="0" err="1">
                <a:latin typeface="Consolas" panose="020B0609020204030204" pitchFamily="49" charset="0"/>
              </a:rPr>
              <a:t>aes</a:t>
            </a:r>
            <a:r>
              <a:rPr lang="en-US" altLang="zh-CN" sz="1400" dirty="0">
                <a:latin typeface="Consolas" panose="020B0609020204030204" pitchFamily="49" charset="0"/>
              </a:rPr>
              <a:t>(</a:t>
            </a:r>
            <a:r>
              <a:rPr lang="en-US" altLang="zh-CN" sz="1400" dirty="0" err="1">
                <a:latin typeface="Consolas" panose="020B0609020204030204" pitchFamily="49" charset="0"/>
              </a:rPr>
              <a:t>welfareNum</a:t>
            </a:r>
            <a:r>
              <a:rPr lang="en-US" altLang="zh-CN" sz="1400" dirty="0">
                <a:latin typeface="Consolas" panose="020B0609020204030204" pitchFamily="49" charset="0"/>
              </a:rPr>
              <a:t>, </a:t>
            </a:r>
            <a:r>
              <a:rPr lang="en-US" altLang="zh-CN" sz="1400" dirty="0" err="1">
                <a:latin typeface="Consolas" panose="020B0609020204030204" pitchFamily="49" charset="0"/>
              </a:rPr>
              <a:t>meanSalary</a:t>
            </a:r>
            <a:r>
              <a:rPr lang="en-US" altLang="zh-CN" sz="1400" dirty="0">
                <a:latin typeface="Consolas" panose="020B0609020204030204" pitchFamily="49" charset="0"/>
              </a:rPr>
              <a:t>))</a:t>
            </a:r>
            <a:endParaRPr lang="zh-CN" altLang="zh-CN" sz="1400" dirty="0">
              <a:latin typeface="Consolas" panose="020B0609020204030204" pitchFamily="49" charset="0"/>
            </a:endParaRPr>
          </a:p>
          <a:p>
            <a:pPr defTabSz="914400"/>
            <a:r>
              <a:rPr lang="en-US" altLang="zh-CN" sz="1400" dirty="0">
                <a:latin typeface="Consolas" panose="020B0609020204030204" pitchFamily="49" charset="0"/>
              </a:rPr>
              <a:t>  )</a:t>
            </a:r>
            <a:endParaRPr lang="zh-CN" altLang="zh-CN" sz="1400" dirty="0">
              <a:latin typeface="Consolas" panose="020B0609020204030204" pitchFamily="49" charset="0"/>
            </a:endParaRPr>
          </a:p>
          <a:p>
            <a:pPr defTabSz="914400"/>
            <a:r>
              <a:rPr lang="en-US" altLang="zh-CN" sz="1400" dirty="0">
                <a:latin typeface="Consolas" panose="020B0609020204030204" pitchFamily="49" charset="0"/>
              </a:rPr>
              <a:t>  print(base2 + </a:t>
            </a:r>
            <a:r>
              <a:rPr lang="en-US" altLang="zh-CN" sz="1400" dirty="0" err="1">
                <a:latin typeface="Consolas" panose="020B0609020204030204" pitchFamily="49" charset="0"/>
              </a:rPr>
              <a:t>geom_boxplot</a:t>
            </a:r>
            <a:r>
              <a:rPr lang="en-US" altLang="zh-CN" sz="1400" dirty="0">
                <a:latin typeface="Consolas" panose="020B0609020204030204" pitchFamily="49" charset="0"/>
              </a:rPr>
              <a:t>())</a:t>
            </a:r>
            <a:endParaRPr lang="zh-CN" altLang="zh-CN" sz="1400" dirty="0">
              <a:latin typeface="Consolas" panose="020B0609020204030204" pitchFamily="49" charset="0"/>
            </a:endParaRPr>
          </a:p>
          <a:p>
            <a:pPr defTabSz="914400"/>
            <a:r>
              <a:rPr lang="en-US" altLang="zh-CN" sz="1400" dirty="0">
                <a:latin typeface="Consolas" panose="020B0609020204030204" pitchFamily="49" charset="0"/>
              </a:rPr>
              <a:t>}</a:t>
            </a:r>
            <a:endParaRPr lang="zh-CN" altLang="zh-CN" sz="1400" dirty="0">
              <a:latin typeface="Consolas" panose="020B0609020204030204" pitchFamily="49" charset="0"/>
            </a:endParaRPr>
          </a:p>
          <a:p>
            <a:r>
              <a:rPr lang="zh-CN" altLang="zh-CN" b="1" dirty="0"/>
              <a:t>经过上述处理得到的图像将在结论小节中进行分析。</a:t>
            </a:r>
            <a:endParaRPr lang="zh-CN" altLang="en-US" sz="1050" b="1" dirty="0"/>
          </a:p>
        </p:txBody>
      </p:sp>
    </p:spTree>
    <p:extLst>
      <p:ext uri="{BB962C8B-B14F-4D97-AF65-F5344CB8AC3E}">
        <p14:creationId xmlns:p14="http://schemas.microsoft.com/office/powerpoint/2010/main" val="4239836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kumimoji="1" lang="en-US" altLang="zh-CN" dirty="0" smtClean="0"/>
              <a:t>02 </a:t>
            </a:r>
            <a:r>
              <a:rPr lang="zh-CN" altLang="zh-CN" dirty="0" smtClean="0"/>
              <a:t>分析</a:t>
            </a:r>
            <a:r>
              <a:rPr lang="zh-CN" altLang="zh-CN" dirty="0"/>
              <a:t>步骤</a:t>
            </a:r>
          </a:p>
        </p:txBody>
      </p:sp>
      <p:sp>
        <p:nvSpPr>
          <p:cNvPr id="9" name="矩形 8"/>
          <p:cNvSpPr/>
          <p:nvPr/>
        </p:nvSpPr>
        <p:spPr>
          <a:xfrm flipV="1">
            <a:off x="442945" y="795134"/>
            <a:ext cx="765739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8"/>
          <p:cNvSpPr txBox="1"/>
          <p:nvPr/>
        </p:nvSpPr>
        <p:spPr>
          <a:xfrm>
            <a:off x="442945" y="878578"/>
            <a:ext cx="6731578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zh-CN" sz="1600" b="1" dirty="0"/>
              <a:t>由于数据离散程度较大，为了实现相关分析，必须转换成数值类型。因此，我考虑用频数和自定义的水平代替原文本。最后，通过</a:t>
            </a:r>
            <a:r>
              <a:rPr lang="en-US" altLang="zh-CN" sz="1600" b="1" dirty="0" err="1"/>
              <a:t>corrplot</a:t>
            </a:r>
            <a:r>
              <a:rPr lang="zh-CN" altLang="zh-CN" sz="1600" b="1" dirty="0"/>
              <a:t>绘制相关系数矩阵。</a:t>
            </a:r>
            <a:endParaRPr lang="zh-CN" altLang="zh-CN" sz="1600" dirty="0"/>
          </a:p>
          <a:p>
            <a:r>
              <a:rPr lang="en-US" altLang="zh-CN" sz="1400" dirty="0">
                <a:latin typeface="Consolas" panose="020B0609020204030204" pitchFamily="49" charset="0"/>
              </a:rPr>
              <a:t>#</a:t>
            </a:r>
            <a:r>
              <a:rPr lang="zh-CN" altLang="zh-CN" sz="1400" dirty="0">
                <a:latin typeface="Consolas" panose="020B0609020204030204" pitchFamily="49" charset="0"/>
              </a:rPr>
              <a:t>学历要求</a:t>
            </a:r>
            <a:r>
              <a:rPr lang="en-US" altLang="zh-CN" sz="1400" dirty="0">
                <a:latin typeface="Consolas" panose="020B0609020204030204" pitchFamily="49" charset="0"/>
              </a:rPr>
              <a:t> -&gt; </a:t>
            </a:r>
            <a:r>
              <a:rPr lang="zh-CN" altLang="zh-CN" sz="1400" dirty="0">
                <a:latin typeface="Consolas" panose="020B0609020204030204" pitchFamily="49" charset="0"/>
              </a:rPr>
              <a:t>教育等级</a:t>
            </a:r>
          </a:p>
          <a:p>
            <a:r>
              <a:rPr lang="en-US" altLang="zh-CN" sz="1400" dirty="0">
                <a:latin typeface="Consolas" panose="020B0609020204030204" pitchFamily="49" charset="0"/>
              </a:rPr>
              <a:t>for(</a:t>
            </a:r>
            <a:r>
              <a:rPr lang="en-US" altLang="zh-CN" sz="1400" dirty="0" err="1">
                <a:latin typeface="Consolas" panose="020B0609020204030204" pitchFamily="49" charset="0"/>
              </a:rPr>
              <a:t>i</a:t>
            </a:r>
            <a:r>
              <a:rPr lang="en-US" altLang="zh-CN" sz="1400" dirty="0">
                <a:latin typeface="Consolas" panose="020B0609020204030204" pitchFamily="49" charset="0"/>
              </a:rPr>
              <a:t> in 1:length(</a:t>
            </a:r>
            <a:r>
              <a:rPr lang="en-US" altLang="zh-CN" sz="1400" dirty="0" err="1">
                <a:latin typeface="Consolas" panose="020B0609020204030204" pitchFamily="49" charset="0"/>
              </a:rPr>
              <a:t>df$edubg</a:t>
            </a:r>
            <a:r>
              <a:rPr lang="en-US" altLang="zh-CN" sz="1400" dirty="0">
                <a:latin typeface="Consolas" panose="020B0609020204030204" pitchFamily="49" charset="0"/>
              </a:rPr>
              <a:t>)){</a:t>
            </a:r>
            <a:endParaRPr lang="zh-CN" altLang="zh-CN" sz="1400" dirty="0">
              <a:latin typeface="Consolas" panose="020B0609020204030204" pitchFamily="49" charset="0"/>
            </a:endParaRPr>
          </a:p>
          <a:p>
            <a:r>
              <a:rPr lang="en-US" altLang="zh-CN" sz="1400" dirty="0">
                <a:latin typeface="Consolas" panose="020B0609020204030204" pitchFamily="49" charset="0"/>
              </a:rPr>
              <a:t>  </a:t>
            </a:r>
            <a:r>
              <a:rPr lang="en-US" altLang="zh-CN" sz="1400" dirty="0" err="1">
                <a:latin typeface="Consolas" panose="020B0609020204030204" pitchFamily="49" charset="0"/>
              </a:rPr>
              <a:t>str</a:t>
            </a:r>
            <a:r>
              <a:rPr lang="en-US" altLang="zh-CN" sz="1400" dirty="0">
                <a:latin typeface="Consolas" panose="020B0609020204030204" pitchFamily="49" charset="0"/>
              </a:rPr>
              <a:t> = </a:t>
            </a:r>
            <a:r>
              <a:rPr lang="en-US" altLang="zh-CN" sz="1400" dirty="0" err="1">
                <a:latin typeface="Consolas" panose="020B0609020204030204" pitchFamily="49" charset="0"/>
              </a:rPr>
              <a:t>df$edubg</a:t>
            </a:r>
            <a:r>
              <a:rPr lang="en-US" altLang="zh-CN" sz="1400" dirty="0">
                <a:latin typeface="Consolas" panose="020B0609020204030204" pitchFamily="49" charset="0"/>
              </a:rPr>
              <a:t>[</a:t>
            </a:r>
            <a:r>
              <a:rPr lang="en-US" altLang="zh-CN" sz="1400" dirty="0" err="1">
                <a:latin typeface="Consolas" panose="020B0609020204030204" pitchFamily="49" charset="0"/>
              </a:rPr>
              <a:t>i</a:t>
            </a:r>
            <a:r>
              <a:rPr lang="en-US" altLang="zh-CN" sz="1400" dirty="0">
                <a:latin typeface="Consolas" panose="020B0609020204030204" pitchFamily="49" charset="0"/>
              </a:rPr>
              <a:t>]</a:t>
            </a:r>
            <a:endParaRPr lang="zh-CN" altLang="zh-CN" sz="1400" dirty="0">
              <a:latin typeface="Consolas" panose="020B0609020204030204" pitchFamily="49" charset="0"/>
            </a:endParaRPr>
          </a:p>
          <a:p>
            <a:r>
              <a:rPr lang="en-US" altLang="zh-CN" sz="1400" dirty="0">
                <a:latin typeface="Consolas" panose="020B0609020204030204" pitchFamily="49" charset="0"/>
              </a:rPr>
              <a:t>  </a:t>
            </a:r>
            <a:r>
              <a:rPr lang="en-US" altLang="zh-CN" sz="1400" dirty="0" err="1">
                <a:latin typeface="Consolas" panose="020B0609020204030204" pitchFamily="49" charset="0"/>
              </a:rPr>
              <a:t>eduLevel</a:t>
            </a:r>
            <a:r>
              <a:rPr lang="en-US" altLang="zh-CN" sz="1400" dirty="0">
                <a:latin typeface="Consolas" panose="020B0609020204030204" pitchFamily="49" charset="0"/>
              </a:rPr>
              <a:t>[</a:t>
            </a:r>
            <a:r>
              <a:rPr lang="en-US" altLang="zh-CN" sz="1400" dirty="0" err="1">
                <a:latin typeface="Consolas" panose="020B0609020204030204" pitchFamily="49" charset="0"/>
              </a:rPr>
              <a:t>i</a:t>
            </a:r>
            <a:r>
              <a:rPr lang="en-US" altLang="zh-CN" sz="1400" dirty="0">
                <a:latin typeface="Consolas" panose="020B0609020204030204" pitchFamily="49" charset="0"/>
              </a:rPr>
              <a:t>] = switch (</a:t>
            </a:r>
            <a:r>
              <a:rPr lang="en-US" altLang="zh-CN" sz="1400" dirty="0" err="1">
                <a:latin typeface="Consolas" panose="020B0609020204030204" pitchFamily="49" charset="0"/>
              </a:rPr>
              <a:t>str</a:t>
            </a:r>
            <a:r>
              <a:rPr lang="en-US" altLang="zh-CN" sz="1400" dirty="0">
                <a:latin typeface="Consolas" panose="020B0609020204030204" pitchFamily="49" charset="0"/>
              </a:rPr>
              <a:t>,</a:t>
            </a:r>
            <a:endParaRPr lang="zh-CN" altLang="zh-CN" sz="1400" dirty="0">
              <a:latin typeface="Consolas" panose="020B0609020204030204" pitchFamily="49" charset="0"/>
            </a:endParaRPr>
          </a:p>
          <a:p>
            <a:r>
              <a:rPr lang="en-US" altLang="zh-CN" sz="1400" dirty="0">
                <a:latin typeface="Consolas" panose="020B0609020204030204" pitchFamily="49" charset="0"/>
              </a:rPr>
              <a:t>    "</a:t>
            </a:r>
            <a:r>
              <a:rPr lang="zh-CN" altLang="zh-CN" sz="1400" dirty="0">
                <a:latin typeface="Consolas" panose="020B0609020204030204" pitchFamily="49" charset="0"/>
              </a:rPr>
              <a:t>不限</a:t>
            </a:r>
            <a:r>
              <a:rPr lang="en-US" altLang="zh-CN" sz="1400" dirty="0">
                <a:latin typeface="Consolas" panose="020B0609020204030204" pitchFamily="49" charset="0"/>
              </a:rPr>
              <a:t>" = 0,</a:t>
            </a:r>
            <a:endParaRPr lang="zh-CN" altLang="zh-CN" sz="1400" dirty="0">
              <a:latin typeface="Consolas" panose="020B0609020204030204" pitchFamily="49" charset="0"/>
            </a:endParaRPr>
          </a:p>
          <a:p>
            <a:r>
              <a:rPr lang="en-US" altLang="zh-CN" sz="1400" dirty="0">
                <a:latin typeface="Consolas" panose="020B0609020204030204" pitchFamily="49" charset="0"/>
              </a:rPr>
              <a:t>    "</a:t>
            </a:r>
            <a:r>
              <a:rPr lang="zh-CN" altLang="zh-CN" sz="1400" dirty="0">
                <a:latin typeface="Consolas" panose="020B0609020204030204" pitchFamily="49" charset="0"/>
              </a:rPr>
              <a:t>技校</a:t>
            </a:r>
            <a:r>
              <a:rPr lang="en-US" altLang="zh-CN" sz="1400" dirty="0">
                <a:latin typeface="Consolas" panose="020B0609020204030204" pitchFamily="49" charset="0"/>
              </a:rPr>
              <a:t>" = 3,</a:t>
            </a:r>
            <a:endParaRPr lang="zh-CN" altLang="zh-CN" sz="1400" dirty="0">
              <a:latin typeface="Consolas" panose="020B0609020204030204" pitchFamily="49" charset="0"/>
            </a:endParaRPr>
          </a:p>
          <a:p>
            <a:r>
              <a:rPr lang="en-US" altLang="zh-CN" sz="1400" dirty="0">
                <a:latin typeface="Consolas" panose="020B0609020204030204" pitchFamily="49" charset="0"/>
              </a:rPr>
              <a:t>    "</a:t>
            </a:r>
            <a:r>
              <a:rPr lang="zh-CN" altLang="zh-CN" sz="1400" dirty="0">
                <a:latin typeface="Consolas" panose="020B0609020204030204" pitchFamily="49" charset="0"/>
              </a:rPr>
              <a:t>中专</a:t>
            </a:r>
            <a:r>
              <a:rPr lang="en-US" altLang="zh-CN" sz="1400" dirty="0">
                <a:latin typeface="Consolas" panose="020B0609020204030204" pitchFamily="49" charset="0"/>
              </a:rPr>
              <a:t>" = 6,</a:t>
            </a:r>
            <a:endParaRPr lang="zh-CN" altLang="zh-CN" sz="1400" dirty="0">
              <a:latin typeface="Consolas" panose="020B0609020204030204" pitchFamily="49" charset="0"/>
            </a:endParaRPr>
          </a:p>
          <a:p>
            <a:r>
              <a:rPr lang="en-US" altLang="zh-CN" sz="1400" dirty="0">
                <a:latin typeface="Consolas" panose="020B0609020204030204" pitchFamily="49" charset="0"/>
              </a:rPr>
              <a:t>    "</a:t>
            </a:r>
            <a:r>
              <a:rPr lang="zh-CN" altLang="zh-CN" sz="1400" dirty="0">
                <a:latin typeface="Consolas" panose="020B0609020204030204" pitchFamily="49" charset="0"/>
              </a:rPr>
              <a:t>高中</a:t>
            </a:r>
            <a:r>
              <a:rPr lang="en-US" altLang="zh-CN" sz="1400" dirty="0">
                <a:latin typeface="Consolas" panose="020B0609020204030204" pitchFamily="49" charset="0"/>
              </a:rPr>
              <a:t>" = 9,</a:t>
            </a:r>
            <a:endParaRPr lang="zh-CN" altLang="zh-CN" sz="1400" dirty="0">
              <a:latin typeface="Consolas" panose="020B0609020204030204" pitchFamily="49" charset="0"/>
            </a:endParaRPr>
          </a:p>
          <a:p>
            <a:r>
              <a:rPr lang="en-US" altLang="zh-CN" sz="1400" dirty="0">
                <a:latin typeface="Consolas" panose="020B0609020204030204" pitchFamily="49" charset="0"/>
              </a:rPr>
              <a:t>    "</a:t>
            </a:r>
            <a:r>
              <a:rPr lang="zh-CN" altLang="zh-CN" sz="1400" dirty="0">
                <a:latin typeface="Consolas" panose="020B0609020204030204" pitchFamily="49" charset="0"/>
              </a:rPr>
              <a:t>大专</a:t>
            </a:r>
            <a:r>
              <a:rPr lang="en-US" altLang="zh-CN" sz="1400" dirty="0">
                <a:latin typeface="Consolas" panose="020B0609020204030204" pitchFamily="49" charset="0"/>
              </a:rPr>
              <a:t>" = 12,</a:t>
            </a:r>
            <a:endParaRPr lang="zh-CN" altLang="zh-CN" sz="1400" dirty="0">
              <a:latin typeface="Consolas" panose="020B0609020204030204" pitchFamily="49" charset="0"/>
            </a:endParaRPr>
          </a:p>
          <a:p>
            <a:r>
              <a:rPr lang="en-US" altLang="zh-CN" sz="1400" dirty="0">
                <a:latin typeface="Consolas" panose="020B0609020204030204" pitchFamily="49" charset="0"/>
              </a:rPr>
              <a:t>    "</a:t>
            </a:r>
            <a:r>
              <a:rPr lang="zh-CN" altLang="zh-CN" sz="1400" dirty="0">
                <a:latin typeface="Consolas" panose="020B0609020204030204" pitchFamily="49" charset="0"/>
              </a:rPr>
              <a:t>本科</a:t>
            </a:r>
            <a:r>
              <a:rPr lang="en-US" altLang="zh-CN" sz="1400" dirty="0">
                <a:latin typeface="Consolas" panose="020B0609020204030204" pitchFamily="49" charset="0"/>
              </a:rPr>
              <a:t>" = 15</a:t>
            </a:r>
            <a:endParaRPr lang="zh-CN" altLang="zh-CN" sz="1400" dirty="0">
              <a:latin typeface="Consolas" panose="020B0609020204030204" pitchFamily="49" charset="0"/>
            </a:endParaRPr>
          </a:p>
          <a:p>
            <a:r>
              <a:rPr lang="en-US" altLang="zh-CN" sz="1400" dirty="0">
                <a:latin typeface="Consolas" panose="020B0609020204030204" pitchFamily="49" charset="0"/>
              </a:rPr>
              <a:t>  )</a:t>
            </a:r>
            <a:endParaRPr lang="zh-CN" altLang="zh-CN" sz="1400" dirty="0">
              <a:latin typeface="Consolas" panose="020B0609020204030204" pitchFamily="49" charset="0"/>
            </a:endParaRPr>
          </a:p>
          <a:p>
            <a:r>
              <a:rPr lang="en-US" altLang="zh-CN" sz="1400" dirty="0">
                <a:latin typeface="Consolas" panose="020B0609020204030204" pitchFamily="49" charset="0"/>
              </a:rPr>
              <a:t>}</a:t>
            </a:r>
            <a:endParaRPr lang="zh-CN" altLang="zh-CN" sz="1400" dirty="0">
              <a:latin typeface="Consolas" panose="020B0609020204030204" pitchFamily="49" charset="0"/>
            </a:endParaRPr>
          </a:p>
          <a:p>
            <a:r>
              <a:rPr lang="en-US" altLang="zh-CN" sz="1400" dirty="0">
                <a:latin typeface="Consolas" panose="020B0609020204030204" pitchFamily="49" charset="0"/>
              </a:rPr>
              <a:t>#</a:t>
            </a:r>
            <a:r>
              <a:rPr lang="zh-CN" altLang="zh-CN" sz="1400" dirty="0">
                <a:latin typeface="Consolas" panose="020B0609020204030204" pitchFamily="49" charset="0"/>
              </a:rPr>
              <a:t>经验</a:t>
            </a:r>
            <a:r>
              <a:rPr lang="en-US" altLang="zh-CN" sz="1400" dirty="0">
                <a:latin typeface="Consolas" panose="020B0609020204030204" pitchFamily="49" charset="0"/>
              </a:rPr>
              <a:t> -&gt; </a:t>
            </a:r>
            <a:r>
              <a:rPr lang="zh-CN" altLang="zh-CN" sz="1400" dirty="0">
                <a:latin typeface="Consolas" panose="020B0609020204030204" pitchFamily="49" charset="0"/>
              </a:rPr>
              <a:t>经验年</a:t>
            </a:r>
          </a:p>
          <a:p>
            <a:r>
              <a:rPr lang="en-US" altLang="zh-CN" sz="1400" dirty="0">
                <a:latin typeface="Consolas" panose="020B0609020204030204" pitchFamily="49" charset="0"/>
              </a:rPr>
              <a:t>for(</a:t>
            </a:r>
            <a:r>
              <a:rPr lang="en-US" altLang="zh-CN" sz="1400" dirty="0" err="1">
                <a:latin typeface="Consolas" panose="020B0609020204030204" pitchFamily="49" charset="0"/>
              </a:rPr>
              <a:t>i</a:t>
            </a:r>
            <a:r>
              <a:rPr lang="en-US" altLang="zh-CN" sz="1400" dirty="0">
                <a:latin typeface="Consolas" panose="020B0609020204030204" pitchFamily="49" charset="0"/>
              </a:rPr>
              <a:t> in 1:length(</a:t>
            </a:r>
            <a:r>
              <a:rPr lang="en-US" altLang="zh-CN" sz="1400" dirty="0" err="1">
                <a:latin typeface="Consolas" panose="020B0609020204030204" pitchFamily="49" charset="0"/>
              </a:rPr>
              <a:t>df$edubg</a:t>
            </a:r>
            <a:r>
              <a:rPr lang="en-US" altLang="zh-CN" sz="1400" dirty="0">
                <a:latin typeface="Consolas" panose="020B0609020204030204" pitchFamily="49" charset="0"/>
              </a:rPr>
              <a:t>)){</a:t>
            </a:r>
            <a:endParaRPr lang="zh-CN" altLang="zh-CN" sz="1400" dirty="0">
              <a:latin typeface="Consolas" panose="020B0609020204030204" pitchFamily="49" charset="0"/>
            </a:endParaRPr>
          </a:p>
          <a:p>
            <a:r>
              <a:rPr lang="en-US" altLang="zh-CN" sz="1400" dirty="0">
                <a:latin typeface="Consolas" panose="020B0609020204030204" pitchFamily="49" charset="0"/>
              </a:rPr>
              <a:t>  </a:t>
            </a:r>
            <a:r>
              <a:rPr lang="en-US" altLang="zh-CN" sz="1400" dirty="0" err="1">
                <a:latin typeface="Consolas" panose="020B0609020204030204" pitchFamily="49" charset="0"/>
              </a:rPr>
              <a:t>str</a:t>
            </a:r>
            <a:r>
              <a:rPr lang="en-US" altLang="zh-CN" sz="1400" dirty="0">
                <a:latin typeface="Consolas" panose="020B0609020204030204" pitchFamily="49" charset="0"/>
              </a:rPr>
              <a:t> = </a:t>
            </a:r>
            <a:r>
              <a:rPr lang="en-US" altLang="zh-CN" sz="1400" dirty="0" err="1">
                <a:latin typeface="Consolas" panose="020B0609020204030204" pitchFamily="49" charset="0"/>
              </a:rPr>
              <a:t>df$experience</a:t>
            </a:r>
            <a:r>
              <a:rPr lang="en-US" altLang="zh-CN" sz="1400" dirty="0">
                <a:latin typeface="Consolas" panose="020B0609020204030204" pitchFamily="49" charset="0"/>
              </a:rPr>
              <a:t>[</a:t>
            </a:r>
            <a:r>
              <a:rPr lang="en-US" altLang="zh-CN" sz="1400" dirty="0" err="1">
                <a:latin typeface="Consolas" panose="020B0609020204030204" pitchFamily="49" charset="0"/>
              </a:rPr>
              <a:t>i</a:t>
            </a:r>
            <a:r>
              <a:rPr lang="en-US" altLang="zh-CN" sz="1400" dirty="0">
                <a:latin typeface="Consolas" panose="020B0609020204030204" pitchFamily="49" charset="0"/>
              </a:rPr>
              <a:t>]</a:t>
            </a:r>
            <a:endParaRPr lang="zh-CN" altLang="zh-CN" sz="1400" dirty="0">
              <a:latin typeface="Consolas" panose="020B0609020204030204" pitchFamily="49" charset="0"/>
            </a:endParaRPr>
          </a:p>
          <a:p>
            <a:r>
              <a:rPr lang="en-US" altLang="zh-CN" sz="1400" dirty="0">
                <a:latin typeface="Consolas" panose="020B0609020204030204" pitchFamily="49" charset="0"/>
              </a:rPr>
              <a:t>  if(</a:t>
            </a:r>
            <a:r>
              <a:rPr lang="en-US" altLang="zh-CN" sz="1400" dirty="0" err="1">
                <a:latin typeface="Consolas" panose="020B0609020204030204" pitchFamily="49" charset="0"/>
              </a:rPr>
              <a:t>str</a:t>
            </a:r>
            <a:r>
              <a:rPr lang="en-US" altLang="zh-CN" sz="1400" dirty="0">
                <a:latin typeface="Consolas" panose="020B0609020204030204" pitchFamily="49" charset="0"/>
              </a:rPr>
              <a:t> %in% c('</a:t>
            </a:r>
            <a:r>
              <a:rPr lang="zh-CN" altLang="zh-CN" sz="1400" dirty="0">
                <a:latin typeface="Consolas" panose="020B0609020204030204" pitchFamily="49" charset="0"/>
              </a:rPr>
              <a:t>不限</a:t>
            </a:r>
            <a:r>
              <a:rPr lang="en-US" altLang="zh-CN" sz="1400" dirty="0">
                <a:latin typeface="Consolas" panose="020B0609020204030204" pitchFamily="49" charset="0"/>
              </a:rPr>
              <a:t>', '10</a:t>
            </a:r>
            <a:r>
              <a:rPr lang="zh-CN" altLang="zh-CN" sz="1400" dirty="0">
                <a:latin typeface="Consolas" panose="020B0609020204030204" pitchFamily="49" charset="0"/>
              </a:rPr>
              <a:t>年以上</a:t>
            </a:r>
            <a:r>
              <a:rPr lang="en-US" altLang="zh-CN" sz="1400" dirty="0">
                <a:latin typeface="Consolas" panose="020B0609020204030204" pitchFamily="49" charset="0"/>
              </a:rPr>
              <a:t>', '1</a:t>
            </a:r>
            <a:r>
              <a:rPr lang="zh-CN" altLang="zh-CN" sz="1400" dirty="0">
                <a:latin typeface="Consolas" panose="020B0609020204030204" pitchFamily="49" charset="0"/>
              </a:rPr>
              <a:t>年以下</a:t>
            </a:r>
            <a:r>
              <a:rPr lang="en-US" altLang="zh-CN" sz="1400" dirty="0">
                <a:latin typeface="Consolas" panose="020B0609020204030204" pitchFamily="49" charset="0"/>
              </a:rPr>
              <a:t>')){</a:t>
            </a:r>
            <a:endParaRPr lang="zh-CN" altLang="zh-CN" sz="1400" dirty="0">
              <a:latin typeface="Consolas" panose="020B0609020204030204" pitchFamily="49" charset="0"/>
            </a:endParaRPr>
          </a:p>
          <a:p>
            <a:r>
              <a:rPr lang="en-US" altLang="zh-CN" sz="1400" dirty="0">
                <a:latin typeface="Consolas" panose="020B0609020204030204" pitchFamily="49" charset="0"/>
              </a:rPr>
              <a:t>    </a:t>
            </a:r>
            <a:r>
              <a:rPr lang="en-US" altLang="zh-CN" sz="1400" dirty="0" err="1">
                <a:latin typeface="Consolas" panose="020B0609020204030204" pitchFamily="49" charset="0"/>
              </a:rPr>
              <a:t>meanExp</a:t>
            </a:r>
            <a:r>
              <a:rPr lang="en-US" altLang="zh-CN" sz="1400" dirty="0">
                <a:latin typeface="Consolas" panose="020B0609020204030204" pitchFamily="49" charset="0"/>
              </a:rPr>
              <a:t>[</a:t>
            </a:r>
            <a:r>
              <a:rPr lang="en-US" altLang="zh-CN" sz="1400" dirty="0" err="1">
                <a:latin typeface="Consolas" panose="020B0609020204030204" pitchFamily="49" charset="0"/>
              </a:rPr>
              <a:t>i</a:t>
            </a:r>
            <a:r>
              <a:rPr lang="en-US" altLang="zh-CN" sz="1400" dirty="0">
                <a:latin typeface="Consolas" panose="020B0609020204030204" pitchFamily="49" charset="0"/>
              </a:rPr>
              <a:t>] = switch (</a:t>
            </a:r>
            <a:r>
              <a:rPr lang="en-US" altLang="zh-CN" sz="1400" dirty="0" err="1">
                <a:latin typeface="Consolas" panose="020B0609020204030204" pitchFamily="49" charset="0"/>
              </a:rPr>
              <a:t>str</a:t>
            </a:r>
            <a:r>
              <a:rPr lang="en-US" altLang="zh-CN" sz="1400" dirty="0">
                <a:latin typeface="Consolas" panose="020B0609020204030204" pitchFamily="49" charset="0"/>
              </a:rPr>
              <a:t>,</a:t>
            </a:r>
            <a:endParaRPr lang="zh-CN" altLang="zh-CN" sz="1400" dirty="0">
              <a:latin typeface="Consolas" panose="020B0609020204030204" pitchFamily="49" charset="0"/>
            </a:endParaRPr>
          </a:p>
          <a:p>
            <a:r>
              <a:rPr lang="en-US" altLang="zh-CN" sz="1400" dirty="0">
                <a:latin typeface="Consolas" panose="020B0609020204030204" pitchFamily="49" charset="0"/>
              </a:rPr>
              <a:t>      '10</a:t>
            </a:r>
            <a:r>
              <a:rPr lang="zh-CN" altLang="zh-CN" sz="1400" dirty="0">
                <a:latin typeface="Consolas" panose="020B0609020204030204" pitchFamily="49" charset="0"/>
              </a:rPr>
              <a:t>年以上</a:t>
            </a:r>
            <a:r>
              <a:rPr lang="en-US" altLang="zh-CN" sz="1400" dirty="0">
                <a:latin typeface="Consolas" panose="020B0609020204030204" pitchFamily="49" charset="0"/>
              </a:rPr>
              <a:t>' = 10,</a:t>
            </a:r>
            <a:endParaRPr lang="zh-CN" altLang="zh-CN" sz="1400" dirty="0">
              <a:latin typeface="Consolas" panose="020B0609020204030204" pitchFamily="49" charset="0"/>
            </a:endParaRPr>
          </a:p>
          <a:p>
            <a:r>
              <a:rPr lang="en-US" altLang="zh-CN" sz="1400" dirty="0">
                <a:latin typeface="Consolas" panose="020B0609020204030204" pitchFamily="49" charset="0"/>
              </a:rPr>
              <a:t>      '1</a:t>
            </a:r>
            <a:r>
              <a:rPr lang="zh-CN" altLang="zh-CN" sz="1400" dirty="0">
                <a:latin typeface="Consolas" panose="020B0609020204030204" pitchFamily="49" charset="0"/>
              </a:rPr>
              <a:t>年以下</a:t>
            </a:r>
            <a:r>
              <a:rPr lang="en-US" altLang="zh-CN" sz="1400" dirty="0">
                <a:latin typeface="Consolas" panose="020B0609020204030204" pitchFamily="49" charset="0"/>
              </a:rPr>
              <a:t>' = 0.5,</a:t>
            </a:r>
            <a:endParaRPr lang="zh-CN" altLang="zh-CN" sz="1400" dirty="0">
              <a:latin typeface="Consolas" panose="020B0609020204030204" pitchFamily="49" charset="0"/>
            </a:endParaRPr>
          </a:p>
          <a:p>
            <a:r>
              <a:rPr lang="en-US" altLang="zh-CN" sz="1400" dirty="0">
                <a:latin typeface="Consolas" panose="020B0609020204030204" pitchFamily="49" charset="0"/>
              </a:rPr>
              <a:t>      '</a:t>
            </a:r>
            <a:r>
              <a:rPr lang="zh-CN" altLang="zh-CN" sz="1400" dirty="0">
                <a:latin typeface="Consolas" panose="020B0609020204030204" pitchFamily="49" charset="0"/>
              </a:rPr>
              <a:t>不限</a:t>
            </a:r>
            <a:r>
              <a:rPr lang="en-US" altLang="zh-CN" sz="1400" dirty="0">
                <a:latin typeface="Consolas" panose="020B0609020204030204" pitchFamily="49" charset="0"/>
              </a:rPr>
              <a:t>' = 0</a:t>
            </a:r>
            <a:endParaRPr lang="zh-CN" altLang="zh-CN" sz="1400" dirty="0">
              <a:latin typeface="Consolas" panose="020B0609020204030204" pitchFamily="49" charset="0"/>
            </a:endParaRPr>
          </a:p>
          <a:p>
            <a:r>
              <a:rPr lang="en-US" altLang="zh-CN" sz="1400" dirty="0">
                <a:latin typeface="Consolas" panose="020B0609020204030204" pitchFamily="49" charset="0"/>
              </a:rPr>
              <a:t>    )</a:t>
            </a:r>
            <a:endParaRPr lang="zh-CN" altLang="zh-CN" sz="1400" dirty="0">
              <a:latin typeface="Consolas" panose="020B0609020204030204" pitchFamily="49" charset="0"/>
            </a:endParaRPr>
          </a:p>
          <a:p>
            <a:r>
              <a:rPr lang="en-US" altLang="zh-CN" sz="1400" dirty="0">
                <a:latin typeface="Consolas" panose="020B0609020204030204" pitchFamily="49" charset="0"/>
              </a:rPr>
              <a:t>    next</a:t>
            </a:r>
            <a:endParaRPr lang="zh-CN" altLang="zh-CN" sz="1400" dirty="0">
              <a:latin typeface="Consolas" panose="020B0609020204030204" pitchFamily="49" charset="0"/>
            </a:endParaRPr>
          </a:p>
          <a:p>
            <a:r>
              <a:rPr lang="en-US" altLang="zh-CN" sz="1400" dirty="0">
                <a:latin typeface="Consolas" panose="020B0609020204030204" pitchFamily="49" charset="0"/>
              </a:rPr>
              <a:t>  </a:t>
            </a:r>
            <a:r>
              <a:rPr lang="en-US" altLang="zh-CN" sz="1400" dirty="0" smtClean="0">
                <a:latin typeface="Consolas" panose="020B0609020204030204" pitchFamily="49" charset="0"/>
              </a:rPr>
              <a:t>}</a:t>
            </a:r>
            <a:endParaRPr lang="zh-CN" altLang="zh-CN" sz="1400" dirty="0">
              <a:latin typeface="Consolas" panose="020B0609020204030204" pitchFamily="49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206290" y="341677"/>
            <a:ext cx="1210588" cy="4534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000" b="1" dirty="0">
                <a:solidFill>
                  <a:schemeClr val="accent2">
                    <a:lumMod val="75000"/>
                  </a:schemeClr>
                </a:solidFill>
              </a:rPr>
              <a:t>相关分析</a:t>
            </a:r>
            <a:endParaRPr lang="en-US" altLang="zh-CN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427742" y="924744"/>
            <a:ext cx="3882683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altLang="zh-CN" sz="1400" dirty="0">
                <a:latin typeface="Consolas" panose="020B0609020204030204" pitchFamily="49" charset="0"/>
              </a:rPr>
              <a:t> res = </a:t>
            </a:r>
            <a:r>
              <a:rPr lang="en-US" altLang="zh-CN" sz="1400" dirty="0" err="1">
                <a:latin typeface="Consolas" panose="020B0609020204030204" pitchFamily="49" charset="0"/>
              </a:rPr>
              <a:t>str_match_all</a:t>
            </a:r>
            <a:r>
              <a:rPr lang="en-US" altLang="zh-CN" sz="1400" dirty="0">
                <a:latin typeface="Consolas" panose="020B0609020204030204" pitchFamily="49" charset="0"/>
              </a:rPr>
              <a:t>(</a:t>
            </a:r>
            <a:r>
              <a:rPr lang="en-US" altLang="zh-CN" sz="1400" dirty="0" err="1">
                <a:latin typeface="Consolas" panose="020B0609020204030204" pitchFamily="49" charset="0"/>
              </a:rPr>
              <a:t>str</a:t>
            </a:r>
            <a:r>
              <a:rPr lang="en-US" altLang="zh-CN" sz="1400" dirty="0">
                <a:latin typeface="Consolas" panose="020B0609020204030204" pitchFamily="49" charset="0"/>
              </a:rPr>
              <a:t>, "\\d+")</a:t>
            </a:r>
            <a:endParaRPr lang="zh-CN" altLang="zh-CN" sz="1400" dirty="0">
              <a:latin typeface="Consolas" panose="020B0609020204030204" pitchFamily="49" charset="0"/>
            </a:endParaRPr>
          </a:p>
          <a:p>
            <a:pPr defTabSz="914400"/>
            <a:r>
              <a:rPr lang="en-US" altLang="zh-CN" sz="1400" dirty="0">
                <a:latin typeface="Consolas" panose="020B0609020204030204" pitchFamily="49" charset="0"/>
              </a:rPr>
              <a:t>  res = res[[1]]</a:t>
            </a:r>
            <a:endParaRPr lang="zh-CN" altLang="zh-CN" sz="1400" dirty="0">
              <a:latin typeface="Consolas" panose="020B0609020204030204" pitchFamily="49" charset="0"/>
            </a:endParaRPr>
          </a:p>
          <a:p>
            <a:pPr defTabSz="914400"/>
            <a:r>
              <a:rPr lang="en-US" altLang="zh-CN" sz="1400" dirty="0">
                <a:latin typeface="Consolas" panose="020B0609020204030204" pitchFamily="49" charset="0"/>
              </a:rPr>
              <a:t>  </a:t>
            </a:r>
            <a:r>
              <a:rPr lang="en-US" altLang="zh-CN" sz="1400" dirty="0" err="1">
                <a:latin typeface="Consolas" panose="020B0609020204030204" pitchFamily="49" charset="0"/>
              </a:rPr>
              <a:t>meanExp</a:t>
            </a:r>
            <a:r>
              <a:rPr lang="en-US" altLang="zh-CN" sz="1400" dirty="0">
                <a:latin typeface="Consolas" panose="020B0609020204030204" pitchFamily="49" charset="0"/>
              </a:rPr>
              <a:t>[</a:t>
            </a:r>
            <a:r>
              <a:rPr lang="en-US" altLang="zh-CN" sz="1400" dirty="0" err="1">
                <a:latin typeface="Consolas" panose="020B0609020204030204" pitchFamily="49" charset="0"/>
              </a:rPr>
              <a:t>i</a:t>
            </a:r>
            <a:r>
              <a:rPr lang="en-US" altLang="zh-CN" sz="1400" dirty="0">
                <a:latin typeface="Consolas" panose="020B0609020204030204" pitchFamily="49" charset="0"/>
              </a:rPr>
              <a:t>] = c(</a:t>
            </a:r>
            <a:r>
              <a:rPr lang="en-US" altLang="zh-CN" sz="1400" dirty="0" err="1">
                <a:latin typeface="Consolas" panose="020B0609020204030204" pitchFamily="49" charset="0"/>
              </a:rPr>
              <a:t>as.numeric</a:t>
            </a:r>
            <a:r>
              <a:rPr lang="en-US" altLang="zh-CN" sz="1400" dirty="0">
                <a:latin typeface="Consolas" panose="020B0609020204030204" pitchFamily="49" charset="0"/>
              </a:rPr>
              <a:t>(res[1]), </a:t>
            </a:r>
            <a:r>
              <a:rPr lang="en-US" altLang="zh-CN" sz="1400" dirty="0" err="1">
                <a:latin typeface="Consolas" panose="020B0609020204030204" pitchFamily="49" charset="0"/>
              </a:rPr>
              <a:t>as.numeric</a:t>
            </a:r>
            <a:r>
              <a:rPr lang="en-US" altLang="zh-CN" sz="1400" dirty="0">
                <a:latin typeface="Consolas" panose="020B0609020204030204" pitchFamily="49" charset="0"/>
              </a:rPr>
              <a:t>(res[2])) %&gt;% mean()</a:t>
            </a:r>
            <a:endParaRPr lang="zh-CN" altLang="zh-CN" sz="1400" dirty="0">
              <a:latin typeface="Consolas" panose="020B0609020204030204" pitchFamily="49" charset="0"/>
            </a:endParaRPr>
          </a:p>
          <a:p>
            <a:pPr defTabSz="914400"/>
            <a:r>
              <a:rPr lang="en-US" altLang="zh-CN" sz="1400" dirty="0">
                <a:latin typeface="Consolas" panose="020B0609020204030204" pitchFamily="49" charset="0"/>
              </a:rPr>
              <a:t>}</a:t>
            </a:r>
            <a:endParaRPr lang="zh-CN" altLang="zh-CN" sz="1400" dirty="0">
              <a:latin typeface="Consolas" panose="020B0609020204030204" pitchFamily="49" charset="0"/>
            </a:endParaRPr>
          </a:p>
          <a:p>
            <a:pPr defTabSz="914400"/>
            <a:r>
              <a:rPr lang="en-US" altLang="zh-CN" sz="1400" dirty="0" err="1">
                <a:latin typeface="Consolas" panose="020B0609020204030204" pitchFamily="49" charset="0"/>
              </a:rPr>
              <a:t>df</a:t>
            </a:r>
            <a:r>
              <a:rPr lang="en-US" altLang="zh-CN" sz="1400" dirty="0">
                <a:latin typeface="Consolas" panose="020B0609020204030204" pitchFamily="49" charset="0"/>
              </a:rPr>
              <a:t> = </a:t>
            </a:r>
            <a:r>
              <a:rPr lang="en-US" altLang="zh-CN" sz="1400" dirty="0" err="1">
                <a:latin typeface="Consolas" panose="020B0609020204030204" pitchFamily="49" charset="0"/>
              </a:rPr>
              <a:t>data.frame</a:t>
            </a:r>
            <a:r>
              <a:rPr lang="en-US" altLang="zh-CN" sz="1400" dirty="0">
                <a:latin typeface="Consolas" panose="020B0609020204030204" pitchFamily="49" charset="0"/>
              </a:rPr>
              <a:t>(</a:t>
            </a:r>
            <a:r>
              <a:rPr lang="en-US" altLang="zh-CN" sz="1400" dirty="0" err="1">
                <a:latin typeface="Consolas" panose="020B0609020204030204" pitchFamily="49" charset="0"/>
              </a:rPr>
              <a:t>df</a:t>
            </a:r>
            <a:r>
              <a:rPr lang="en-US" altLang="zh-CN" sz="1400" dirty="0">
                <a:latin typeface="Consolas" panose="020B0609020204030204" pitchFamily="49" charset="0"/>
              </a:rPr>
              <a:t>, </a:t>
            </a:r>
            <a:r>
              <a:rPr lang="en-US" altLang="zh-CN" sz="1400" dirty="0" err="1">
                <a:latin typeface="Consolas" panose="020B0609020204030204" pitchFamily="49" charset="0"/>
              </a:rPr>
              <a:t>meanExp</a:t>
            </a:r>
            <a:r>
              <a:rPr lang="en-US" altLang="zh-CN" sz="1400" dirty="0">
                <a:latin typeface="Consolas" panose="020B0609020204030204" pitchFamily="49" charset="0"/>
              </a:rPr>
              <a:t>, </a:t>
            </a:r>
            <a:r>
              <a:rPr lang="en-US" altLang="zh-CN" sz="1400" dirty="0" err="1">
                <a:latin typeface="Consolas" panose="020B0609020204030204" pitchFamily="49" charset="0"/>
              </a:rPr>
              <a:t>meanSalary</a:t>
            </a:r>
            <a:r>
              <a:rPr lang="en-US" altLang="zh-CN" sz="1400" dirty="0">
                <a:latin typeface="Consolas" panose="020B0609020204030204" pitchFamily="49" charset="0"/>
              </a:rPr>
              <a:t>, </a:t>
            </a:r>
            <a:r>
              <a:rPr lang="en-US" altLang="zh-CN" sz="1400" dirty="0" err="1">
                <a:latin typeface="Consolas" panose="020B0609020204030204" pitchFamily="49" charset="0"/>
              </a:rPr>
              <a:t>eduLevel</a:t>
            </a:r>
            <a:r>
              <a:rPr lang="en-US" altLang="zh-CN" sz="1400" dirty="0">
                <a:latin typeface="Consolas" panose="020B0609020204030204" pitchFamily="49" charset="0"/>
              </a:rPr>
              <a:t>) #</a:t>
            </a:r>
            <a:r>
              <a:rPr lang="zh-CN" altLang="zh-CN" sz="1400" dirty="0">
                <a:latin typeface="Consolas" panose="020B0609020204030204" pitchFamily="49" charset="0"/>
              </a:rPr>
              <a:t>合成新数据框</a:t>
            </a:r>
          </a:p>
          <a:p>
            <a:pPr defTabSz="914400"/>
            <a:r>
              <a:rPr lang="en-US" altLang="zh-CN" sz="1400" dirty="0" err="1">
                <a:latin typeface="Consolas" panose="020B0609020204030204" pitchFamily="49" charset="0"/>
              </a:rPr>
              <a:t>df$experience</a:t>
            </a:r>
            <a:r>
              <a:rPr lang="en-US" altLang="zh-CN" sz="1400" dirty="0">
                <a:latin typeface="Consolas" panose="020B0609020204030204" pitchFamily="49" charset="0"/>
              </a:rPr>
              <a:t> = </a:t>
            </a:r>
            <a:r>
              <a:rPr lang="en-US" altLang="zh-CN" sz="1400" dirty="0" err="1">
                <a:latin typeface="Consolas" panose="020B0609020204030204" pitchFamily="49" charset="0"/>
              </a:rPr>
              <a:t>df$salary</a:t>
            </a:r>
            <a:r>
              <a:rPr lang="en-US" altLang="zh-CN" sz="1400" dirty="0">
                <a:latin typeface="Consolas" panose="020B0609020204030204" pitchFamily="49" charset="0"/>
              </a:rPr>
              <a:t> = </a:t>
            </a:r>
            <a:r>
              <a:rPr lang="en-US" altLang="zh-CN" sz="1400" dirty="0" err="1">
                <a:latin typeface="Consolas" panose="020B0609020204030204" pitchFamily="49" charset="0"/>
              </a:rPr>
              <a:t>df$edubg</a:t>
            </a:r>
            <a:r>
              <a:rPr lang="en-US" altLang="zh-CN" sz="1400" dirty="0">
                <a:latin typeface="Consolas" panose="020B0609020204030204" pitchFamily="49" charset="0"/>
              </a:rPr>
              <a:t> = NULL #</a:t>
            </a:r>
            <a:r>
              <a:rPr lang="zh-CN" altLang="zh-CN" sz="1400" dirty="0">
                <a:latin typeface="Consolas" panose="020B0609020204030204" pitchFamily="49" charset="0"/>
              </a:rPr>
              <a:t>丢弃原列</a:t>
            </a:r>
          </a:p>
          <a:p>
            <a:pPr defTabSz="914400"/>
            <a:r>
              <a:rPr lang="en-US" altLang="zh-CN" sz="1400" dirty="0">
                <a:latin typeface="Consolas" panose="020B0609020204030204" pitchFamily="49" charset="0"/>
              </a:rPr>
              <a:t>#</a:t>
            </a:r>
            <a:r>
              <a:rPr lang="zh-CN" altLang="zh-CN" sz="1400" dirty="0">
                <a:latin typeface="Consolas" panose="020B0609020204030204" pitchFamily="49" charset="0"/>
              </a:rPr>
              <a:t>地址</a:t>
            </a:r>
            <a:r>
              <a:rPr lang="en-US" altLang="zh-CN" sz="1400" dirty="0">
                <a:latin typeface="Consolas" panose="020B0609020204030204" pitchFamily="49" charset="0"/>
              </a:rPr>
              <a:t> -&gt; </a:t>
            </a:r>
            <a:r>
              <a:rPr lang="zh-CN" altLang="zh-CN" sz="1400" dirty="0">
                <a:latin typeface="Consolas" panose="020B0609020204030204" pitchFamily="49" charset="0"/>
              </a:rPr>
              <a:t>所在地公司数量</a:t>
            </a:r>
          </a:p>
          <a:p>
            <a:pPr defTabSz="914400"/>
            <a:r>
              <a:rPr lang="en-US" altLang="zh-CN" sz="1400" dirty="0" err="1">
                <a:latin typeface="Consolas" panose="020B0609020204030204" pitchFamily="49" charset="0"/>
              </a:rPr>
              <a:t>addressFreq</a:t>
            </a:r>
            <a:r>
              <a:rPr lang="en-US" altLang="zh-CN" sz="1400" dirty="0">
                <a:latin typeface="Consolas" panose="020B0609020204030204" pitchFamily="49" charset="0"/>
              </a:rPr>
              <a:t> = count(</a:t>
            </a:r>
            <a:r>
              <a:rPr lang="en-US" altLang="zh-CN" sz="1400" dirty="0" err="1">
                <a:latin typeface="Consolas" panose="020B0609020204030204" pitchFamily="49" charset="0"/>
              </a:rPr>
              <a:t>df$address</a:t>
            </a:r>
            <a:r>
              <a:rPr lang="en-US" altLang="zh-CN" sz="1400" dirty="0">
                <a:latin typeface="Consolas" panose="020B0609020204030204" pitchFamily="49" charset="0"/>
              </a:rPr>
              <a:t>)</a:t>
            </a:r>
            <a:endParaRPr lang="zh-CN" altLang="zh-CN" sz="1400" dirty="0">
              <a:latin typeface="Consolas" panose="020B0609020204030204" pitchFamily="49" charset="0"/>
            </a:endParaRPr>
          </a:p>
          <a:p>
            <a:pPr defTabSz="914400"/>
            <a:r>
              <a:rPr lang="en-US" altLang="zh-CN" sz="1400" dirty="0">
                <a:latin typeface="Consolas" panose="020B0609020204030204" pitchFamily="49" charset="0"/>
              </a:rPr>
              <a:t>names(</a:t>
            </a:r>
            <a:r>
              <a:rPr lang="en-US" altLang="zh-CN" sz="1400" dirty="0" err="1">
                <a:latin typeface="Consolas" panose="020B0609020204030204" pitchFamily="49" charset="0"/>
              </a:rPr>
              <a:t>addressFreq</a:t>
            </a:r>
            <a:r>
              <a:rPr lang="en-US" altLang="zh-CN" sz="1400" dirty="0">
                <a:latin typeface="Consolas" panose="020B0609020204030204" pitchFamily="49" charset="0"/>
              </a:rPr>
              <a:t>) = c("address", "</a:t>
            </a:r>
            <a:r>
              <a:rPr lang="en-US" altLang="zh-CN" sz="1400" dirty="0" err="1">
                <a:latin typeface="Consolas" panose="020B0609020204030204" pitchFamily="49" charset="0"/>
              </a:rPr>
              <a:t>addressFreq</a:t>
            </a:r>
            <a:r>
              <a:rPr lang="en-US" altLang="zh-CN" sz="1400" dirty="0">
                <a:latin typeface="Consolas" panose="020B0609020204030204" pitchFamily="49" charset="0"/>
              </a:rPr>
              <a:t>")</a:t>
            </a:r>
            <a:endParaRPr lang="zh-CN" altLang="zh-CN" sz="1400" dirty="0">
              <a:latin typeface="Consolas" panose="020B0609020204030204" pitchFamily="49" charset="0"/>
            </a:endParaRPr>
          </a:p>
          <a:p>
            <a:pPr defTabSz="914400"/>
            <a:r>
              <a:rPr lang="en-US" altLang="zh-CN" sz="1400" dirty="0" err="1">
                <a:latin typeface="Consolas" panose="020B0609020204030204" pitchFamily="49" charset="0"/>
              </a:rPr>
              <a:t>df</a:t>
            </a:r>
            <a:r>
              <a:rPr lang="en-US" altLang="zh-CN" sz="1400" dirty="0">
                <a:latin typeface="Consolas" panose="020B0609020204030204" pitchFamily="49" charset="0"/>
              </a:rPr>
              <a:t> = merge(</a:t>
            </a:r>
            <a:r>
              <a:rPr lang="en-US" altLang="zh-CN" sz="1400" dirty="0" err="1">
                <a:latin typeface="Consolas" panose="020B0609020204030204" pitchFamily="49" charset="0"/>
              </a:rPr>
              <a:t>df</a:t>
            </a:r>
            <a:r>
              <a:rPr lang="en-US" altLang="zh-CN" sz="1400" dirty="0">
                <a:latin typeface="Consolas" panose="020B0609020204030204" pitchFamily="49" charset="0"/>
              </a:rPr>
              <a:t>, </a:t>
            </a:r>
            <a:r>
              <a:rPr lang="en-US" altLang="zh-CN" sz="1400" dirty="0" err="1">
                <a:latin typeface="Consolas" panose="020B0609020204030204" pitchFamily="49" charset="0"/>
              </a:rPr>
              <a:t>addressFreq</a:t>
            </a:r>
            <a:r>
              <a:rPr lang="en-US" altLang="zh-CN" sz="1400" dirty="0">
                <a:latin typeface="Consolas" panose="020B0609020204030204" pitchFamily="49" charset="0"/>
              </a:rPr>
              <a:t>, </a:t>
            </a:r>
            <a:r>
              <a:rPr lang="en-US" altLang="zh-CN" sz="1400" dirty="0" err="1">
                <a:latin typeface="Consolas" panose="020B0609020204030204" pitchFamily="49" charset="0"/>
              </a:rPr>
              <a:t>by.x</a:t>
            </a:r>
            <a:r>
              <a:rPr lang="en-US" altLang="zh-CN" sz="1400" dirty="0">
                <a:latin typeface="Consolas" panose="020B0609020204030204" pitchFamily="49" charset="0"/>
              </a:rPr>
              <a:t> = "address", </a:t>
            </a:r>
            <a:r>
              <a:rPr lang="en-US" altLang="zh-CN" sz="1400" dirty="0" err="1">
                <a:latin typeface="Consolas" panose="020B0609020204030204" pitchFamily="49" charset="0"/>
              </a:rPr>
              <a:t>by.y</a:t>
            </a:r>
            <a:r>
              <a:rPr lang="en-US" altLang="zh-CN" sz="1400" dirty="0">
                <a:latin typeface="Consolas" panose="020B0609020204030204" pitchFamily="49" charset="0"/>
              </a:rPr>
              <a:t> = "address")</a:t>
            </a:r>
            <a:endParaRPr lang="zh-CN" altLang="zh-CN" sz="1400" dirty="0">
              <a:latin typeface="Consolas" panose="020B0609020204030204" pitchFamily="49" charset="0"/>
            </a:endParaRPr>
          </a:p>
          <a:p>
            <a:pPr defTabSz="914400"/>
            <a:r>
              <a:rPr lang="en-US" altLang="zh-CN" sz="1400" dirty="0" err="1">
                <a:latin typeface="Consolas" panose="020B0609020204030204" pitchFamily="49" charset="0"/>
              </a:rPr>
              <a:t>df$address</a:t>
            </a:r>
            <a:r>
              <a:rPr lang="en-US" altLang="zh-CN" sz="1400" dirty="0">
                <a:latin typeface="Consolas" panose="020B0609020204030204" pitchFamily="49" charset="0"/>
              </a:rPr>
              <a:t> = NULL #</a:t>
            </a:r>
            <a:r>
              <a:rPr lang="zh-CN" altLang="zh-CN" sz="1400" dirty="0">
                <a:latin typeface="Consolas" panose="020B0609020204030204" pitchFamily="49" charset="0"/>
              </a:rPr>
              <a:t>删除</a:t>
            </a:r>
            <a:r>
              <a:rPr lang="en-US" altLang="zh-CN" sz="1400" dirty="0">
                <a:latin typeface="Consolas" panose="020B0609020204030204" pitchFamily="49" charset="0"/>
              </a:rPr>
              <a:t>address</a:t>
            </a:r>
            <a:endParaRPr lang="zh-CN" altLang="zh-CN" sz="1400" dirty="0">
              <a:latin typeface="Consolas" panose="020B0609020204030204" pitchFamily="49" charset="0"/>
            </a:endParaRPr>
          </a:p>
          <a:p>
            <a:pPr defTabSz="914400"/>
            <a:r>
              <a:rPr lang="en-US" altLang="zh-CN" sz="1400" dirty="0">
                <a:latin typeface="Consolas" panose="020B0609020204030204" pitchFamily="49" charset="0"/>
              </a:rPr>
              <a:t>#</a:t>
            </a:r>
            <a:r>
              <a:rPr lang="zh-CN" altLang="zh-CN" sz="1400" dirty="0">
                <a:latin typeface="Consolas" panose="020B0609020204030204" pitchFamily="49" charset="0"/>
              </a:rPr>
              <a:t>工作类型</a:t>
            </a:r>
            <a:r>
              <a:rPr lang="en-US" altLang="zh-CN" sz="1400" dirty="0">
                <a:latin typeface="Consolas" panose="020B0609020204030204" pitchFamily="49" charset="0"/>
              </a:rPr>
              <a:t> -&gt; </a:t>
            </a:r>
            <a:r>
              <a:rPr lang="zh-CN" altLang="zh-CN" sz="1400" dirty="0">
                <a:latin typeface="Consolas" panose="020B0609020204030204" pitchFamily="49" charset="0"/>
              </a:rPr>
              <a:t>工作频数</a:t>
            </a:r>
          </a:p>
          <a:p>
            <a:pPr defTabSz="914400"/>
            <a:r>
              <a:rPr lang="en-US" altLang="zh-CN" sz="1400" dirty="0" err="1">
                <a:latin typeface="Consolas" panose="020B0609020204030204" pitchFamily="49" charset="0"/>
              </a:rPr>
              <a:t>typeFreq</a:t>
            </a:r>
            <a:r>
              <a:rPr lang="en-US" altLang="zh-CN" sz="1400" dirty="0">
                <a:latin typeface="Consolas" panose="020B0609020204030204" pitchFamily="49" charset="0"/>
              </a:rPr>
              <a:t> = count(</a:t>
            </a:r>
            <a:r>
              <a:rPr lang="en-US" altLang="zh-CN" sz="1400" dirty="0" err="1">
                <a:latin typeface="Consolas" panose="020B0609020204030204" pitchFamily="49" charset="0"/>
              </a:rPr>
              <a:t>df$type</a:t>
            </a:r>
            <a:r>
              <a:rPr lang="en-US" altLang="zh-CN" sz="1400" dirty="0">
                <a:latin typeface="Consolas" panose="020B0609020204030204" pitchFamily="49" charset="0"/>
              </a:rPr>
              <a:t>)</a:t>
            </a:r>
            <a:endParaRPr lang="zh-CN" altLang="zh-CN" sz="1400" dirty="0">
              <a:latin typeface="Consolas" panose="020B0609020204030204" pitchFamily="49" charset="0"/>
            </a:endParaRPr>
          </a:p>
          <a:p>
            <a:pPr defTabSz="914400"/>
            <a:r>
              <a:rPr lang="en-US" altLang="zh-CN" sz="1400" dirty="0">
                <a:latin typeface="Consolas" panose="020B0609020204030204" pitchFamily="49" charset="0"/>
              </a:rPr>
              <a:t>names(</a:t>
            </a:r>
            <a:r>
              <a:rPr lang="en-US" altLang="zh-CN" sz="1400" dirty="0" err="1">
                <a:latin typeface="Consolas" panose="020B0609020204030204" pitchFamily="49" charset="0"/>
              </a:rPr>
              <a:t>typeFreq</a:t>
            </a:r>
            <a:r>
              <a:rPr lang="en-US" altLang="zh-CN" sz="1400" dirty="0">
                <a:latin typeface="Consolas" panose="020B0609020204030204" pitchFamily="49" charset="0"/>
              </a:rPr>
              <a:t>) = c("type", "</a:t>
            </a:r>
            <a:r>
              <a:rPr lang="en-US" altLang="zh-CN" sz="1400" dirty="0" err="1">
                <a:latin typeface="Consolas" panose="020B0609020204030204" pitchFamily="49" charset="0"/>
              </a:rPr>
              <a:t>typeFreq</a:t>
            </a:r>
            <a:r>
              <a:rPr lang="en-US" altLang="zh-CN" sz="1400" dirty="0">
                <a:latin typeface="Consolas" panose="020B0609020204030204" pitchFamily="49" charset="0"/>
              </a:rPr>
              <a:t>")</a:t>
            </a:r>
            <a:endParaRPr lang="zh-CN" altLang="zh-CN" sz="1400" dirty="0">
              <a:latin typeface="Consolas" panose="020B0609020204030204" pitchFamily="49" charset="0"/>
            </a:endParaRPr>
          </a:p>
          <a:p>
            <a:pPr defTabSz="914400"/>
            <a:r>
              <a:rPr lang="en-US" altLang="zh-CN" sz="1400" dirty="0" err="1">
                <a:latin typeface="Consolas" panose="020B0609020204030204" pitchFamily="49" charset="0"/>
              </a:rPr>
              <a:t>df</a:t>
            </a:r>
            <a:r>
              <a:rPr lang="en-US" altLang="zh-CN" sz="1400" dirty="0">
                <a:latin typeface="Consolas" panose="020B0609020204030204" pitchFamily="49" charset="0"/>
              </a:rPr>
              <a:t> = merge(</a:t>
            </a:r>
            <a:r>
              <a:rPr lang="en-US" altLang="zh-CN" sz="1400" dirty="0" err="1">
                <a:latin typeface="Consolas" panose="020B0609020204030204" pitchFamily="49" charset="0"/>
              </a:rPr>
              <a:t>df</a:t>
            </a:r>
            <a:r>
              <a:rPr lang="en-US" altLang="zh-CN" sz="1400" dirty="0">
                <a:latin typeface="Consolas" panose="020B0609020204030204" pitchFamily="49" charset="0"/>
              </a:rPr>
              <a:t>, </a:t>
            </a:r>
            <a:r>
              <a:rPr lang="en-US" altLang="zh-CN" sz="1400" dirty="0" err="1">
                <a:latin typeface="Consolas" panose="020B0609020204030204" pitchFamily="49" charset="0"/>
              </a:rPr>
              <a:t>typeFreq</a:t>
            </a:r>
            <a:r>
              <a:rPr lang="en-US" altLang="zh-CN" sz="1400" dirty="0">
                <a:latin typeface="Consolas" panose="020B0609020204030204" pitchFamily="49" charset="0"/>
              </a:rPr>
              <a:t>, </a:t>
            </a:r>
            <a:r>
              <a:rPr lang="en-US" altLang="zh-CN" sz="1400" dirty="0" err="1">
                <a:latin typeface="Consolas" panose="020B0609020204030204" pitchFamily="49" charset="0"/>
              </a:rPr>
              <a:t>by.x</a:t>
            </a:r>
            <a:r>
              <a:rPr lang="en-US" altLang="zh-CN" sz="1400" dirty="0">
                <a:latin typeface="Consolas" panose="020B0609020204030204" pitchFamily="49" charset="0"/>
              </a:rPr>
              <a:t> = "type", </a:t>
            </a:r>
            <a:r>
              <a:rPr lang="en-US" altLang="zh-CN" sz="1400" dirty="0" err="1">
                <a:latin typeface="Consolas" panose="020B0609020204030204" pitchFamily="49" charset="0"/>
              </a:rPr>
              <a:t>by.y</a:t>
            </a:r>
            <a:r>
              <a:rPr lang="en-US" altLang="zh-CN" sz="1400" dirty="0">
                <a:latin typeface="Consolas" panose="020B0609020204030204" pitchFamily="49" charset="0"/>
              </a:rPr>
              <a:t> = "type")</a:t>
            </a:r>
            <a:endParaRPr lang="zh-CN" altLang="zh-CN" sz="1400" dirty="0">
              <a:latin typeface="Consolas" panose="020B0609020204030204" pitchFamily="49" charset="0"/>
            </a:endParaRPr>
          </a:p>
          <a:p>
            <a:pPr defTabSz="914400"/>
            <a:r>
              <a:rPr lang="en-US" altLang="zh-CN" sz="1400" dirty="0">
                <a:latin typeface="Consolas" panose="020B0609020204030204" pitchFamily="49" charset="0"/>
              </a:rPr>
              <a:t>df$meanSalary.1 = </a:t>
            </a:r>
            <a:r>
              <a:rPr lang="en-US" altLang="zh-CN" sz="1400" dirty="0" err="1">
                <a:latin typeface="Consolas" panose="020B0609020204030204" pitchFamily="49" charset="0"/>
              </a:rPr>
              <a:t>df$type</a:t>
            </a:r>
            <a:r>
              <a:rPr lang="en-US" altLang="zh-CN" sz="1400" dirty="0">
                <a:latin typeface="Consolas" panose="020B0609020204030204" pitchFamily="49" charset="0"/>
              </a:rPr>
              <a:t> = NULL #</a:t>
            </a:r>
            <a:r>
              <a:rPr lang="zh-CN" altLang="zh-CN" sz="1400" dirty="0">
                <a:latin typeface="Consolas" panose="020B0609020204030204" pitchFamily="49" charset="0"/>
              </a:rPr>
              <a:t>删除</a:t>
            </a:r>
            <a:r>
              <a:rPr lang="en-US" altLang="zh-CN" sz="1400" dirty="0">
                <a:latin typeface="Consolas" panose="020B0609020204030204" pitchFamily="49" charset="0"/>
              </a:rPr>
              <a:t>type</a:t>
            </a:r>
            <a:endParaRPr lang="zh-CN" altLang="zh-CN" sz="1400" dirty="0">
              <a:latin typeface="Consolas" panose="020B0609020204030204" pitchFamily="49" charset="0"/>
            </a:endParaRPr>
          </a:p>
          <a:p>
            <a:pPr defTabSz="914400"/>
            <a:r>
              <a:rPr lang="en-US" altLang="zh-CN" sz="1400" dirty="0">
                <a:latin typeface="Consolas" panose="020B0609020204030204" pitchFamily="49" charset="0"/>
              </a:rPr>
              <a:t>#</a:t>
            </a:r>
            <a:r>
              <a:rPr lang="zh-CN" altLang="zh-CN" sz="1400" dirty="0">
                <a:latin typeface="Consolas" panose="020B0609020204030204" pitchFamily="49" charset="0"/>
              </a:rPr>
              <a:t>打印相关关系图</a:t>
            </a:r>
          </a:p>
          <a:p>
            <a:pPr defTabSz="914400"/>
            <a:r>
              <a:rPr lang="en-US" altLang="zh-CN" sz="1400" dirty="0" err="1">
                <a:latin typeface="Consolas" panose="020B0609020204030204" pitchFamily="49" charset="0"/>
              </a:rPr>
              <a:t>corrplot</a:t>
            </a:r>
            <a:r>
              <a:rPr lang="en-US" altLang="zh-CN" sz="1400" dirty="0">
                <a:latin typeface="Consolas" panose="020B0609020204030204" pitchFamily="49" charset="0"/>
              </a:rPr>
              <a:t>(</a:t>
            </a:r>
            <a:r>
              <a:rPr lang="en-US" altLang="zh-CN" sz="1400" dirty="0" err="1">
                <a:latin typeface="Consolas" panose="020B0609020204030204" pitchFamily="49" charset="0"/>
              </a:rPr>
              <a:t>cor</a:t>
            </a:r>
            <a:r>
              <a:rPr lang="en-US" altLang="zh-CN" sz="1400" dirty="0">
                <a:latin typeface="Consolas" panose="020B0609020204030204" pitchFamily="49" charset="0"/>
              </a:rPr>
              <a:t>(</a:t>
            </a:r>
            <a:r>
              <a:rPr lang="en-US" altLang="zh-CN" sz="1400" dirty="0" err="1">
                <a:latin typeface="Consolas" panose="020B0609020204030204" pitchFamily="49" charset="0"/>
              </a:rPr>
              <a:t>df</a:t>
            </a:r>
            <a:r>
              <a:rPr lang="en-US" altLang="zh-CN" sz="1400" dirty="0">
                <a:latin typeface="Consolas" panose="020B0609020204030204" pitchFamily="49" charset="0"/>
              </a:rPr>
              <a:t>),method="shade",</a:t>
            </a:r>
            <a:r>
              <a:rPr lang="en-US" altLang="zh-CN" sz="1400" dirty="0" err="1">
                <a:latin typeface="Consolas" panose="020B0609020204030204" pitchFamily="49" charset="0"/>
              </a:rPr>
              <a:t>addCoef.col</a:t>
            </a:r>
            <a:r>
              <a:rPr lang="en-US" altLang="zh-CN" sz="1400" dirty="0">
                <a:latin typeface="Consolas" panose="020B0609020204030204" pitchFamily="49" charset="0"/>
              </a:rPr>
              <a:t>="</a:t>
            </a:r>
            <a:r>
              <a:rPr lang="en-US" altLang="zh-CN" sz="1400" dirty="0" err="1">
                <a:latin typeface="Consolas" panose="020B0609020204030204" pitchFamily="49" charset="0"/>
              </a:rPr>
              <a:t>black",order</a:t>
            </a:r>
            <a:r>
              <a:rPr lang="en-US" altLang="zh-CN" sz="1400" dirty="0">
                <a:latin typeface="Consolas" panose="020B0609020204030204" pitchFamily="49" charset="0"/>
              </a:rPr>
              <a:t>="AOE")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5860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kumimoji="1" lang="en-US" altLang="zh-CN" dirty="0" smtClean="0"/>
              <a:t>02 </a:t>
            </a:r>
            <a:r>
              <a:rPr lang="zh-CN" altLang="zh-CN" dirty="0" smtClean="0"/>
              <a:t>分析</a:t>
            </a:r>
            <a:r>
              <a:rPr lang="zh-CN" altLang="zh-CN" dirty="0"/>
              <a:t>步骤</a:t>
            </a:r>
          </a:p>
        </p:txBody>
      </p:sp>
      <p:sp>
        <p:nvSpPr>
          <p:cNvPr id="9" name="矩形 8"/>
          <p:cNvSpPr/>
          <p:nvPr/>
        </p:nvSpPr>
        <p:spPr>
          <a:xfrm flipV="1">
            <a:off x="442945" y="795134"/>
            <a:ext cx="765739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8"/>
          <p:cNvSpPr txBox="1"/>
          <p:nvPr/>
        </p:nvSpPr>
        <p:spPr>
          <a:xfrm>
            <a:off x="161591" y="878578"/>
            <a:ext cx="6731578" cy="621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b="1" dirty="0"/>
              <a:t>不同薪水区间的岗位存在一定的内部相似度，因此在这里通过</a:t>
            </a:r>
            <a:r>
              <a:rPr lang="en-US" altLang="zh-CN" sz="1600" b="1" dirty="0"/>
              <a:t>K-means</a:t>
            </a:r>
            <a:r>
              <a:rPr lang="zh-CN" altLang="en-US" sz="1600" b="1" dirty="0"/>
              <a:t>聚类方法，将岗位按照</a:t>
            </a:r>
            <a:r>
              <a:rPr lang="en-US" altLang="zh-CN" sz="1600" b="1" dirty="0"/>
              <a:t>1~15</a:t>
            </a:r>
            <a:r>
              <a:rPr lang="zh-CN" altLang="en-US" sz="1600" b="1" dirty="0"/>
              <a:t>簇进行聚类，计算内相似度，找出聚类最好的簇个数。并且将薪水和各个因素两两进行可视化绘制</a:t>
            </a:r>
            <a:r>
              <a:rPr lang="zh-CN" altLang="en-US" sz="1600" b="1" dirty="0" smtClean="0"/>
              <a:t>。</a:t>
            </a:r>
            <a:endParaRPr lang="en-US" altLang="zh-CN" sz="1600" b="1" dirty="0" smtClean="0"/>
          </a:p>
          <a:p>
            <a:endParaRPr lang="en-US" altLang="zh-CN" sz="1400" dirty="0">
              <a:latin typeface="Consolas" panose="020B0609020204030204" pitchFamily="49" charset="0"/>
            </a:endParaRPr>
          </a:p>
          <a:p>
            <a:r>
              <a:rPr lang="en-US" altLang="zh-CN" sz="1400" dirty="0">
                <a:latin typeface="Consolas" panose="020B0609020204030204" pitchFamily="49" charset="0"/>
              </a:rPr>
              <a:t>#K-means</a:t>
            </a:r>
            <a:r>
              <a:rPr lang="zh-CN" altLang="en-US" sz="1400" dirty="0">
                <a:latin typeface="Consolas" panose="020B0609020204030204" pitchFamily="49" charset="0"/>
              </a:rPr>
              <a:t>对招聘信息品质进行分类</a:t>
            </a:r>
          </a:p>
          <a:p>
            <a:r>
              <a:rPr lang="en-US" altLang="zh-CN" sz="1400" dirty="0" err="1">
                <a:latin typeface="Consolas" panose="020B0609020204030204" pitchFamily="49" charset="0"/>
              </a:rPr>
              <a:t>wss</a:t>
            </a:r>
            <a:r>
              <a:rPr lang="en-US" altLang="zh-CN" sz="1400" dirty="0">
                <a:latin typeface="Consolas" panose="020B0609020204030204" pitchFamily="49" charset="0"/>
              </a:rPr>
              <a:t> = numeric(15) </a:t>
            </a:r>
          </a:p>
          <a:p>
            <a:r>
              <a:rPr lang="en-US" altLang="zh-CN" sz="1400" dirty="0">
                <a:latin typeface="Consolas" panose="020B0609020204030204" pitchFamily="49" charset="0"/>
              </a:rPr>
              <a:t>for (k in 1:15) </a:t>
            </a:r>
          </a:p>
          <a:p>
            <a:r>
              <a:rPr lang="en-US" altLang="zh-CN" sz="1400" dirty="0">
                <a:latin typeface="Consolas" panose="020B0609020204030204" pitchFamily="49" charset="0"/>
              </a:rPr>
              <a:t>  </a:t>
            </a:r>
            <a:r>
              <a:rPr lang="en-US" altLang="zh-CN" sz="1400" dirty="0" err="1">
                <a:latin typeface="Consolas" panose="020B0609020204030204" pitchFamily="49" charset="0"/>
              </a:rPr>
              <a:t>wss</a:t>
            </a:r>
            <a:r>
              <a:rPr lang="en-US" altLang="zh-CN" sz="1400" dirty="0">
                <a:latin typeface="Consolas" panose="020B0609020204030204" pitchFamily="49" charset="0"/>
              </a:rPr>
              <a:t>[k] &lt;- sum(</a:t>
            </a:r>
            <a:r>
              <a:rPr lang="en-US" altLang="zh-CN" sz="1400" dirty="0" err="1">
                <a:latin typeface="Consolas" panose="020B0609020204030204" pitchFamily="49" charset="0"/>
              </a:rPr>
              <a:t>kmeans</a:t>
            </a:r>
            <a:r>
              <a:rPr lang="en-US" altLang="zh-CN" sz="1400" dirty="0">
                <a:latin typeface="Consolas" panose="020B0609020204030204" pitchFamily="49" charset="0"/>
              </a:rPr>
              <a:t>(</a:t>
            </a:r>
            <a:r>
              <a:rPr lang="en-US" altLang="zh-CN" sz="1400" dirty="0" err="1">
                <a:latin typeface="Consolas" panose="020B0609020204030204" pitchFamily="49" charset="0"/>
              </a:rPr>
              <a:t>df</a:t>
            </a:r>
            <a:r>
              <a:rPr lang="en-US" altLang="zh-CN" sz="1400" dirty="0">
                <a:latin typeface="Consolas" panose="020B0609020204030204" pitchFamily="49" charset="0"/>
              </a:rPr>
              <a:t>, centers=k, </a:t>
            </a:r>
            <a:r>
              <a:rPr lang="en-US" altLang="zh-CN" sz="1400" dirty="0" err="1">
                <a:latin typeface="Consolas" panose="020B0609020204030204" pitchFamily="49" charset="0"/>
              </a:rPr>
              <a:t>nstart</a:t>
            </a:r>
            <a:r>
              <a:rPr lang="en-US" altLang="zh-CN" sz="1400" dirty="0">
                <a:latin typeface="Consolas" panose="020B0609020204030204" pitchFamily="49" charset="0"/>
              </a:rPr>
              <a:t>=25)$</a:t>
            </a:r>
            <a:r>
              <a:rPr lang="en-US" altLang="zh-CN" sz="1400" dirty="0" err="1">
                <a:latin typeface="Consolas" panose="020B0609020204030204" pitchFamily="49" charset="0"/>
              </a:rPr>
              <a:t>withinss</a:t>
            </a:r>
            <a:r>
              <a:rPr lang="en-US" altLang="zh-CN" sz="1400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400" dirty="0">
                <a:latin typeface="Consolas" panose="020B0609020204030204" pitchFamily="49" charset="0"/>
              </a:rPr>
              <a:t>plot(1:15, </a:t>
            </a:r>
            <a:r>
              <a:rPr lang="en-US" altLang="zh-CN" sz="1400" dirty="0" err="1">
                <a:latin typeface="Consolas" panose="020B0609020204030204" pitchFamily="49" charset="0"/>
              </a:rPr>
              <a:t>wss</a:t>
            </a:r>
            <a:r>
              <a:rPr lang="en-US" altLang="zh-CN" sz="1400" dirty="0">
                <a:latin typeface="Consolas" panose="020B0609020204030204" pitchFamily="49" charset="0"/>
              </a:rPr>
              <a:t>, type="o", </a:t>
            </a:r>
            <a:r>
              <a:rPr lang="en-US" altLang="zh-CN" sz="1400" dirty="0" err="1">
                <a:latin typeface="Consolas" panose="020B0609020204030204" pitchFamily="49" charset="0"/>
              </a:rPr>
              <a:t>xlab</a:t>
            </a:r>
            <a:r>
              <a:rPr lang="en-US" altLang="zh-CN" sz="1400" dirty="0">
                <a:latin typeface="Consolas" panose="020B0609020204030204" pitchFamily="49" charset="0"/>
              </a:rPr>
              <a:t>="Number of Clusters", </a:t>
            </a:r>
            <a:r>
              <a:rPr lang="en-US" altLang="zh-CN" sz="1400" dirty="0" err="1">
                <a:latin typeface="Consolas" panose="020B0609020204030204" pitchFamily="49" charset="0"/>
              </a:rPr>
              <a:t>ylab</a:t>
            </a:r>
            <a:r>
              <a:rPr lang="en-US" altLang="zh-CN" sz="1400" dirty="0">
                <a:latin typeface="Consolas" panose="020B0609020204030204" pitchFamily="49" charset="0"/>
              </a:rPr>
              <a:t>="Within Sum of Squares") </a:t>
            </a:r>
          </a:p>
          <a:p>
            <a:r>
              <a:rPr lang="en-US" altLang="zh-CN" sz="1400" dirty="0">
                <a:latin typeface="Consolas" panose="020B0609020204030204" pitchFamily="49" charset="0"/>
              </a:rPr>
              <a:t>#k = 4</a:t>
            </a:r>
            <a:r>
              <a:rPr lang="zh-CN" altLang="en-US" sz="1400" dirty="0">
                <a:latin typeface="Consolas" panose="020B0609020204030204" pitchFamily="49" charset="0"/>
              </a:rPr>
              <a:t>时聚类效果最佳</a:t>
            </a:r>
          </a:p>
          <a:p>
            <a:r>
              <a:rPr lang="en-US" altLang="zh-CN" sz="1400" dirty="0">
                <a:latin typeface="Consolas" panose="020B0609020204030204" pitchFamily="49" charset="0"/>
              </a:rPr>
              <a:t>kMeansEquals4 = </a:t>
            </a:r>
            <a:r>
              <a:rPr lang="en-US" altLang="zh-CN" sz="1400" dirty="0" err="1">
                <a:latin typeface="Consolas" panose="020B0609020204030204" pitchFamily="49" charset="0"/>
              </a:rPr>
              <a:t>kmeans</a:t>
            </a:r>
            <a:r>
              <a:rPr lang="en-US" altLang="zh-CN" sz="1400" dirty="0">
                <a:latin typeface="Consolas" panose="020B0609020204030204" pitchFamily="49" charset="0"/>
              </a:rPr>
              <a:t>(</a:t>
            </a:r>
            <a:r>
              <a:rPr lang="en-US" altLang="zh-CN" sz="1400" dirty="0" err="1">
                <a:latin typeface="Consolas" panose="020B0609020204030204" pitchFamily="49" charset="0"/>
              </a:rPr>
              <a:t>df</a:t>
            </a:r>
            <a:r>
              <a:rPr lang="en-US" altLang="zh-CN" sz="1400" dirty="0">
                <a:latin typeface="Consolas" panose="020B0609020204030204" pitchFamily="49" charset="0"/>
              </a:rPr>
              <a:t>, centers=4, </a:t>
            </a:r>
            <a:r>
              <a:rPr lang="en-US" altLang="zh-CN" sz="1400" dirty="0" err="1">
                <a:latin typeface="Consolas" panose="020B0609020204030204" pitchFamily="49" charset="0"/>
              </a:rPr>
              <a:t>nstart</a:t>
            </a:r>
            <a:r>
              <a:rPr lang="en-US" altLang="zh-CN" sz="1400" dirty="0">
                <a:latin typeface="Consolas" panose="020B0609020204030204" pitchFamily="49" charset="0"/>
              </a:rPr>
              <a:t>=25)</a:t>
            </a:r>
          </a:p>
          <a:p>
            <a:r>
              <a:rPr lang="en-US" altLang="zh-CN" sz="1400" dirty="0">
                <a:latin typeface="Consolas" panose="020B0609020204030204" pitchFamily="49" charset="0"/>
              </a:rPr>
              <a:t>#</a:t>
            </a:r>
            <a:r>
              <a:rPr lang="zh-CN" altLang="en-US" sz="1400" dirty="0">
                <a:latin typeface="Consolas" panose="020B0609020204030204" pitchFamily="49" charset="0"/>
              </a:rPr>
              <a:t>依次绘制二维聚类可视化图表</a:t>
            </a:r>
          </a:p>
          <a:p>
            <a:r>
              <a:rPr lang="en-US" altLang="zh-CN" sz="1400" dirty="0" err="1">
                <a:latin typeface="Consolas" panose="020B0609020204030204" pitchFamily="49" charset="0"/>
              </a:rPr>
              <a:t>df$cluster</a:t>
            </a:r>
            <a:r>
              <a:rPr lang="en-US" altLang="zh-CN" sz="1400" dirty="0">
                <a:latin typeface="Consolas" panose="020B0609020204030204" pitchFamily="49" charset="0"/>
              </a:rPr>
              <a:t> = factor(kMeansEquals4$cluster)</a:t>
            </a:r>
          </a:p>
          <a:p>
            <a:r>
              <a:rPr lang="en-US" altLang="zh-CN" sz="1400" dirty="0">
                <a:latin typeface="Consolas" panose="020B0609020204030204" pitchFamily="49" charset="0"/>
              </a:rPr>
              <a:t>centers=</a:t>
            </a:r>
            <a:r>
              <a:rPr lang="en-US" altLang="zh-CN" sz="1400" dirty="0" err="1">
                <a:latin typeface="Consolas" panose="020B0609020204030204" pitchFamily="49" charset="0"/>
              </a:rPr>
              <a:t>as.data.frame</a:t>
            </a:r>
            <a:r>
              <a:rPr lang="en-US" altLang="zh-CN" sz="1400" dirty="0">
                <a:latin typeface="Consolas" panose="020B0609020204030204" pitchFamily="49" charset="0"/>
              </a:rPr>
              <a:t>(kMeansEquals4$centers)</a:t>
            </a:r>
          </a:p>
          <a:p>
            <a:r>
              <a:rPr lang="en-US" altLang="zh-CN" sz="1400" dirty="0">
                <a:latin typeface="Consolas" panose="020B0609020204030204" pitchFamily="49" charset="0"/>
              </a:rPr>
              <a:t>g1 = </a:t>
            </a:r>
            <a:r>
              <a:rPr lang="en-US" altLang="zh-CN" sz="1400" dirty="0" err="1">
                <a:latin typeface="Consolas" panose="020B0609020204030204" pitchFamily="49" charset="0"/>
              </a:rPr>
              <a:t>ggplot</a:t>
            </a:r>
            <a:r>
              <a:rPr lang="en-US" altLang="zh-CN" sz="1400" dirty="0">
                <a:latin typeface="Consolas" panose="020B0609020204030204" pitchFamily="49" charset="0"/>
              </a:rPr>
              <a:t>(data=</a:t>
            </a:r>
            <a:r>
              <a:rPr lang="en-US" altLang="zh-CN" sz="1400" dirty="0" err="1">
                <a:latin typeface="Consolas" panose="020B0609020204030204" pitchFamily="49" charset="0"/>
              </a:rPr>
              <a:t>df</a:t>
            </a:r>
            <a:r>
              <a:rPr lang="en-US" altLang="zh-CN" sz="1400" dirty="0">
                <a:latin typeface="Consolas" panose="020B0609020204030204" pitchFamily="49" charset="0"/>
              </a:rPr>
              <a:t>, </a:t>
            </a:r>
            <a:r>
              <a:rPr lang="en-US" altLang="zh-CN" sz="1400" dirty="0" err="1">
                <a:latin typeface="Consolas" panose="020B0609020204030204" pitchFamily="49" charset="0"/>
              </a:rPr>
              <a:t>aes</a:t>
            </a:r>
            <a:r>
              <a:rPr lang="en-US" altLang="zh-CN" sz="1400" dirty="0">
                <a:latin typeface="Consolas" panose="020B0609020204030204" pitchFamily="49" charset="0"/>
              </a:rPr>
              <a:t>(x=</a:t>
            </a:r>
            <a:r>
              <a:rPr lang="en-US" altLang="zh-CN" sz="1400" dirty="0" err="1">
                <a:latin typeface="Consolas" panose="020B0609020204030204" pitchFamily="49" charset="0"/>
              </a:rPr>
              <a:t>meanSalary</a:t>
            </a:r>
            <a:r>
              <a:rPr lang="en-US" altLang="zh-CN" sz="1400" dirty="0">
                <a:latin typeface="Consolas" panose="020B0609020204030204" pitchFamily="49" charset="0"/>
              </a:rPr>
              <a:t>, y=</a:t>
            </a:r>
            <a:r>
              <a:rPr lang="en-US" altLang="zh-CN" sz="1400" dirty="0" err="1">
                <a:latin typeface="Consolas" panose="020B0609020204030204" pitchFamily="49" charset="0"/>
              </a:rPr>
              <a:t>addressFreq</a:t>
            </a:r>
            <a:r>
              <a:rPr lang="en-US" altLang="zh-CN" sz="1400" dirty="0">
                <a:latin typeface="Consolas" panose="020B0609020204030204" pitchFamily="49" charset="0"/>
              </a:rPr>
              <a:t>, color=cluster)) + </a:t>
            </a:r>
          </a:p>
          <a:p>
            <a:r>
              <a:rPr lang="en-US" altLang="zh-CN" sz="1400" dirty="0">
                <a:latin typeface="Consolas" panose="020B0609020204030204" pitchFamily="49" charset="0"/>
              </a:rPr>
              <a:t>  </a:t>
            </a:r>
            <a:r>
              <a:rPr lang="en-US" altLang="zh-CN" sz="1400" dirty="0" err="1">
                <a:latin typeface="Consolas" panose="020B0609020204030204" pitchFamily="49" charset="0"/>
              </a:rPr>
              <a:t>geom_point</a:t>
            </a:r>
            <a:r>
              <a:rPr lang="en-US" altLang="zh-CN" sz="1400" dirty="0">
                <a:latin typeface="Consolas" panose="020B0609020204030204" pitchFamily="49" charset="0"/>
              </a:rPr>
              <a:t>() + theme(</a:t>
            </a:r>
            <a:r>
              <a:rPr lang="en-US" altLang="zh-CN" sz="1400" dirty="0" err="1">
                <a:latin typeface="Consolas" panose="020B0609020204030204" pitchFamily="49" charset="0"/>
              </a:rPr>
              <a:t>legend.position</a:t>
            </a:r>
            <a:r>
              <a:rPr lang="en-US" altLang="zh-CN" sz="1400" dirty="0">
                <a:latin typeface="Consolas" panose="020B0609020204030204" pitchFamily="49" charset="0"/>
              </a:rPr>
              <a:t>="right") +</a:t>
            </a:r>
          </a:p>
          <a:p>
            <a:r>
              <a:rPr lang="en-US" altLang="zh-CN" sz="1400" dirty="0">
                <a:latin typeface="Consolas" panose="020B0609020204030204" pitchFamily="49" charset="0"/>
              </a:rPr>
              <a:t>  </a:t>
            </a:r>
            <a:r>
              <a:rPr lang="en-US" altLang="zh-CN" sz="1400" dirty="0" err="1">
                <a:latin typeface="Consolas" panose="020B0609020204030204" pitchFamily="49" charset="0"/>
              </a:rPr>
              <a:t>geom_point</a:t>
            </a:r>
            <a:r>
              <a:rPr lang="en-US" altLang="zh-CN" sz="1400" dirty="0">
                <a:latin typeface="Consolas" panose="020B0609020204030204" pitchFamily="49" charset="0"/>
              </a:rPr>
              <a:t>(data=centers, </a:t>
            </a:r>
            <a:r>
              <a:rPr lang="en-US" altLang="zh-CN" sz="1400" dirty="0" err="1">
                <a:latin typeface="Consolas" panose="020B0609020204030204" pitchFamily="49" charset="0"/>
              </a:rPr>
              <a:t>aes</a:t>
            </a:r>
            <a:r>
              <a:rPr lang="en-US" altLang="zh-CN" sz="1400" dirty="0">
                <a:latin typeface="Consolas" panose="020B0609020204030204" pitchFamily="49" charset="0"/>
              </a:rPr>
              <a:t>(x=</a:t>
            </a:r>
            <a:r>
              <a:rPr lang="en-US" altLang="zh-CN" sz="1400" dirty="0" err="1">
                <a:latin typeface="Consolas" panose="020B0609020204030204" pitchFamily="49" charset="0"/>
              </a:rPr>
              <a:t>meanSalary,y</a:t>
            </a:r>
            <a:r>
              <a:rPr lang="en-US" altLang="zh-CN" sz="1400" dirty="0">
                <a:latin typeface="Consolas" panose="020B0609020204030204" pitchFamily="49" charset="0"/>
              </a:rPr>
              <a:t>=</a:t>
            </a:r>
            <a:r>
              <a:rPr lang="en-US" altLang="zh-CN" sz="1400" dirty="0" err="1">
                <a:latin typeface="Consolas" panose="020B0609020204030204" pitchFamily="49" charset="0"/>
              </a:rPr>
              <a:t>addressFreq</a:t>
            </a:r>
            <a:r>
              <a:rPr lang="en-US" altLang="zh-CN" sz="1400" dirty="0">
                <a:latin typeface="Consolas" panose="020B0609020204030204" pitchFamily="49" charset="0"/>
              </a:rPr>
              <a:t>, color=</a:t>
            </a:r>
            <a:r>
              <a:rPr lang="en-US" altLang="zh-CN" sz="1400" dirty="0" err="1">
                <a:latin typeface="Consolas" panose="020B0609020204030204" pitchFamily="49" charset="0"/>
              </a:rPr>
              <a:t>as.factor</a:t>
            </a:r>
            <a:r>
              <a:rPr lang="en-US" altLang="zh-CN" sz="1400" dirty="0">
                <a:latin typeface="Consolas" panose="020B0609020204030204" pitchFamily="49" charset="0"/>
              </a:rPr>
              <a:t>(c(1,2,3,4))), </a:t>
            </a:r>
          </a:p>
          <a:p>
            <a:r>
              <a:rPr lang="en-US" altLang="zh-CN" sz="1400" dirty="0">
                <a:latin typeface="Consolas" panose="020B0609020204030204" pitchFamily="49" charset="0"/>
              </a:rPr>
              <a:t>             size=10, alpha=0.3, </a:t>
            </a:r>
            <a:r>
              <a:rPr lang="en-US" altLang="zh-CN" sz="1400" dirty="0" err="1">
                <a:latin typeface="Consolas" panose="020B0609020204030204" pitchFamily="49" charset="0"/>
              </a:rPr>
              <a:t>show.legend</a:t>
            </a:r>
            <a:r>
              <a:rPr lang="en-US" altLang="zh-CN" sz="1400" dirty="0">
                <a:latin typeface="Consolas" panose="020B0609020204030204" pitchFamily="49" charset="0"/>
              </a:rPr>
              <a:t>=FALSE)</a:t>
            </a:r>
          </a:p>
          <a:p>
            <a:r>
              <a:rPr lang="en-US" altLang="zh-CN" sz="1400" dirty="0">
                <a:latin typeface="Consolas" panose="020B0609020204030204" pitchFamily="49" charset="0"/>
              </a:rPr>
              <a:t>g2 = </a:t>
            </a:r>
            <a:r>
              <a:rPr lang="en-US" altLang="zh-CN" sz="1400" dirty="0" err="1">
                <a:latin typeface="Consolas" panose="020B0609020204030204" pitchFamily="49" charset="0"/>
              </a:rPr>
              <a:t>ggplot</a:t>
            </a:r>
            <a:r>
              <a:rPr lang="en-US" altLang="zh-CN" sz="1400" dirty="0">
                <a:latin typeface="Consolas" panose="020B0609020204030204" pitchFamily="49" charset="0"/>
              </a:rPr>
              <a:t>(data=</a:t>
            </a:r>
            <a:r>
              <a:rPr lang="en-US" altLang="zh-CN" sz="1400" dirty="0" err="1">
                <a:latin typeface="Consolas" panose="020B0609020204030204" pitchFamily="49" charset="0"/>
              </a:rPr>
              <a:t>df</a:t>
            </a:r>
            <a:r>
              <a:rPr lang="en-US" altLang="zh-CN" sz="1400" dirty="0">
                <a:latin typeface="Consolas" panose="020B0609020204030204" pitchFamily="49" charset="0"/>
              </a:rPr>
              <a:t>, </a:t>
            </a:r>
            <a:r>
              <a:rPr lang="en-US" altLang="zh-CN" sz="1400" dirty="0" err="1">
                <a:latin typeface="Consolas" panose="020B0609020204030204" pitchFamily="49" charset="0"/>
              </a:rPr>
              <a:t>aes</a:t>
            </a:r>
            <a:r>
              <a:rPr lang="en-US" altLang="zh-CN" sz="1400" dirty="0">
                <a:latin typeface="Consolas" panose="020B0609020204030204" pitchFamily="49" charset="0"/>
              </a:rPr>
              <a:t>(x=</a:t>
            </a:r>
            <a:r>
              <a:rPr lang="en-US" altLang="zh-CN" sz="1400" dirty="0" err="1">
                <a:latin typeface="Consolas" panose="020B0609020204030204" pitchFamily="49" charset="0"/>
              </a:rPr>
              <a:t>meanSalary</a:t>
            </a:r>
            <a:r>
              <a:rPr lang="en-US" altLang="zh-CN" sz="1400" dirty="0">
                <a:latin typeface="Consolas" panose="020B0609020204030204" pitchFamily="49" charset="0"/>
              </a:rPr>
              <a:t>, y=</a:t>
            </a:r>
            <a:r>
              <a:rPr lang="en-US" altLang="zh-CN" sz="1400" dirty="0" err="1">
                <a:latin typeface="Consolas" panose="020B0609020204030204" pitchFamily="49" charset="0"/>
              </a:rPr>
              <a:t>eduLevel</a:t>
            </a:r>
            <a:r>
              <a:rPr lang="en-US" altLang="zh-CN" sz="1400" dirty="0">
                <a:latin typeface="Consolas" panose="020B0609020204030204" pitchFamily="49" charset="0"/>
              </a:rPr>
              <a:t>, color=cluster)) + </a:t>
            </a:r>
            <a:endParaRPr lang="zh-CN" altLang="zh-CN" sz="1400" dirty="0">
              <a:latin typeface="Consolas" panose="020B0609020204030204" pitchFamily="49" charset="0"/>
            </a:endParaRPr>
          </a:p>
          <a:p>
            <a:r>
              <a:rPr lang="en-US" altLang="zh-CN" sz="1400" dirty="0">
                <a:latin typeface="Consolas" panose="020B0609020204030204" pitchFamily="49" charset="0"/>
              </a:rPr>
              <a:t>  </a:t>
            </a:r>
            <a:r>
              <a:rPr lang="en-US" altLang="zh-CN" sz="1400" dirty="0" err="1">
                <a:latin typeface="Consolas" panose="020B0609020204030204" pitchFamily="49" charset="0"/>
              </a:rPr>
              <a:t>geom_point</a:t>
            </a:r>
            <a:r>
              <a:rPr lang="en-US" altLang="zh-CN" sz="1400" dirty="0">
                <a:latin typeface="Consolas" panose="020B0609020204030204" pitchFamily="49" charset="0"/>
              </a:rPr>
              <a:t>() + theme(</a:t>
            </a:r>
            <a:r>
              <a:rPr lang="en-US" altLang="zh-CN" sz="1400" dirty="0" err="1">
                <a:latin typeface="Consolas" panose="020B0609020204030204" pitchFamily="49" charset="0"/>
              </a:rPr>
              <a:t>legend.position</a:t>
            </a:r>
            <a:r>
              <a:rPr lang="en-US" altLang="zh-CN" sz="1400" dirty="0">
                <a:latin typeface="Consolas" panose="020B0609020204030204" pitchFamily="49" charset="0"/>
              </a:rPr>
              <a:t>="right") +</a:t>
            </a:r>
            <a:endParaRPr lang="zh-CN" altLang="zh-CN" sz="1400" dirty="0">
              <a:latin typeface="Consolas" panose="020B0609020204030204" pitchFamily="49" charset="0"/>
            </a:endParaRPr>
          </a:p>
          <a:p>
            <a:r>
              <a:rPr lang="en-US" altLang="zh-CN" sz="1400" dirty="0">
                <a:latin typeface="Consolas" panose="020B0609020204030204" pitchFamily="49" charset="0"/>
              </a:rPr>
              <a:t>  </a:t>
            </a:r>
            <a:r>
              <a:rPr lang="en-US" altLang="zh-CN" sz="1400" dirty="0" err="1">
                <a:latin typeface="Consolas" panose="020B0609020204030204" pitchFamily="49" charset="0"/>
              </a:rPr>
              <a:t>geom_point</a:t>
            </a:r>
            <a:r>
              <a:rPr lang="en-US" altLang="zh-CN" sz="1400" dirty="0">
                <a:latin typeface="Consolas" panose="020B0609020204030204" pitchFamily="49" charset="0"/>
              </a:rPr>
              <a:t>(data=centers, </a:t>
            </a:r>
            <a:r>
              <a:rPr lang="en-US" altLang="zh-CN" sz="1400" dirty="0" err="1">
                <a:latin typeface="Consolas" panose="020B0609020204030204" pitchFamily="49" charset="0"/>
              </a:rPr>
              <a:t>aes</a:t>
            </a:r>
            <a:r>
              <a:rPr lang="en-US" altLang="zh-CN" sz="1400" dirty="0">
                <a:latin typeface="Consolas" panose="020B0609020204030204" pitchFamily="49" charset="0"/>
              </a:rPr>
              <a:t>(x=</a:t>
            </a:r>
            <a:r>
              <a:rPr lang="en-US" altLang="zh-CN" sz="1400" dirty="0" err="1">
                <a:latin typeface="Consolas" panose="020B0609020204030204" pitchFamily="49" charset="0"/>
              </a:rPr>
              <a:t>meanSalary,y</a:t>
            </a:r>
            <a:r>
              <a:rPr lang="en-US" altLang="zh-CN" sz="1400" dirty="0">
                <a:latin typeface="Consolas" panose="020B0609020204030204" pitchFamily="49" charset="0"/>
              </a:rPr>
              <a:t>=</a:t>
            </a:r>
            <a:r>
              <a:rPr lang="en-US" altLang="zh-CN" sz="1400" dirty="0" err="1">
                <a:latin typeface="Consolas" panose="020B0609020204030204" pitchFamily="49" charset="0"/>
              </a:rPr>
              <a:t>eduLevel</a:t>
            </a:r>
            <a:r>
              <a:rPr lang="en-US" altLang="zh-CN" sz="1400" dirty="0">
                <a:latin typeface="Consolas" panose="020B0609020204030204" pitchFamily="49" charset="0"/>
              </a:rPr>
              <a:t>, color=</a:t>
            </a:r>
            <a:r>
              <a:rPr lang="en-US" altLang="zh-CN" sz="1400" dirty="0" err="1">
                <a:latin typeface="Consolas" panose="020B0609020204030204" pitchFamily="49" charset="0"/>
              </a:rPr>
              <a:t>as.factor</a:t>
            </a:r>
            <a:r>
              <a:rPr lang="en-US" altLang="zh-CN" sz="1400" dirty="0">
                <a:latin typeface="Consolas" panose="020B0609020204030204" pitchFamily="49" charset="0"/>
              </a:rPr>
              <a:t>(c(1,2,3,4))), </a:t>
            </a:r>
            <a:endParaRPr lang="zh-CN" altLang="zh-CN" sz="1400" dirty="0">
              <a:latin typeface="Consolas" panose="020B0609020204030204" pitchFamily="49" charset="0"/>
            </a:endParaRPr>
          </a:p>
          <a:p>
            <a:r>
              <a:rPr lang="en-US" altLang="zh-CN" sz="1400" dirty="0">
                <a:latin typeface="Consolas" panose="020B0609020204030204" pitchFamily="49" charset="0"/>
              </a:rPr>
              <a:t>             size=10, alpha=0.3, </a:t>
            </a:r>
            <a:r>
              <a:rPr lang="en-US" altLang="zh-CN" sz="1400" dirty="0" err="1">
                <a:latin typeface="Consolas" panose="020B0609020204030204" pitchFamily="49" charset="0"/>
              </a:rPr>
              <a:t>show.legend</a:t>
            </a:r>
            <a:r>
              <a:rPr lang="en-US" altLang="zh-CN" sz="1400" dirty="0">
                <a:latin typeface="Consolas" panose="020B0609020204030204" pitchFamily="49" charset="0"/>
              </a:rPr>
              <a:t>=FALSE)</a:t>
            </a:r>
            <a:endParaRPr lang="zh-CN" altLang="zh-CN" sz="1400" dirty="0">
              <a:latin typeface="Consolas" panose="020B0609020204030204" pitchFamily="49" charset="0"/>
            </a:endParaRPr>
          </a:p>
          <a:p>
            <a:endParaRPr lang="en-US" altLang="zh-CN" sz="1400" i="1" dirty="0"/>
          </a:p>
        </p:txBody>
      </p:sp>
      <p:sp>
        <p:nvSpPr>
          <p:cNvPr id="11" name="矩形 10"/>
          <p:cNvSpPr/>
          <p:nvPr/>
        </p:nvSpPr>
        <p:spPr>
          <a:xfrm>
            <a:off x="2206290" y="341677"/>
            <a:ext cx="1723549" cy="4534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000" b="1" dirty="0">
                <a:solidFill>
                  <a:schemeClr val="accent2">
                    <a:lumMod val="75000"/>
                  </a:schemeClr>
                </a:solidFill>
              </a:rPr>
              <a:t>招聘岗位聚类</a:t>
            </a:r>
            <a:endParaRPr lang="en-US" altLang="zh-CN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015089" y="901603"/>
            <a:ext cx="5176911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altLang="zh-CN" sz="1400" dirty="0">
                <a:latin typeface="Consolas" panose="020B0609020204030204" pitchFamily="49" charset="0"/>
              </a:rPr>
              <a:t>g3 = </a:t>
            </a:r>
            <a:r>
              <a:rPr lang="en-US" altLang="zh-CN" sz="1400" dirty="0" err="1">
                <a:latin typeface="Consolas" panose="020B0609020204030204" pitchFamily="49" charset="0"/>
              </a:rPr>
              <a:t>ggplot</a:t>
            </a:r>
            <a:r>
              <a:rPr lang="en-US" altLang="zh-CN" sz="1400" dirty="0">
                <a:latin typeface="Consolas" panose="020B0609020204030204" pitchFamily="49" charset="0"/>
              </a:rPr>
              <a:t>(data=</a:t>
            </a:r>
            <a:r>
              <a:rPr lang="en-US" altLang="zh-CN" sz="1400" dirty="0" err="1">
                <a:latin typeface="Consolas" panose="020B0609020204030204" pitchFamily="49" charset="0"/>
              </a:rPr>
              <a:t>df</a:t>
            </a:r>
            <a:r>
              <a:rPr lang="en-US" altLang="zh-CN" sz="1400" dirty="0">
                <a:latin typeface="Consolas" panose="020B0609020204030204" pitchFamily="49" charset="0"/>
              </a:rPr>
              <a:t>, </a:t>
            </a:r>
            <a:r>
              <a:rPr lang="en-US" altLang="zh-CN" sz="1400" dirty="0" err="1">
                <a:latin typeface="Consolas" panose="020B0609020204030204" pitchFamily="49" charset="0"/>
              </a:rPr>
              <a:t>aes</a:t>
            </a:r>
            <a:r>
              <a:rPr lang="en-US" altLang="zh-CN" sz="1400" dirty="0">
                <a:latin typeface="Consolas" panose="020B0609020204030204" pitchFamily="49" charset="0"/>
              </a:rPr>
              <a:t>(x=</a:t>
            </a:r>
            <a:r>
              <a:rPr lang="en-US" altLang="zh-CN" sz="1400" dirty="0" err="1">
                <a:latin typeface="Consolas" panose="020B0609020204030204" pitchFamily="49" charset="0"/>
              </a:rPr>
              <a:t>meanSalary</a:t>
            </a:r>
            <a:r>
              <a:rPr lang="en-US" altLang="zh-CN" sz="1400" dirty="0">
                <a:latin typeface="Consolas" panose="020B0609020204030204" pitchFamily="49" charset="0"/>
              </a:rPr>
              <a:t>, y=</a:t>
            </a:r>
            <a:r>
              <a:rPr lang="en-US" altLang="zh-CN" sz="1400" dirty="0" err="1">
                <a:latin typeface="Consolas" panose="020B0609020204030204" pitchFamily="49" charset="0"/>
              </a:rPr>
              <a:t>welfareNum</a:t>
            </a:r>
            <a:r>
              <a:rPr lang="en-US" altLang="zh-CN" sz="1400" dirty="0">
                <a:latin typeface="Consolas" panose="020B0609020204030204" pitchFamily="49" charset="0"/>
              </a:rPr>
              <a:t>, color=cluster)) + </a:t>
            </a:r>
            <a:endParaRPr lang="zh-CN" altLang="zh-CN" sz="1400" dirty="0">
              <a:latin typeface="Consolas" panose="020B0609020204030204" pitchFamily="49" charset="0"/>
            </a:endParaRPr>
          </a:p>
          <a:p>
            <a:pPr defTabSz="914400"/>
            <a:r>
              <a:rPr lang="en-US" altLang="zh-CN" sz="1400" dirty="0">
                <a:latin typeface="Consolas" panose="020B0609020204030204" pitchFamily="49" charset="0"/>
              </a:rPr>
              <a:t>  </a:t>
            </a:r>
            <a:r>
              <a:rPr lang="en-US" altLang="zh-CN" sz="1400" dirty="0" err="1">
                <a:latin typeface="Consolas" panose="020B0609020204030204" pitchFamily="49" charset="0"/>
              </a:rPr>
              <a:t>geom_point</a:t>
            </a:r>
            <a:r>
              <a:rPr lang="en-US" altLang="zh-CN" sz="1400" dirty="0">
                <a:latin typeface="Consolas" panose="020B0609020204030204" pitchFamily="49" charset="0"/>
              </a:rPr>
              <a:t>() + theme(</a:t>
            </a:r>
            <a:r>
              <a:rPr lang="en-US" altLang="zh-CN" sz="1400" dirty="0" err="1">
                <a:latin typeface="Consolas" panose="020B0609020204030204" pitchFamily="49" charset="0"/>
              </a:rPr>
              <a:t>legend.position</a:t>
            </a:r>
            <a:r>
              <a:rPr lang="en-US" altLang="zh-CN" sz="1400" dirty="0">
                <a:latin typeface="Consolas" panose="020B0609020204030204" pitchFamily="49" charset="0"/>
              </a:rPr>
              <a:t>="right") +</a:t>
            </a:r>
            <a:endParaRPr lang="zh-CN" altLang="zh-CN" sz="1400" dirty="0">
              <a:latin typeface="Consolas" panose="020B0609020204030204" pitchFamily="49" charset="0"/>
            </a:endParaRPr>
          </a:p>
          <a:p>
            <a:pPr defTabSz="914400"/>
            <a:r>
              <a:rPr lang="en-US" altLang="zh-CN" sz="1400" dirty="0">
                <a:latin typeface="Consolas" panose="020B0609020204030204" pitchFamily="49" charset="0"/>
              </a:rPr>
              <a:t>  </a:t>
            </a:r>
            <a:r>
              <a:rPr lang="en-US" altLang="zh-CN" sz="1400" dirty="0" err="1">
                <a:latin typeface="Consolas" panose="020B0609020204030204" pitchFamily="49" charset="0"/>
              </a:rPr>
              <a:t>geom_point</a:t>
            </a:r>
            <a:r>
              <a:rPr lang="en-US" altLang="zh-CN" sz="1400" dirty="0">
                <a:latin typeface="Consolas" panose="020B0609020204030204" pitchFamily="49" charset="0"/>
              </a:rPr>
              <a:t>(data=centers, </a:t>
            </a:r>
            <a:r>
              <a:rPr lang="en-US" altLang="zh-CN" sz="1400" dirty="0" err="1">
                <a:latin typeface="Consolas" panose="020B0609020204030204" pitchFamily="49" charset="0"/>
              </a:rPr>
              <a:t>aes</a:t>
            </a:r>
            <a:r>
              <a:rPr lang="en-US" altLang="zh-CN" sz="1400" dirty="0">
                <a:latin typeface="Consolas" panose="020B0609020204030204" pitchFamily="49" charset="0"/>
              </a:rPr>
              <a:t>(x=</a:t>
            </a:r>
            <a:r>
              <a:rPr lang="en-US" altLang="zh-CN" sz="1400" dirty="0" err="1">
                <a:latin typeface="Consolas" panose="020B0609020204030204" pitchFamily="49" charset="0"/>
              </a:rPr>
              <a:t>meanSalary,y</a:t>
            </a:r>
            <a:r>
              <a:rPr lang="en-US" altLang="zh-CN" sz="1400" dirty="0">
                <a:latin typeface="Consolas" panose="020B0609020204030204" pitchFamily="49" charset="0"/>
              </a:rPr>
              <a:t>=</a:t>
            </a:r>
            <a:r>
              <a:rPr lang="en-US" altLang="zh-CN" sz="1400" dirty="0" err="1">
                <a:latin typeface="Consolas" panose="020B0609020204030204" pitchFamily="49" charset="0"/>
              </a:rPr>
              <a:t>welfareNum</a:t>
            </a:r>
            <a:r>
              <a:rPr lang="en-US" altLang="zh-CN" sz="1400" dirty="0">
                <a:latin typeface="Consolas" panose="020B0609020204030204" pitchFamily="49" charset="0"/>
              </a:rPr>
              <a:t>, color=</a:t>
            </a:r>
            <a:r>
              <a:rPr lang="en-US" altLang="zh-CN" sz="1400" dirty="0" err="1">
                <a:latin typeface="Consolas" panose="020B0609020204030204" pitchFamily="49" charset="0"/>
              </a:rPr>
              <a:t>as.factor</a:t>
            </a:r>
            <a:r>
              <a:rPr lang="en-US" altLang="zh-CN" sz="1400" dirty="0">
                <a:latin typeface="Consolas" panose="020B0609020204030204" pitchFamily="49" charset="0"/>
              </a:rPr>
              <a:t>(c(1,2,3,4))), </a:t>
            </a:r>
            <a:endParaRPr lang="zh-CN" altLang="zh-CN" sz="1400" dirty="0">
              <a:latin typeface="Consolas" panose="020B0609020204030204" pitchFamily="49" charset="0"/>
            </a:endParaRPr>
          </a:p>
          <a:p>
            <a:pPr defTabSz="914400"/>
            <a:r>
              <a:rPr lang="en-US" altLang="zh-CN" sz="1400" dirty="0">
                <a:latin typeface="Consolas" panose="020B0609020204030204" pitchFamily="49" charset="0"/>
              </a:rPr>
              <a:t>             size=10, alpha=0.3, </a:t>
            </a:r>
            <a:r>
              <a:rPr lang="en-US" altLang="zh-CN" sz="1400" dirty="0" err="1">
                <a:latin typeface="Consolas" panose="020B0609020204030204" pitchFamily="49" charset="0"/>
              </a:rPr>
              <a:t>show.legend</a:t>
            </a:r>
            <a:r>
              <a:rPr lang="en-US" altLang="zh-CN" sz="1400" dirty="0">
                <a:latin typeface="Consolas" panose="020B0609020204030204" pitchFamily="49" charset="0"/>
              </a:rPr>
              <a:t>=FALSE)</a:t>
            </a:r>
            <a:endParaRPr lang="zh-CN" altLang="zh-CN" sz="1400" dirty="0">
              <a:latin typeface="Consolas" panose="020B0609020204030204" pitchFamily="49" charset="0"/>
            </a:endParaRPr>
          </a:p>
          <a:p>
            <a:pPr defTabSz="914400"/>
            <a:r>
              <a:rPr lang="en-US" altLang="zh-CN" sz="1400" dirty="0">
                <a:latin typeface="Consolas" panose="020B0609020204030204" pitchFamily="49" charset="0"/>
              </a:rPr>
              <a:t>g4 = </a:t>
            </a:r>
            <a:r>
              <a:rPr lang="en-US" altLang="zh-CN" sz="1400" dirty="0" err="1">
                <a:latin typeface="Consolas" panose="020B0609020204030204" pitchFamily="49" charset="0"/>
              </a:rPr>
              <a:t>ggplot</a:t>
            </a:r>
            <a:r>
              <a:rPr lang="en-US" altLang="zh-CN" sz="1400" dirty="0">
                <a:latin typeface="Consolas" panose="020B0609020204030204" pitchFamily="49" charset="0"/>
              </a:rPr>
              <a:t>(data=</a:t>
            </a:r>
            <a:r>
              <a:rPr lang="en-US" altLang="zh-CN" sz="1400" dirty="0" err="1">
                <a:latin typeface="Consolas" panose="020B0609020204030204" pitchFamily="49" charset="0"/>
              </a:rPr>
              <a:t>df</a:t>
            </a:r>
            <a:r>
              <a:rPr lang="en-US" altLang="zh-CN" sz="1400" dirty="0">
                <a:latin typeface="Consolas" panose="020B0609020204030204" pitchFamily="49" charset="0"/>
              </a:rPr>
              <a:t>, </a:t>
            </a:r>
            <a:r>
              <a:rPr lang="en-US" altLang="zh-CN" sz="1400" dirty="0" err="1">
                <a:latin typeface="Consolas" panose="020B0609020204030204" pitchFamily="49" charset="0"/>
              </a:rPr>
              <a:t>aes</a:t>
            </a:r>
            <a:r>
              <a:rPr lang="en-US" altLang="zh-CN" sz="1400" dirty="0">
                <a:latin typeface="Consolas" panose="020B0609020204030204" pitchFamily="49" charset="0"/>
              </a:rPr>
              <a:t>(x=</a:t>
            </a:r>
            <a:r>
              <a:rPr lang="en-US" altLang="zh-CN" sz="1400" dirty="0" err="1">
                <a:latin typeface="Consolas" panose="020B0609020204030204" pitchFamily="49" charset="0"/>
              </a:rPr>
              <a:t>meanSalary</a:t>
            </a:r>
            <a:r>
              <a:rPr lang="en-US" altLang="zh-CN" sz="1400" dirty="0">
                <a:latin typeface="Consolas" panose="020B0609020204030204" pitchFamily="49" charset="0"/>
              </a:rPr>
              <a:t>, y=</a:t>
            </a:r>
            <a:r>
              <a:rPr lang="en-US" altLang="zh-CN" sz="1400" dirty="0" err="1">
                <a:latin typeface="Consolas" panose="020B0609020204030204" pitchFamily="49" charset="0"/>
              </a:rPr>
              <a:t>meanExp</a:t>
            </a:r>
            <a:r>
              <a:rPr lang="en-US" altLang="zh-CN" sz="1400" dirty="0">
                <a:latin typeface="Consolas" panose="020B0609020204030204" pitchFamily="49" charset="0"/>
              </a:rPr>
              <a:t>, color=cluster)) + </a:t>
            </a:r>
            <a:endParaRPr lang="zh-CN" altLang="zh-CN" sz="1400" dirty="0">
              <a:latin typeface="Consolas" panose="020B0609020204030204" pitchFamily="49" charset="0"/>
            </a:endParaRPr>
          </a:p>
          <a:p>
            <a:pPr defTabSz="914400"/>
            <a:r>
              <a:rPr lang="en-US" altLang="zh-CN" sz="1400" dirty="0">
                <a:latin typeface="Consolas" panose="020B0609020204030204" pitchFamily="49" charset="0"/>
              </a:rPr>
              <a:t>  </a:t>
            </a:r>
            <a:r>
              <a:rPr lang="en-US" altLang="zh-CN" sz="1400" dirty="0" err="1">
                <a:latin typeface="Consolas" panose="020B0609020204030204" pitchFamily="49" charset="0"/>
              </a:rPr>
              <a:t>geom_point</a:t>
            </a:r>
            <a:r>
              <a:rPr lang="en-US" altLang="zh-CN" sz="1400" dirty="0">
                <a:latin typeface="Consolas" panose="020B0609020204030204" pitchFamily="49" charset="0"/>
              </a:rPr>
              <a:t>() + theme(</a:t>
            </a:r>
            <a:r>
              <a:rPr lang="en-US" altLang="zh-CN" sz="1400" dirty="0" err="1">
                <a:latin typeface="Consolas" panose="020B0609020204030204" pitchFamily="49" charset="0"/>
              </a:rPr>
              <a:t>legend.position</a:t>
            </a:r>
            <a:r>
              <a:rPr lang="en-US" altLang="zh-CN" sz="1400" dirty="0">
                <a:latin typeface="Consolas" panose="020B0609020204030204" pitchFamily="49" charset="0"/>
              </a:rPr>
              <a:t>="right") +</a:t>
            </a:r>
            <a:endParaRPr lang="zh-CN" altLang="zh-CN" sz="1400" dirty="0">
              <a:latin typeface="Consolas" panose="020B0609020204030204" pitchFamily="49" charset="0"/>
            </a:endParaRPr>
          </a:p>
          <a:p>
            <a:pPr defTabSz="914400"/>
            <a:r>
              <a:rPr lang="en-US" altLang="zh-CN" sz="1400" dirty="0">
                <a:latin typeface="Consolas" panose="020B0609020204030204" pitchFamily="49" charset="0"/>
              </a:rPr>
              <a:t>  </a:t>
            </a:r>
            <a:r>
              <a:rPr lang="en-US" altLang="zh-CN" sz="1400" dirty="0" err="1">
                <a:latin typeface="Consolas" panose="020B0609020204030204" pitchFamily="49" charset="0"/>
              </a:rPr>
              <a:t>geom_point</a:t>
            </a:r>
            <a:r>
              <a:rPr lang="en-US" altLang="zh-CN" sz="1400" dirty="0">
                <a:latin typeface="Consolas" panose="020B0609020204030204" pitchFamily="49" charset="0"/>
              </a:rPr>
              <a:t>(data=centers, </a:t>
            </a:r>
            <a:r>
              <a:rPr lang="en-US" altLang="zh-CN" sz="1400" dirty="0" err="1">
                <a:latin typeface="Consolas" panose="020B0609020204030204" pitchFamily="49" charset="0"/>
              </a:rPr>
              <a:t>aes</a:t>
            </a:r>
            <a:r>
              <a:rPr lang="en-US" altLang="zh-CN" sz="1400" dirty="0">
                <a:latin typeface="Consolas" panose="020B0609020204030204" pitchFamily="49" charset="0"/>
              </a:rPr>
              <a:t>(x=</a:t>
            </a:r>
            <a:r>
              <a:rPr lang="en-US" altLang="zh-CN" sz="1400" dirty="0" err="1">
                <a:latin typeface="Consolas" panose="020B0609020204030204" pitchFamily="49" charset="0"/>
              </a:rPr>
              <a:t>meanSalary,y</a:t>
            </a:r>
            <a:r>
              <a:rPr lang="en-US" altLang="zh-CN" sz="1400" dirty="0">
                <a:latin typeface="Consolas" panose="020B0609020204030204" pitchFamily="49" charset="0"/>
              </a:rPr>
              <a:t>=</a:t>
            </a:r>
            <a:r>
              <a:rPr lang="en-US" altLang="zh-CN" sz="1400" dirty="0" err="1">
                <a:latin typeface="Consolas" panose="020B0609020204030204" pitchFamily="49" charset="0"/>
              </a:rPr>
              <a:t>meanExp</a:t>
            </a:r>
            <a:r>
              <a:rPr lang="en-US" altLang="zh-CN" sz="1400" dirty="0">
                <a:latin typeface="Consolas" panose="020B0609020204030204" pitchFamily="49" charset="0"/>
              </a:rPr>
              <a:t>, color=</a:t>
            </a:r>
            <a:r>
              <a:rPr lang="en-US" altLang="zh-CN" sz="1400" dirty="0" err="1">
                <a:latin typeface="Consolas" panose="020B0609020204030204" pitchFamily="49" charset="0"/>
              </a:rPr>
              <a:t>as.factor</a:t>
            </a:r>
            <a:r>
              <a:rPr lang="en-US" altLang="zh-CN" sz="1400" dirty="0">
                <a:latin typeface="Consolas" panose="020B0609020204030204" pitchFamily="49" charset="0"/>
              </a:rPr>
              <a:t>(c(1,2,3,4))), </a:t>
            </a:r>
            <a:endParaRPr lang="zh-CN" altLang="zh-CN" sz="1400" dirty="0">
              <a:latin typeface="Consolas" panose="020B0609020204030204" pitchFamily="49" charset="0"/>
            </a:endParaRPr>
          </a:p>
          <a:p>
            <a:pPr defTabSz="914400"/>
            <a:r>
              <a:rPr lang="en-US" altLang="zh-CN" sz="1400" dirty="0">
                <a:latin typeface="Consolas" panose="020B0609020204030204" pitchFamily="49" charset="0"/>
              </a:rPr>
              <a:t>             size=10, alpha=0.3, </a:t>
            </a:r>
            <a:r>
              <a:rPr lang="en-US" altLang="zh-CN" sz="1400" dirty="0" err="1">
                <a:latin typeface="Consolas" panose="020B0609020204030204" pitchFamily="49" charset="0"/>
              </a:rPr>
              <a:t>show.legend</a:t>
            </a:r>
            <a:r>
              <a:rPr lang="en-US" altLang="zh-CN" sz="1400" dirty="0">
                <a:latin typeface="Consolas" panose="020B0609020204030204" pitchFamily="49" charset="0"/>
              </a:rPr>
              <a:t>=FALSE)</a:t>
            </a:r>
            <a:endParaRPr lang="zh-CN" altLang="zh-CN" sz="1400" dirty="0">
              <a:latin typeface="Consolas" panose="020B0609020204030204" pitchFamily="49" charset="0"/>
            </a:endParaRPr>
          </a:p>
          <a:p>
            <a:pPr defTabSz="914400"/>
            <a:r>
              <a:rPr lang="en-US" altLang="zh-CN" sz="1400" dirty="0">
                <a:latin typeface="Consolas" panose="020B0609020204030204" pitchFamily="49" charset="0"/>
              </a:rPr>
              <a:t>g5 = </a:t>
            </a:r>
            <a:r>
              <a:rPr lang="en-US" altLang="zh-CN" sz="1400" dirty="0" err="1">
                <a:latin typeface="Consolas" panose="020B0609020204030204" pitchFamily="49" charset="0"/>
              </a:rPr>
              <a:t>ggplot</a:t>
            </a:r>
            <a:r>
              <a:rPr lang="en-US" altLang="zh-CN" sz="1400" dirty="0">
                <a:latin typeface="Consolas" panose="020B0609020204030204" pitchFamily="49" charset="0"/>
              </a:rPr>
              <a:t>(data=</a:t>
            </a:r>
            <a:r>
              <a:rPr lang="en-US" altLang="zh-CN" sz="1400" dirty="0" err="1">
                <a:latin typeface="Consolas" panose="020B0609020204030204" pitchFamily="49" charset="0"/>
              </a:rPr>
              <a:t>df</a:t>
            </a:r>
            <a:r>
              <a:rPr lang="en-US" altLang="zh-CN" sz="1400" dirty="0">
                <a:latin typeface="Consolas" panose="020B0609020204030204" pitchFamily="49" charset="0"/>
              </a:rPr>
              <a:t>, </a:t>
            </a:r>
            <a:r>
              <a:rPr lang="en-US" altLang="zh-CN" sz="1400" dirty="0" err="1">
                <a:latin typeface="Consolas" panose="020B0609020204030204" pitchFamily="49" charset="0"/>
              </a:rPr>
              <a:t>aes</a:t>
            </a:r>
            <a:r>
              <a:rPr lang="en-US" altLang="zh-CN" sz="1400" dirty="0">
                <a:latin typeface="Consolas" panose="020B0609020204030204" pitchFamily="49" charset="0"/>
              </a:rPr>
              <a:t>(x=</a:t>
            </a:r>
            <a:r>
              <a:rPr lang="en-US" altLang="zh-CN" sz="1400" dirty="0" err="1">
                <a:latin typeface="Consolas" panose="020B0609020204030204" pitchFamily="49" charset="0"/>
              </a:rPr>
              <a:t>meanSalary</a:t>
            </a:r>
            <a:r>
              <a:rPr lang="en-US" altLang="zh-CN" sz="1400" dirty="0">
                <a:latin typeface="Consolas" panose="020B0609020204030204" pitchFamily="49" charset="0"/>
              </a:rPr>
              <a:t>, y=</a:t>
            </a:r>
            <a:r>
              <a:rPr lang="en-US" altLang="zh-CN" sz="1400" dirty="0" err="1">
                <a:latin typeface="Consolas" panose="020B0609020204030204" pitchFamily="49" charset="0"/>
              </a:rPr>
              <a:t>typeFreq</a:t>
            </a:r>
            <a:r>
              <a:rPr lang="en-US" altLang="zh-CN" sz="1400" dirty="0">
                <a:latin typeface="Consolas" panose="020B0609020204030204" pitchFamily="49" charset="0"/>
              </a:rPr>
              <a:t>, color=cluster)) + </a:t>
            </a:r>
            <a:endParaRPr lang="zh-CN" altLang="zh-CN" sz="1400" dirty="0">
              <a:latin typeface="Consolas" panose="020B0609020204030204" pitchFamily="49" charset="0"/>
            </a:endParaRPr>
          </a:p>
          <a:p>
            <a:pPr defTabSz="914400"/>
            <a:r>
              <a:rPr lang="en-US" altLang="zh-CN" sz="1400" dirty="0">
                <a:latin typeface="Consolas" panose="020B0609020204030204" pitchFamily="49" charset="0"/>
              </a:rPr>
              <a:t>  </a:t>
            </a:r>
            <a:r>
              <a:rPr lang="en-US" altLang="zh-CN" sz="1400" dirty="0" err="1">
                <a:latin typeface="Consolas" panose="020B0609020204030204" pitchFamily="49" charset="0"/>
              </a:rPr>
              <a:t>geom_point</a:t>
            </a:r>
            <a:r>
              <a:rPr lang="en-US" altLang="zh-CN" sz="1400" dirty="0">
                <a:latin typeface="Consolas" panose="020B0609020204030204" pitchFamily="49" charset="0"/>
              </a:rPr>
              <a:t>() + theme(</a:t>
            </a:r>
            <a:r>
              <a:rPr lang="en-US" altLang="zh-CN" sz="1400" dirty="0" err="1">
                <a:latin typeface="Consolas" panose="020B0609020204030204" pitchFamily="49" charset="0"/>
              </a:rPr>
              <a:t>legend.position</a:t>
            </a:r>
            <a:r>
              <a:rPr lang="en-US" altLang="zh-CN" sz="1400" dirty="0">
                <a:latin typeface="Consolas" panose="020B0609020204030204" pitchFamily="49" charset="0"/>
              </a:rPr>
              <a:t>="right") +</a:t>
            </a:r>
            <a:endParaRPr lang="zh-CN" altLang="zh-CN" sz="1400" dirty="0">
              <a:latin typeface="Consolas" panose="020B0609020204030204" pitchFamily="49" charset="0"/>
            </a:endParaRPr>
          </a:p>
          <a:p>
            <a:pPr defTabSz="914400"/>
            <a:r>
              <a:rPr lang="en-US" altLang="zh-CN" sz="1400" dirty="0">
                <a:latin typeface="Consolas" panose="020B0609020204030204" pitchFamily="49" charset="0"/>
              </a:rPr>
              <a:t>  </a:t>
            </a:r>
            <a:r>
              <a:rPr lang="en-US" altLang="zh-CN" sz="1400" dirty="0" err="1">
                <a:latin typeface="Consolas" panose="020B0609020204030204" pitchFamily="49" charset="0"/>
              </a:rPr>
              <a:t>geom_point</a:t>
            </a:r>
            <a:r>
              <a:rPr lang="en-US" altLang="zh-CN" sz="1400" dirty="0">
                <a:latin typeface="Consolas" panose="020B0609020204030204" pitchFamily="49" charset="0"/>
              </a:rPr>
              <a:t>(data=centers, </a:t>
            </a:r>
            <a:r>
              <a:rPr lang="en-US" altLang="zh-CN" sz="1400" dirty="0" err="1">
                <a:latin typeface="Consolas" panose="020B0609020204030204" pitchFamily="49" charset="0"/>
              </a:rPr>
              <a:t>aes</a:t>
            </a:r>
            <a:r>
              <a:rPr lang="en-US" altLang="zh-CN" sz="1400" dirty="0">
                <a:latin typeface="Consolas" panose="020B0609020204030204" pitchFamily="49" charset="0"/>
              </a:rPr>
              <a:t>(x=</a:t>
            </a:r>
            <a:r>
              <a:rPr lang="en-US" altLang="zh-CN" sz="1400" dirty="0" err="1">
                <a:latin typeface="Consolas" panose="020B0609020204030204" pitchFamily="49" charset="0"/>
              </a:rPr>
              <a:t>meanSalary,y</a:t>
            </a:r>
            <a:r>
              <a:rPr lang="en-US" altLang="zh-CN" sz="1400" dirty="0">
                <a:latin typeface="Consolas" panose="020B0609020204030204" pitchFamily="49" charset="0"/>
              </a:rPr>
              <a:t>=</a:t>
            </a:r>
            <a:r>
              <a:rPr lang="en-US" altLang="zh-CN" sz="1400" dirty="0" err="1">
                <a:latin typeface="Consolas" panose="020B0609020204030204" pitchFamily="49" charset="0"/>
              </a:rPr>
              <a:t>typeFreq</a:t>
            </a:r>
            <a:r>
              <a:rPr lang="en-US" altLang="zh-CN" sz="1400" dirty="0">
                <a:latin typeface="Consolas" panose="020B0609020204030204" pitchFamily="49" charset="0"/>
              </a:rPr>
              <a:t>, color=</a:t>
            </a:r>
            <a:r>
              <a:rPr lang="en-US" altLang="zh-CN" sz="1400" dirty="0" err="1">
                <a:latin typeface="Consolas" panose="020B0609020204030204" pitchFamily="49" charset="0"/>
              </a:rPr>
              <a:t>as.factor</a:t>
            </a:r>
            <a:r>
              <a:rPr lang="en-US" altLang="zh-CN" sz="1400" dirty="0">
                <a:latin typeface="Consolas" panose="020B0609020204030204" pitchFamily="49" charset="0"/>
              </a:rPr>
              <a:t>(c(1,2,3,4))), </a:t>
            </a:r>
            <a:endParaRPr lang="zh-CN" altLang="zh-CN" sz="1400" dirty="0">
              <a:latin typeface="Consolas" panose="020B0609020204030204" pitchFamily="49" charset="0"/>
            </a:endParaRPr>
          </a:p>
          <a:p>
            <a:pPr defTabSz="914400"/>
            <a:r>
              <a:rPr lang="en-US" altLang="zh-CN" sz="1400" dirty="0">
                <a:latin typeface="Consolas" panose="020B0609020204030204" pitchFamily="49" charset="0"/>
              </a:rPr>
              <a:t>             size=10, alpha=0.3, </a:t>
            </a:r>
            <a:r>
              <a:rPr lang="en-US" altLang="zh-CN" sz="1400" dirty="0" err="1">
                <a:latin typeface="Consolas" panose="020B0609020204030204" pitchFamily="49" charset="0"/>
              </a:rPr>
              <a:t>show.legend</a:t>
            </a:r>
            <a:r>
              <a:rPr lang="en-US" altLang="zh-CN" sz="1400" dirty="0">
                <a:latin typeface="Consolas" panose="020B0609020204030204" pitchFamily="49" charset="0"/>
              </a:rPr>
              <a:t>=FALSE)</a:t>
            </a:r>
            <a:endParaRPr lang="zh-CN" altLang="zh-CN" sz="1400" dirty="0">
              <a:latin typeface="Consolas" panose="020B0609020204030204" pitchFamily="49" charset="0"/>
            </a:endParaRPr>
          </a:p>
          <a:p>
            <a:pPr defTabSz="914400"/>
            <a:r>
              <a:rPr lang="en-US" altLang="zh-CN" sz="1400" dirty="0">
                <a:latin typeface="Consolas" panose="020B0609020204030204" pitchFamily="49" charset="0"/>
              </a:rPr>
              <a:t>print(g1)</a:t>
            </a:r>
            <a:endParaRPr lang="zh-CN" altLang="zh-CN" sz="1400" dirty="0">
              <a:latin typeface="Consolas" panose="020B0609020204030204" pitchFamily="49" charset="0"/>
            </a:endParaRPr>
          </a:p>
          <a:p>
            <a:pPr defTabSz="914400"/>
            <a:r>
              <a:rPr lang="en-US" altLang="zh-CN" sz="1400" dirty="0">
                <a:latin typeface="Consolas" panose="020B0609020204030204" pitchFamily="49" charset="0"/>
              </a:rPr>
              <a:t>print(g2)</a:t>
            </a:r>
            <a:endParaRPr lang="zh-CN" altLang="zh-CN" sz="1400" dirty="0">
              <a:latin typeface="Consolas" panose="020B0609020204030204" pitchFamily="49" charset="0"/>
            </a:endParaRPr>
          </a:p>
          <a:p>
            <a:pPr defTabSz="914400"/>
            <a:r>
              <a:rPr lang="en-US" altLang="zh-CN" sz="1400" dirty="0">
                <a:latin typeface="Consolas" panose="020B0609020204030204" pitchFamily="49" charset="0"/>
              </a:rPr>
              <a:t>print(g3)</a:t>
            </a:r>
            <a:endParaRPr lang="zh-CN" altLang="zh-CN" sz="1400" dirty="0">
              <a:latin typeface="Consolas" panose="020B0609020204030204" pitchFamily="49" charset="0"/>
            </a:endParaRPr>
          </a:p>
          <a:p>
            <a:pPr defTabSz="914400"/>
            <a:r>
              <a:rPr lang="en-US" altLang="zh-CN" sz="1400" dirty="0">
                <a:latin typeface="Consolas" panose="020B0609020204030204" pitchFamily="49" charset="0"/>
              </a:rPr>
              <a:t>print(g4)</a:t>
            </a:r>
            <a:endParaRPr lang="zh-CN" altLang="zh-CN" sz="1400" dirty="0">
              <a:latin typeface="Consolas" panose="020B0609020204030204" pitchFamily="49" charset="0"/>
            </a:endParaRPr>
          </a:p>
          <a:p>
            <a:pPr defTabSz="914400"/>
            <a:r>
              <a:rPr lang="en-US" altLang="zh-CN" sz="1400" dirty="0">
                <a:latin typeface="Consolas" panose="020B0609020204030204" pitchFamily="49" charset="0"/>
              </a:rPr>
              <a:t>print(g5)</a:t>
            </a:r>
            <a:endParaRPr lang="zh-CN" altLang="zh-CN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6727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kumimoji="1" lang="en-US" altLang="zh-CN" dirty="0" smtClean="0"/>
              <a:t>02 </a:t>
            </a:r>
            <a:r>
              <a:rPr lang="zh-CN" altLang="zh-CN" dirty="0" smtClean="0"/>
              <a:t>分析</a:t>
            </a:r>
            <a:r>
              <a:rPr lang="zh-CN" altLang="zh-CN" dirty="0"/>
              <a:t>步骤</a:t>
            </a:r>
          </a:p>
        </p:txBody>
      </p:sp>
      <p:sp>
        <p:nvSpPr>
          <p:cNvPr id="9" name="矩形 8"/>
          <p:cNvSpPr/>
          <p:nvPr/>
        </p:nvSpPr>
        <p:spPr>
          <a:xfrm flipV="1">
            <a:off x="442945" y="795134"/>
            <a:ext cx="765739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8"/>
          <p:cNvSpPr txBox="1"/>
          <p:nvPr/>
        </p:nvSpPr>
        <p:spPr>
          <a:xfrm>
            <a:off x="825814" y="1680436"/>
            <a:ext cx="6731578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zh-CN" b="1" dirty="0"/>
              <a:t>最后，我们将薪水位于前</a:t>
            </a:r>
            <a:r>
              <a:rPr lang="en-US" altLang="zh-CN" b="1" dirty="0"/>
              <a:t>25</a:t>
            </a:r>
            <a:r>
              <a:rPr lang="zh-CN" altLang="zh-CN" b="1" dirty="0"/>
              <a:t>的岗位信息进行层次聚类。</a:t>
            </a:r>
            <a:endParaRPr lang="zh-CN" altLang="zh-CN" dirty="0"/>
          </a:p>
          <a:p>
            <a:endParaRPr lang="en-US" altLang="zh-CN" sz="1600" b="1" dirty="0" smtClean="0"/>
          </a:p>
          <a:p>
            <a:r>
              <a:rPr lang="en-US" altLang="zh-CN" sz="1400" dirty="0">
                <a:latin typeface="Consolas" panose="020B0609020204030204" pitchFamily="49" charset="0"/>
              </a:rPr>
              <a:t>#</a:t>
            </a:r>
            <a:r>
              <a:rPr lang="zh-CN" altLang="en-US" sz="1400" dirty="0">
                <a:latin typeface="Consolas" panose="020B0609020204030204" pitchFamily="49" charset="0"/>
              </a:rPr>
              <a:t>层次聚类</a:t>
            </a:r>
          </a:p>
          <a:p>
            <a:r>
              <a:rPr lang="en-US" altLang="zh-CN" sz="1400" dirty="0" err="1">
                <a:latin typeface="Consolas" panose="020B0609020204030204" pitchFamily="49" charset="0"/>
              </a:rPr>
              <a:t>df$name</a:t>
            </a:r>
            <a:r>
              <a:rPr lang="en-US" altLang="zh-CN" sz="1400" dirty="0">
                <a:latin typeface="Consolas" panose="020B0609020204030204" pitchFamily="49" charset="0"/>
              </a:rPr>
              <a:t> = </a:t>
            </a:r>
            <a:r>
              <a:rPr lang="en-US" altLang="zh-CN" sz="1400" dirty="0" err="1">
                <a:latin typeface="Consolas" panose="020B0609020204030204" pitchFamily="49" charset="0"/>
              </a:rPr>
              <a:t>theName</a:t>
            </a:r>
            <a:endParaRPr lang="en-US" altLang="zh-CN" sz="1400" dirty="0">
              <a:latin typeface="Consolas" panose="020B0609020204030204" pitchFamily="49" charset="0"/>
            </a:endParaRPr>
          </a:p>
          <a:p>
            <a:r>
              <a:rPr lang="en-US" altLang="zh-CN" sz="1400" dirty="0" err="1">
                <a:latin typeface="Consolas" panose="020B0609020204030204" pitchFamily="49" charset="0"/>
              </a:rPr>
              <a:t>df$meanSalary</a:t>
            </a:r>
            <a:r>
              <a:rPr lang="en-US" altLang="zh-CN" sz="1400" dirty="0">
                <a:latin typeface="Consolas" panose="020B0609020204030204" pitchFamily="49" charset="0"/>
              </a:rPr>
              <a:t> = </a:t>
            </a:r>
            <a:r>
              <a:rPr lang="en-US" altLang="zh-CN" sz="1400" dirty="0" err="1">
                <a:latin typeface="Consolas" panose="020B0609020204030204" pitchFamily="49" charset="0"/>
              </a:rPr>
              <a:t>as.numeric</a:t>
            </a:r>
            <a:r>
              <a:rPr lang="en-US" altLang="zh-CN" sz="1400" dirty="0">
                <a:latin typeface="Consolas" panose="020B0609020204030204" pitchFamily="49" charset="0"/>
              </a:rPr>
              <a:t>(</a:t>
            </a:r>
            <a:r>
              <a:rPr lang="en-US" altLang="zh-CN" sz="1400" dirty="0" err="1">
                <a:latin typeface="Consolas" panose="020B0609020204030204" pitchFamily="49" charset="0"/>
              </a:rPr>
              <a:t>df$meanSalary</a:t>
            </a:r>
            <a:r>
              <a:rPr lang="en-US" altLang="zh-CN" sz="1400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400" dirty="0" err="1">
                <a:latin typeface="Consolas" panose="020B0609020204030204" pitchFamily="49" charset="0"/>
              </a:rPr>
              <a:t>df</a:t>
            </a:r>
            <a:r>
              <a:rPr lang="en-US" altLang="zh-CN" sz="1400" dirty="0">
                <a:latin typeface="Consolas" panose="020B0609020204030204" pitchFamily="49" charset="0"/>
              </a:rPr>
              <a:t> = </a:t>
            </a:r>
            <a:r>
              <a:rPr lang="en-US" altLang="zh-CN" sz="1400" dirty="0" err="1">
                <a:latin typeface="Consolas" panose="020B0609020204030204" pitchFamily="49" charset="0"/>
              </a:rPr>
              <a:t>df</a:t>
            </a:r>
            <a:r>
              <a:rPr lang="en-US" altLang="zh-CN" sz="1400" dirty="0">
                <a:latin typeface="Consolas" panose="020B0609020204030204" pitchFamily="49" charset="0"/>
              </a:rPr>
              <a:t>[order(</a:t>
            </a:r>
            <a:r>
              <a:rPr lang="en-US" altLang="zh-CN" sz="1400" dirty="0" err="1">
                <a:latin typeface="Consolas" panose="020B0609020204030204" pitchFamily="49" charset="0"/>
              </a:rPr>
              <a:t>df$meanSalary</a:t>
            </a:r>
            <a:r>
              <a:rPr lang="en-US" altLang="zh-CN" sz="1400" dirty="0">
                <a:latin typeface="Consolas" panose="020B0609020204030204" pitchFamily="49" charset="0"/>
              </a:rPr>
              <a:t>, decreasing=T), ]</a:t>
            </a:r>
          </a:p>
          <a:p>
            <a:r>
              <a:rPr lang="en-US" altLang="zh-CN" sz="1400" dirty="0" err="1">
                <a:latin typeface="Consolas" panose="020B0609020204030204" pitchFamily="49" charset="0"/>
              </a:rPr>
              <a:t>df</a:t>
            </a:r>
            <a:r>
              <a:rPr lang="en-US" altLang="zh-CN" sz="1400" dirty="0">
                <a:latin typeface="Consolas" panose="020B0609020204030204" pitchFamily="49" charset="0"/>
              </a:rPr>
              <a:t> = </a:t>
            </a:r>
            <a:r>
              <a:rPr lang="en-US" altLang="zh-CN" sz="1400" dirty="0" err="1">
                <a:latin typeface="Consolas" panose="020B0609020204030204" pitchFamily="49" charset="0"/>
              </a:rPr>
              <a:t>df</a:t>
            </a:r>
            <a:r>
              <a:rPr lang="en-US" altLang="zh-CN" sz="1400" dirty="0">
                <a:latin typeface="Consolas" panose="020B0609020204030204" pitchFamily="49" charset="0"/>
              </a:rPr>
              <a:t>[1:25, ]</a:t>
            </a:r>
          </a:p>
          <a:p>
            <a:r>
              <a:rPr lang="en-US" altLang="zh-CN" sz="1400" dirty="0" err="1">
                <a:latin typeface="Consolas" panose="020B0609020204030204" pitchFamily="49" charset="0"/>
              </a:rPr>
              <a:t>rownames</a:t>
            </a:r>
            <a:r>
              <a:rPr lang="en-US" altLang="zh-CN" sz="1400" dirty="0">
                <a:latin typeface="Consolas" panose="020B0609020204030204" pitchFamily="49" charset="0"/>
              </a:rPr>
              <a:t>(</a:t>
            </a:r>
            <a:r>
              <a:rPr lang="en-US" altLang="zh-CN" sz="1400" dirty="0" err="1">
                <a:latin typeface="Consolas" panose="020B0609020204030204" pitchFamily="49" charset="0"/>
              </a:rPr>
              <a:t>df</a:t>
            </a:r>
            <a:r>
              <a:rPr lang="en-US" altLang="zh-CN" sz="1400" dirty="0">
                <a:latin typeface="Consolas" panose="020B0609020204030204" pitchFamily="49" charset="0"/>
              </a:rPr>
              <a:t>) = </a:t>
            </a:r>
            <a:r>
              <a:rPr lang="en-US" altLang="zh-CN" sz="1400" dirty="0" err="1">
                <a:latin typeface="Consolas" panose="020B0609020204030204" pitchFamily="49" charset="0"/>
              </a:rPr>
              <a:t>df$name</a:t>
            </a:r>
            <a:endParaRPr lang="en-US" altLang="zh-CN" sz="1400" dirty="0">
              <a:latin typeface="Consolas" panose="020B0609020204030204" pitchFamily="49" charset="0"/>
            </a:endParaRPr>
          </a:p>
          <a:p>
            <a:r>
              <a:rPr lang="en-US" altLang="zh-CN" sz="1400" dirty="0" err="1">
                <a:latin typeface="Consolas" panose="020B0609020204030204" pitchFamily="49" charset="0"/>
              </a:rPr>
              <a:t>hc</a:t>
            </a:r>
            <a:r>
              <a:rPr lang="en-US" altLang="zh-CN" sz="1400" dirty="0">
                <a:latin typeface="Consolas" panose="020B0609020204030204" pitchFamily="49" charset="0"/>
              </a:rPr>
              <a:t> = </a:t>
            </a:r>
            <a:r>
              <a:rPr lang="en-US" altLang="zh-CN" sz="1400" dirty="0" err="1">
                <a:latin typeface="Consolas" panose="020B0609020204030204" pitchFamily="49" charset="0"/>
              </a:rPr>
              <a:t>hclust</a:t>
            </a:r>
            <a:r>
              <a:rPr lang="en-US" altLang="zh-CN" sz="1400" dirty="0">
                <a:latin typeface="Consolas" panose="020B0609020204030204" pitchFamily="49" charset="0"/>
              </a:rPr>
              <a:t>(</a:t>
            </a:r>
            <a:r>
              <a:rPr lang="en-US" altLang="zh-CN" sz="1400" dirty="0" err="1">
                <a:latin typeface="Consolas" panose="020B0609020204030204" pitchFamily="49" charset="0"/>
              </a:rPr>
              <a:t>dist</a:t>
            </a:r>
            <a:r>
              <a:rPr lang="en-US" altLang="zh-CN" sz="1400" dirty="0">
                <a:latin typeface="Consolas" panose="020B0609020204030204" pitchFamily="49" charset="0"/>
              </a:rPr>
              <a:t>(</a:t>
            </a:r>
            <a:r>
              <a:rPr lang="en-US" altLang="zh-CN" sz="1400" dirty="0" err="1">
                <a:latin typeface="Consolas" panose="020B0609020204030204" pitchFamily="49" charset="0"/>
              </a:rPr>
              <a:t>df</a:t>
            </a:r>
            <a:r>
              <a:rPr lang="en-US" altLang="zh-CN" sz="1400" dirty="0">
                <a:latin typeface="Consolas" panose="020B0609020204030204" pitchFamily="49" charset="0"/>
              </a:rPr>
              <a:t>))</a:t>
            </a:r>
          </a:p>
          <a:p>
            <a:r>
              <a:rPr lang="en-US" altLang="zh-CN" sz="1400" dirty="0">
                <a:latin typeface="Consolas" panose="020B0609020204030204" pitchFamily="49" charset="0"/>
              </a:rPr>
              <a:t>#plot(</a:t>
            </a:r>
            <a:r>
              <a:rPr lang="en-US" altLang="zh-CN" sz="1400" dirty="0" err="1">
                <a:latin typeface="Consolas" panose="020B0609020204030204" pitchFamily="49" charset="0"/>
              </a:rPr>
              <a:t>hc</a:t>
            </a:r>
            <a:r>
              <a:rPr lang="en-US" altLang="zh-CN" sz="1400" dirty="0">
                <a:latin typeface="Consolas" panose="020B0609020204030204" pitchFamily="49" charset="0"/>
              </a:rPr>
              <a:t>, hang = -1)</a:t>
            </a:r>
          </a:p>
          <a:p>
            <a:r>
              <a:rPr lang="en-US" altLang="zh-CN" sz="1400" dirty="0">
                <a:latin typeface="Consolas" panose="020B0609020204030204" pitchFamily="49" charset="0"/>
              </a:rPr>
              <a:t>#</a:t>
            </a:r>
            <a:r>
              <a:rPr lang="en-US" altLang="zh-CN" sz="1400" dirty="0" err="1">
                <a:latin typeface="Consolas" panose="020B0609020204030204" pitchFamily="49" charset="0"/>
              </a:rPr>
              <a:t>hcd</a:t>
            </a:r>
            <a:r>
              <a:rPr lang="en-US" altLang="zh-CN" sz="1400" dirty="0">
                <a:latin typeface="Consolas" panose="020B0609020204030204" pitchFamily="49" charset="0"/>
              </a:rPr>
              <a:t> = </a:t>
            </a:r>
            <a:r>
              <a:rPr lang="en-US" altLang="zh-CN" sz="1400" dirty="0" err="1">
                <a:latin typeface="Consolas" panose="020B0609020204030204" pitchFamily="49" charset="0"/>
              </a:rPr>
              <a:t>as.dendrogram</a:t>
            </a:r>
            <a:r>
              <a:rPr lang="en-US" altLang="zh-CN" sz="1400" dirty="0">
                <a:latin typeface="Consolas" panose="020B0609020204030204" pitchFamily="49" charset="0"/>
              </a:rPr>
              <a:t>(</a:t>
            </a:r>
            <a:r>
              <a:rPr lang="en-US" altLang="zh-CN" sz="1400" dirty="0" err="1">
                <a:latin typeface="Consolas" panose="020B0609020204030204" pitchFamily="49" charset="0"/>
              </a:rPr>
              <a:t>hc</a:t>
            </a:r>
            <a:r>
              <a:rPr lang="en-US" altLang="zh-CN" sz="1400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400" dirty="0">
                <a:latin typeface="Consolas" panose="020B0609020204030204" pitchFamily="49" charset="0"/>
              </a:rPr>
              <a:t>plot(</a:t>
            </a:r>
            <a:r>
              <a:rPr lang="en-US" altLang="zh-CN" sz="1400" dirty="0" err="1">
                <a:latin typeface="Consolas" panose="020B0609020204030204" pitchFamily="49" charset="0"/>
              </a:rPr>
              <a:t>hc</a:t>
            </a:r>
            <a:r>
              <a:rPr lang="en-US" altLang="zh-CN" sz="1400" dirty="0">
                <a:latin typeface="Consolas" panose="020B0609020204030204" pitchFamily="49" charset="0"/>
              </a:rPr>
              <a:t>)</a:t>
            </a:r>
          </a:p>
          <a:p>
            <a:endParaRPr lang="en-US" altLang="zh-CN" sz="1400" i="1" dirty="0"/>
          </a:p>
        </p:txBody>
      </p:sp>
      <p:sp>
        <p:nvSpPr>
          <p:cNvPr id="11" name="矩形 10"/>
          <p:cNvSpPr/>
          <p:nvPr/>
        </p:nvSpPr>
        <p:spPr>
          <a:xfrm>
            <a:off x="2206290" y="341677"/>
            <a:ext cx="3511346" cy="4534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000" b="1" dirty="0">
                <a:solidFill>
                  <a:schemeClr val="accent2">
                    <a:lumMod val="75000"/>
                  </a:schemeClr>
                </a:solidFill>
              </a:rPr>
              <a:t>薪水</a:t>
            </a:r>
            <a:r>
              <a:rPr lang="en-US" altLang="zh-CN" sz="2000" b="1" dirty="0">
                <a:solidFill>
                  <a:schemeClr val="accent2">
                    <a:lumMod val="75000"/>
                  </a:schemeClr>
                </a:solidFill>
              </a:rPr>
              <a:t>top25</a:t>
            </a:r>
            <a:r>
              <a:rPr lang="zh-CN" altLang="en-US" sz="2000" b="1" dirty="0">
                <a:solidFill>
                  <a:schemeClr val="accent2">
                    <a:lumMod val="75000"/>
                  </a:schemeClr>
                </a:solidFill>
              </a:rPr>
              <a:t>招聘岗位层次聚类</a:t>
            </a:r>
            <a:endParaRPr lang="en-US" altLang="zh-CN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8167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en-US" altLang="zh-CN" dirty="0" smtClean="0"/>
              <a:t>03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lvl="0"/>
            <a:r>
              <a:rPr lang="zh-CN" altLang="zh-CN" dirty="0"/>
              <a:t>结论</a:t>
            </a:r>
          </a:p>
        </p:txBody>
      </p:sp>
    </p:spTree>
    <p:extLst>
      <p:ext uri="{BB962C8B-B14F-4D97-AF65-F5344CB8AC3E}">
        <p14:creationId xmlns:p14="http://schemas.microsoft.com/office/powerpoint/2010/main" val="1931525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03</a:t>
            </a:r>
            <a:r>
              <a:rPr kumimoji="1" lang="zh-CN" altLang="en-US" dirty="0" smtClean="0"/>
              <a:t> </a:t>
            </a:r>
            <a:r>
              <a:rPr kumimoji="1" lang="zh-CN" altLang="en-US" dirty="0"/>
              <a:t>结论</a:t>
            </a:r>
          </a:p>
        </p:txBody>
      </p:sp>
      <p:sp>
        <p:nvSpPr>
          <p:cNvPr id="13" name="矩形 12"/>
          <p:cNvSpPr/>
          <p:nvPr/>
        </p:nvSpPr>
        <p:spPr>
          <a:xfrm>
            <a:off x="7885616" y="899317"/>
            <a:ext cx="4024307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000" b="1" dirty="0" smtClean="0">
                <a:solidFill>
                  <a:schemeClr val="accent3"/>
                </a:solidFill>
              </a:rPr>
              <a:t>平均</a:t>
            </a:r>
            <a:r>
              <a:rPr lang="zh-CN" altLang="en-US" sz="2000" b="1" dirty="0">
                <a:solidFill>
                  <a:schemeClr val="accent3"/>
                </a:solidFill>
              </a:rPr>
              <a:t>薪水</a:t>
            </a:r>
            <a:r>
              <a:rPr lang="en-US" altLang="zh-CN" sz="2000" b="1" dirty="0">
                <a:solidFill>
                  <a:schemeClr val="accent3"/>
                </a:solidFill>
              </a:rPr>
              <a:t>top50</a:t>
            </a:r>
            <a:r>
              <a:rPr lang="zh-CN" altLang="en-US" sz="2000" b="1" dirty="0">
                <a:solidFill>
                  <a:schemeClr val="accent3"/>
                </a:solidFill>
              </a:rPr>
              <a:t>的公司所在地分布</a:t>
            </a:r>
            <a:endParaRPr lang="en-US" altLang="zh-CN" sz="2000" b="1" dirty="0">
              <a:solidFill>
                <a:schemeClr val="accent3"/>
              </a:solidFill>
            </a:endParaRPr>
          </a:p>
        </p:txBody>
      </p:sp>
      <p:sp>
        <p:nvSpPr>
          <p:cNvPr id="36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7" name="Rectangle 3"/>
          <p:cNvSpPr>
            <a:spLocks noChangeArrowheads="1"/>
          </p:cNvSpPr>
          <p:nvPr/>
        </p:nvSpPr>
        <p:spPr bwMode="auto">
          <a:xfrm>
            <a:off x="8659204" y="1670808"/>
            <a:ext cx="3067858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279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lvl="0" indent="-285750" defTabSz="914400">
              <a:buFont typeface="Arial" panose="020B0604020202020204" pitchFamily="34" charset="0"/>
              <a:buChar char="•"/>
            </a:pPr>
            <a:r>
              <a:rPr lang="zh-CN" altLang="zh-CN" dirty="0"/>
              <a:t>由图中可以看到坐落在挹江门、孝陵卫、水西门的企业平均薪水较高。就业者可以考虑关注这些地方的企业。但是，挹江门可能是由于某些少数薪水较高的职位导致的薪水高，不具有普遍性。</a:t>
            </a:r>
            <a:endParaRPr lang="zh-CN" altLang="en-US" dirty="0">
              <a:latin typeface="+mn-ea"/>
              <a:cs typeface="Times New Roman" panose="02020603050405020304" pitchFamily="18" charset="0"/>
            </a:endParaRPr>
          </a:p>
        </p:txBody>
      </p:sp>
      <p:pic>
        <p:nvPicPr>
          <p:cNvPr id="7" name="图片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013" y="1391760"/>
            <a:ext cx="8309330" cy="516774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42106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03</a:t>
            </a:r>
            <a:r>
              <a:rPr kumimoji="1" lang="zh-CN" altLang="en-US" dirty="0" smtClean="0"/>
              <a:t> </a:t>
            </a:r>
            <a:r>
              <a:rPr kumimoji="1" lang="zh-CN" altLang="en-US" dirty="0"/>
              <a:t>结论</a:t>
            </a:r>
          </a:p>
        </p:txBody>
      </p:sp>
      <p:sp>
        <p:nvSpPr>
          <p:cNvPr id="13" name="矩形 12"/>
          <p:cNvSpPr/>
          <p:nvPr/>
        </p:nvSpPr>
        <p:spPr>
          <a:xfrm>
            <a:off x="8985158" y="909876"/>
            <a:ext cx="274190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000" b="1" dirty="0" smtClean="0">
                <a:solidFill>
                  <a:schemeClr val="accent3"/>
                </a:solidFill>
              </a:rPr>
              <a:t>平均</a:t>
            </a:r>
            <a:r>
              <a:rPr lang="zh-CN" altLang="en-US" sz="2000" b="1" dirty="0">
                <a:solidFill>
                  <a:schemeClr val="accent3"/>
                </a:solidFill>
              </a:rPr>
              <a:t>薪水</a:t>
            </a:r>
            <a:r>
              <a:rPr lang="en-US" altLang="zh-CN" sz="2000" b="1" dirty="0">
                <a:solidFill>
                  <a:schemeClr val="accent3"/>
                </a:solidFill>
              </a:rPr>
              <a:t>top50</a:t>
            </a:r>
            <a:r>
              <a:rPr lang="zh-CN" altLang="en-US" sz="2000" b="1" dirty="0">
                <a:solidFill>
                  <a:schemeClr val="accent3"/>
                </a:solidFill>
              </a:rPr>
              <a:t>的职业</a:t>
            </a:r>
            <a:endParaRPr lang="en-US" altLang="zh-CN" sz="2000" b="1" dirty="0">
              <a:solidFill>
                <a:schemeClr val="accent3"/>
              </a:solidFill>
            </a:endParaRPr>
          </a:p>
        </p:txBody>
      </p:sp>
      <p:sp>
        <p:nvSpPr>
          <p:cNvPr id="36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7" name="Rectangle 3"/>
          <p:cNvSpPr>
            <a:spLocks noChangeArrowheads="1"/>
          </p:cNvSpPr>
          <p:nvPr/>
        </p:nvSpPr>
        <p:spPr bwMode="auto">
          <a:xfrm>
            <a:off x="8822181" y="1851971"/>
            <a:ext cx="3067858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279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zh-CN" dirty="0"/>
              <a:t>由图可以得知内科医生薪水最高，零配件销售、中医科医生、借贷管理评估这些对专业要求较高的职业平均薪水分布靠前。大多职业的均薪处在</a:t>
            </a:r>
            <a:r>
              <a:rPr lang="en-US" altLang="zh-CN" dirty="0"/>
              <a:t>10000</a:t>
            </a:r>
            <a:r>
              <a:rPr lang="zh-CN" altLang="zh-CN" dirty="0"/>
              <a:t>元以下。有</a:t>
            </a:r>
            <a:r>
              <a:rPr lang="en-US" altLang="zh-CN" dirty="0"/>
              <a:t>20</a:t>
            </a:r>
            <a:r>
              <a:rPr lang="zh-CN" altLang="zh-CN" dirty="0"/>
              <a:t>个职业均薪位于</a:t>
            </a:r>
            <a:r>
              <a:rPr lang="en-US" altLang="zh-CN" dirty="0"/>
              <a:t>10000</a:t>
            </a:r>
            <a:r>
              <a:rPr lang="zh-CN" altLang="zh-CN" dirty="0"/>
              <a:t>元以上。</a:t>
            </a:r>
          </a:p>
          <a:p>
            <a:r>
              <a:rPr lang="zh-CN" altLang="zh-CN" dirty="0"/>
              <a:t>在这里我们可以发现内科医生和前一张图“平均薪水</a:t>
            </a:r>
            <a:r>
              <a:rPr lang="en-US" altLang="zh-CN" dirty="0"/>
              <a:t>top50</a:t>
            </a:r>
            <a:r>
              <a:rPr lang="zh-CN" altLang="zh-CN" dirty="0"/>
              <a:t>的公司所在地分布”的最高均薪所在地薪水一致，这就验证了岗位信息中挹江门恰好是内科医生这个岗位，不具有代表性。</a:t>
            </a:r>
          </a:p>
        </p:txBody>
      </p:sp>
      <p:pic>
        <p:nvPicPr>
          <p:cNvPr id="10" name="图片 9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00" y="1433556"/>
            <a:ext cx="8692681" cy="448720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67937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03</a:t>
            </a:r>
            <a:r>
              <a:rPr kumimoji="1" lang="zh-CN" altLang="en-US" dirty="0" smtClean="0"/>
              <a:t> </a:t>
            </a:r>
            <a:r>
              <a:rPr kumimoji="1" lang="zh-CN" altLang="en-US" dirty="0"/>
              <a:t>结论</a:t>
            </a:r>
          </a:p>
        </p:txBody>
      </p:sp>
      <p:sp>
        <p:nvSpPr>
          <p:cNvPr id="13" name="矩形 12"/>
          <p:cNvSpPr/>
          <p:nvPr/>
        </p:nvSpPr>
        <p:spPr>
          <a:xfrm>
            <a:off x="9673413" y="942291"/>
            <a:ext cx="223651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000" b="1" smtClean="0">
                <a:solidFill>
                  <a:schemeClr val="accent3"/>
                </a:solidFill>
              </a:rPr>
              <a:t>学历</a:t>
            </a:r>
            <a:r>
              <a:rPr lang="zh-CN" altLang="en-US" sz="2000" b="1">
                <a:solidFill>
                  <a:schemeClr val="accent3"/>
                </a:solidFill>
              </a:rPr>
              <a:t>背景均薪统计</a:t>
            </a:r>
            <a:endParaRPr lang="en-US" altLang="zh-CN" sz="2000" b="1" dirty="0">
              <a:solidFill>
                <a:schemeClr val="accent3"/>
              </a:solidFill>
            </a:endParaRPr>
          </a:p>
        </p:txBody>
      </p:sp>
      <p:sp>
        <p:nvSpPr>
          <p:cNvPr id="36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7" name="Rectangle 3"/>
          <p:cNvSpPr>
            <a:spLocks noChangeArrowheads="1"/>
          </p:cNvSpPr>
          <p:nvPr/>
        </p:nvSpPr>
        <p:spPr bwMode="auto">
          <a:xfrm>
            <a:off x="8842065" y="1401803"/>
            <a:ext cx="3067858" cy="507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279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zh-CN" dirty="0"/>
              <a:t>在条形统计图中</a:t>
            </a:r>
            <a:r>
              <a:rPr lang="zh-CN" altLang="zh-CN" dirty="0" smtClean="0"/>
              <a:t>，我们</a:t>
            </a:r>
            <a:r>
              <a:rPr lang="zh-CN" altLang="zh-CN" dirty="0"/>
              <a:t>看到技校学历的收入均薪最高，其他的学历均薪基本持平。这可能是因为平均数无法代表普遍情况的缘故。该图无法反映出学历与均薪的情况。</a:t>
            </a:r>
          </a:p>
          <a:p>
            <a:r>
              <a:rPr lang="zh-CN" altLang="zh-CN" dirty="0"/>
              <a:t>在箱型图中，我们可以看到各个学历的中位数薪水基本持平。各个学历都有少数高收入职位。这可以初步说明学历并不能代表一切，薪水的多少也和个人能力和职位选择挂钩。总体而言，我们可以看到脱颖而出的高收入者都被标记为了异常点，也就是说高收入职位本身就是较少的。</a:t>
            </a:r>
          </a:p>
        </p:txBody>
      </p:sp>
      <p:pic>
        <p:nvPicPr>
          <p:cNvPr id="8" name="图片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2349" y="979628"/>
            <a:ext cx="4619716" cy="454733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9" name="图片 8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27"/>
          <a:stretch/>
        </p:blipFill>
        <p:spPr>
          <a:xfrm>
            <a:off x="102653" y="2106631"/>
            <a:ext cx="4194629" cy="429398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15848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03</a:t>
            </a:r>
            <a:r>
              <a:rPr kumimoji="1" lang="zh-CN" altLang="en-US" dirty="0" smtClean="0"/>
              <a:t> </a:t>
            </a:r>
            <a:r>
              <a:rPr kumimoji="1" lang="zh-CN" altLang="en-US" dirty="0"/>
              <a:t>结论</a:t>
            </a:r>
          </a:p>
        </p:txBody>
      </p:sp>
      <p:sp>
        <p:nvSpPr>
          <p:cNvPr id="13" name="矩形 12"/>
          <p:cNvSpPr/>
          <p:nvPr/>
        </p:nvSpPr>
        <p:spPr>
          <a:xfrm>
            <a:off x="9673413" y="784404"/>
            <a:ext cx="223651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000" b="1" dirty="0" smtClean="0">
                <a:solidFill>
                  <a:schemeClr val="accent3"/>
                </a:solidFill>
              </a:rPr>
              <a:t>工作</a:t>
            </a:r>
            <a:r>
              <a:rPr lang="zh-CN" altLang="en-US" sz="2000" b="1" dirty="0">
                <a:solidFill>
                  <a:schemeClr val="accent3"/>
                </a:solidFill>
              </a:rPr>
              <a:t>经验均薪统计</a:t>
            </a:r>
            <a:endParaRPr lang="en-US" altLang="zh-CN" sz="2000" b="1" dirty="0">
              <a:solidFill>
                <a:schemeClr val="accent3"/>
              </a:solidFill>
            </a:endParaRPr>
          </a:p>
        </p:txBody>
      </p:sp>
      <p:sp>
        <p:nvSpPr>
          <p:cNvPr id="36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7" name="Rectangle 3"/>
          <p:cNvSpPr>
            <a:spLocks noChangeArrowheads="1"/>
          </p:cNvSpPr>
          <p:nvPr/>
        </p:nvSpPr>
        <p:spPr bwMode="auto">
          <a:xfrm>
            <a:off x="6903094" y="1502688"/>
            <a:ext cx="5006829" cy="535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279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zh-CN" dirty="0"/>
              <a:t>在统计图中我们可以看到工作经验要求在“</a:t>
            </a:r>
            <a:r>
              <a:rPr lang="en-US" altLang="zh-CN" dirty="0"/>
              <a:t>10</a:t>
            </a:r>
            <a:r>
              <a:rPr lang="zh-CN" altLang="zh-CN" dirty="0"/>
              <a:t>年以上”的职位均薪较高，这是合乎常识的，而其他工作经验的均薪分布在</a:t>
            </a:r>
            <a:r>
              <a:rPr lang="en-US" altLang="zh-CN" dirty="0"/>
              <a:t>6000-6500</a:t>
            </a:r>
            <a:r>
              <a:rPr lang="zh-CN" altLang="zh-CN" dirty="0"/>
              <a:t>左右。从该图中我们能得到的信息较少。</a:t>
            </a:r>
          </a:p>
          <a:p>
            <a:r>
              <a:rPr lang="zh-CN" altLang="zh-CN" dirty="0"/>
              <a:t>在箱型图中，首先我们可以发现，均薪很高的“</a:t>
            </a:r>
            <a:r>
              <a:rPr lang="en-US" altLang="zh-CN" dirty="0"/>
              <a:t>10</a:t>
            </a:r>
            <a:r>
              <a:rPr lang="zh-CN" altLang="zh-CN" dirty="0"/>
              <a:t>年以上”，是由于一个均薪非常高的异常点所导致的，初步推断是“内科医生”职位，再加上样本较少的因素，导致均值偏高。观察其他工作经验，我们也能发现如下结论：“不限”中，有较少薪水较高的脱颖而出的职位，但是由于样本基数大，均值较为普通，个人认为这是因为招聘信息填写“不限”的职位较多导致的。“</a:t>
            </a:r>
            <a:r>
              <a:rPr lang="en-US" altLang="zh-CN" dirty="0"/>
              <a:t>8-10</a:t>
            </a:r>
            <a:r>
              <a:rPr lang="zh-CN" altLang="zh-CN" dirty="0"/>
              <a:t>年”样本较少，分布也密集。而七年工作经验以下的样本，没有超过</a:t>
            </a:r>
            <a:r>
              <a:rPr lang="en-US" altLang="zh-CN" dirty="0"/>
              <a:t>20000</a:t>
            </a:r>
            <a:r>
              <a:rPr lang="zh-CN" altLang="zh-CN" dirty="0"/>
              <a:t>元的职位，只有少数超过</a:t>
            </a:r>
            <a:r>
              <a:rPr lang="en-US" altLang="zh-CN" dirty="0"/>
              <a:t>10000</a:t>
            </a:r>
            <a:r>
              <a:rPr lang="zh-CN" altLang="zh-CN" dirty="0"/>
              <a:t>元的职位。</a:t>
            </a:r>
          </a:p>
          <a:p>
            <a:r>
              <a:rPr lang="zh-CN" altLang="zh-CN" dirty="0"/>
              <a:t>总而言之，高薪职位永远是少数，工作经验各行各业要求不同，不能以统计的方式得出有效结论。</a:t>
            </a:r>
          </a:p>
          <a:p>
            <a:r>
              <a:rPr lang="en-US" altLang="zh-CN" dirty="0"/>
              <a:t> </a:t>
            </a:r>
            <a:endParaRPr lang="zh-CN" altLang="zh-CN" dirty="0"/>
          </a:p>
        </p:txBody>
      </p:sp>
      <p:pic>
        <p:nvPicPr>
          <p:cNvPr id="8" name="图片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675" y="457200"/>
            <a:ext cx="3647440" cy="359029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9" name="图片 8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9700" y="2824970"/>
            <a:ext cx="3647440" cy="359029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42981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03</a:t>
            </a:r>
            <a:r>
              <a:rPr kumimoji="1" lang="zh-CN" altLang="en-US" dirty="0" smtClean="0"/>
              <a:t> </a:t>
            </a:r>
            <a:r>
              <a:rPr kumimoji="1" lang="zh-CN" altLang="en-US" dirty="0"/>
              <a:t>结论</a:t>
            </a:r>
          </a:p>
        </p:txBody>
      </p:sp>
      <p:sp>
        <p:nvSpPr>
          <p:cNvPr id="13" name="矩形 12"/>
          <p:cNvSpPr/>
          <p:nvPr/>
        </p:nvSpPr>
        <p:spPr>
          <a:xfrm>
            <a:off x="9673413" y="899317"/>
            <a:ext cx="223651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000" b="1" dirty="0" smtClean="0">
                <a:solidFill>
                  <a:schemeClr val="accent3"/>
                </a:solidFill>
              </a:rPr>
              <a:t>福利</a:t>
            </a:r>
            <a:r>
              <a:rPr lang="zh-CN" altLang="en-US" sz="2000" b="1" dirty="0">
                <a:solidFill>
                  <a:schemeClr val="accent3"/>
                </a:solidFill>
              </a:rPr>
              <a:t>个数均薪统计</a:t>
            </a:r>
            <a:endParaRPr lang="en-US" altLang="zh-CN" sz="2000" b="1" dirty="0">
              <a:solidFill>
                <a:schemeClr val="accent3"/>
              </a:solidFill>
            </a:endParaRPr>
          </a:p>
        </p:txBody>
      </p:sp>
      <p:sp>
        <p:nvSpPr>
          <p:cNvPr id="36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7" name="Rectangle 3"/>
          <p:cNvSpPr>
            <a:spLocks noChangeArrowheads="1"/>
          </p:cNvSpPr>
          <p:nvPr/>
        </p:nvSpPr>
        <p:spPr bwMode="auto">
          <a:xfrm>
            <a:off x="9434285" y="1641539"/>
            <a:ext cx="1986393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279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zh-CN" dirty="0"/>
              <a:t>从如下条形图中，我们依然无法得到太多有效信息。福利数量可能和薪水关系不大。</a:t>
            </a:r>
          </a:p>
        </p:txBody>
      </p:sp>
      <p:pic>
        <p:nvPicPr>
          <p:cNvPr id="8" name="图片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5416" y="979628"/>
            <a:ext cx="4856183" cy="478009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70320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 smtClean="0"/>
              <a:t>目录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en-US" altLang="zh-CN" dirty="0" smtClean="0"/>
              <a:t>CONTENTS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/>
          </p:nvPr>
        </p:nvSpPr>
        <p:spPr>
          <a:xfrm>
            <a:off x="7219023" y="1836190"/>
            <a:ext cx="932642" cy="634634"/>
          </a:xfrm>
        </p:spPr>
        <p:txBody>
          <a:bodyPr/>
          <a:lstStyle/>
          <a:p>
            <a:r>
              <a:rPr kumimoji="1" lang="en-US" altLang="zh-CN" dirty="0" smtClean="0"/>
              <a:t>01</a:t>
            </a:r>
            <a:endParaRPr kumimoji="1"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6"/>
          </p:nvPr>
        </p:nvSpPr>
        <p:spPr>
          <a:xfrm>
            <a:off x="8151664" y="1836190"/>
            <a:ext cx="3253563" cy="634634"/>
          </a:xfrm>
        </p:spPr>
        <p:txBody>
          <a:bodyPr/>
          <a:lstStyle/>
          <a:p>
            <a:pPr lvl="0"/>
            <a:r>
              <a:rPr lang="zh-CN" altLang="zh-CN" dirty="0"/>
              <a:t>数据分析任务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7"/>
          </p:nvPr>
        </p:nvSpPr>
        <p:spPr>
          <a:xfrm>
            <a:off x="7219023" y="2745146"/>
            <a:ext cx="932642" cy="634634"/>
          </a:xfrm>
        </p:spPr>
        <p:txBody>
          <a:bodyPr/>
          <a:lstStyle/>
          <a:p>
            <a:r>
              <a:rPr kumimoji="1" lang="en-US" altLang="zh-CN" dirty="0" smtClean="0"/>
              <a:t>02</a:t>
            </a:r>
            <a:endParaRPr kumimoji="1"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8"/>
          </p:nvPr>
        </p:nvSpPr>
        <p:spPr>
          <a:xfrm>
            <a:off x="8151664" y="2745146"/>
            <a:ext cx="3253563" cy="634634"/>
          </a:xfrm>
        </p:spPr>
        <p:txBody>
          <a:bodyPr/>
          <a:lstStyle/>
          <a:p>
            <a:pPr lvl="0"/>
            <a:r>
              <a:rPr lang="zh-CN" altLang="zh-CN" dirty="0"/>
              <a:t>分析步骤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9"/>
          </p:nvPr>
        </p:nvSpPr>
        <p:spPr>
          <a:xfrm>
            <a:off x="7219023" y="3654102"/>
            <a:ext cx="932642" cy="634634"/>
          </a:xfrm>
        </p:spPr>
        <p:txBody>
          <a:bodyPr/>
          <a:lstStyle/>
          <a:p>
            <a:r>
              <a:rPr kumimoji="1" lang="en-US" altLang="zh-CN" dirty="0" smtClean="0"/>
              <a:t>03</a:t>
            </a:r>
            <a:endParaRPr kumimoji="1"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20"/>
          </p:nvPr>
        </p:nvSpPr>
        <p:spPr>
          <a:xfrm>
            <a:off x="8151664" y="3654102"/>
            <a:ext cx="3253563" cy="634634"/>
          </a:xfrm>
        </p:spPr>
        <p:txBody>
          <a:bodyPr/>
          <a:lstStyle/>
          <a:p>
            <a:pPr lvl="0"/>
            <a:r>
              <a:rPr lang="zh-CN" altLang="zh-CN" dirty="0"/>
              <a:t>结论</a:t>
            </a:r>
          </a:p>
        </p:txBody>
      </p:sp>
    </p:spTree>
    <p:extLst>
      <p:ext uri="{BB962C8B-B14F-4D97-AF65-F5344CB8AC3E}">
        <p14:creationId xmlns:p14="http://schemas.microsoft.com/office/powerpoint/2010/main" val="19308810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03</a:t>
            </a:r>
            <a:r>
              <a:rPr kumimoji="1" lang="zh-CN" altLang="en-US" dirty="0" smtClean="0"/>
              <a:t> </a:t>
            </a:r>
            <a:r>
              <a:rPr kumimoji="1" lang="zh-CN" altLang="en-US" dirty="0"/>
              <a:t>结论</a:t>
            </a:r>
          </a:p>
        </p:txBody>
      </p:sp>
      <p:sp>
        <p:nvSpPr>
          <p:cNvPr id="13" name="矩形 12"/>
          <p:cNvSpPr/>
          <p:nvPr/>
        </p:nvSpPr>
        <p:spPr>
          <a:xfrm>
            <a:off x="10186374" y="899317"/>
            <a:ext cx="1723549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000" b="1" dirty="0" smtClean="0">
                <a:solidFill>
                  <a:schemeClr val="accent3"/>
                </a:solidFill>
              </a:rPr>
              <a:t>相关</a:t>
            </a:r>
            <a:r>
              <a:rPr lang="zh-CN" altLang="en-US" sz="2000" b="1" dirty="0">
                <a:solidFill>
                  <a:schemeClr val="accent3"/>
                </a:solidFill>
              </a:rPr>
              <a:t>程度分析</a:t>
            </a:r>
            <a:endParaRPr lang="en-US" altLang="zh-CN" sz="2000" b="1" dirty="0">
              <a:solidFill>
                <a:schemeClr val="accent3"/>
              </a:solidFill>
            </a:endParaRPr>
          </a:p>
        </p:txBody>
      </p:sp>
      <p:sp>
        <p:nvSpPr>
          <p:cNvPr id="36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7" name="Rectangle 3"/>
          <p:cNvSpPr>
            <a:spLocks noChangeArrowheads="1"/>
          </p:cNvSpPr>
          <p:nvPr/>
        </p:nvSpPr>
        <p:spPr bwMode="auto">
          <a:xfrm>
            <a:off x="6810734" y="1371827"/>
            <a:ext cx="5140077" cy="507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279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zh-CN" dirty="0"/>
              <a:t>因为数据的高度离散化，我们需要将数据进行数值化处理才能继续探索。在这里，我简单地将各个特征的频数代替原特征，虽然数值化了，但是仍然不是连续的。特征的高度离散化特性依然存在，这可能会导致相关分析的失败。</a:t>
            </a:r>
          </a:p>
          <a:p>
            <a:r>
              <a:rPr lang="zh-CN" altLang="zh-CN" dirty="0"/>
              <a:t>作图后，我们发现</a:t>
            </a:r>
            <a:r>
              <a:rPr lang="en-US" altLang="zh-CN" dirty="0" err="1"/>
              <a:t>meanSalary</a:t>
            </a:r>
            <a:r>
              <a:rPr lang="zh-CN" altLang="zh-CN" dirty="0"/>
              <a:t>和其他特征相关系数接近</a:t>
            </a:r>
            <a:r>
              <a:rPr lang="en-US" altLang="zh-CN" dirty="0"/>
              <a:t>0</a:t>
            </a:r>
            <a:r>
              <a:rPr lang="zh-CN" altLang="zh-CN" dirty="0"/>
              <a:t>，这说明基本是没有关系的。</a:t>
            </a:r>
          </a:p>
          <a:p>
            <a:r>
              <a:rPr lang="zh-CN" altLang="zh-CN" dirty="0"/>
              <a:t>得到这个结论有两点因素：首先，招聘信息大多以离散型特征或指示型特征存在，薪水与他们之间不存在一一对应的关系。其次，我的数值化处理方法是用频数代替特征文本，原先文本就和薪水没有直接的相关关系，而得到的频数自然也没有相关关系，因此最终相关系数接近</a:t>
            </a:r>
            <a:r>
              <a:rPr lang="en-US" altLang="zh-CN" dirty="0"/>
              <a:t>0</a:t>
            </a:r>
            <a:r>
              <a:rPr lang="zh-CN" altLang="zh-CN" dirty="0"/>
              <a:t>。</a:t>
            </a:r>
          </a:p>
          <a:p>
            <a:r>
              <a:rPr lang="zh-CN" altLang="zh-CN" dirty="0"/>
              <a:t>如果想分析热门岗位薪水的影响因素，应进一步对特征进行分解，或者找到与薪水波动相关的数值型变量。但是由于</a:t>
            </a:r>
            <a:r>
              <a:rPr lang="en-US" altLang="zh-CN" dirty="0"/>
              <a:t>58</a:t>
            </a:r>
            <a:r>
              <a:rPr lang="zh-CN" altLang="zh-CN" dirty="0"/>
              <a:t>同城提供的信息有限，除了薪水，并没有给出数值型的招聘信息，因此可供分析的东西有限。</a:t>
            </a:r>
          </a:p>
        </p:txBody>
      </p:sp>
      <p:pic>
        <p:nvPicPr>
          <p:cNvPr id="7" name="图片 6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32" t="11896" r="17109"/>
          <a:stretch/>
        </p:blipFill>
        <p:spPr bwMode="auto">
          <a:xfrm>
            <a:off x="872343" y="1103699"/>
            <a:ext cx="5734797" cy="534644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20901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03</a:t>
            </a:r>
            <a:r>
              <a:rPr kumimoji="1" lang="zh-CN" altLang="en-US" dirty="0" smtClean="0"/>
              <a:t> </a:t>
            </a:r>
            <a:r>
              <a:rPr kumimoji="1" lang="zh-CN" altLang="en-US" dirty="0"/>
              <a:t>结论</a:t>
            </a:r>
          </a:p>
        </p:txBody>
      </p:sp>
      <p:sp>
        <p:nvSpPr>
          <p:cNvPr id="13" name="矩形 12"/>
          <p:cNvSpPr/>
          <p:nvPr/>
        </p:nvSpPr>
        <p:spPr>
          <a:xfrm>
            <a:off x="9567614" y="758638"/>
            <a:ext cx="2342308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en-US" altLang="zh-CN" sz="2000" b="1" dirty="0" smtClean="0">
                <a:solidFill>
                  <a:schemeClr val="accent3"/>
                </a:solidFill>
              </a:rPr>
              <a:t>K-means</a:t>
            </a:r>
            <a:r>
              <a:rPr lang="zh-CN" altLang="en-US" sz="2000" b="1" dirty="0">
                <a:solidFill>
                  <a:schemeClr val="accent3"/>
                </a:solidFill>
              </a:rPr>
              <a:t>聚类分析</a:t>
            </a:r>
            <a:endParaRPr lang="en-US" altLang="zh-CN" sz="2000" b="1" dirty="0">
              <a:solidFill>
                <a:schemeClr val="accent3"/>
              </a:solidFill>
            </a:endParaRPr>
          </a:p>
        </p:txBody>
      </p:sp>
      <p:sp>
        <p:nvSpPr>
          <p:cNvPr id="36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7" name="Rectangle 3"/>
          <p:cNvSpPr>
            <a:spLocks noChangeArrowheads="1"/>
          </p:cNvSpPr>
          <p:nvPr/>
        </p:nvSpPr>
        <p:spPr bwMode="auto">
          <a:xfrm>
            <a:off x="8432799" y="1794011"/>
            <a:ext cx="3477123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279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zh-CN" dirty="0"/>
              <a:t>首先，我们通过尝试</a:t>
            </a:r>
            <a:r>
              <a:rPr lang="en-US" altLang="zh-CN" dirty="0"/>
              <a:t>1~15</a:t>
            </a:r>
            <a:r>
              <a:rPr lang="zh-CN" altLang="zh-CN" dirty="0"/>
              <a:t>簇聚类，将内相似度绘制出来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 smtClean="0"/>
              <a:t>可以</a:t>
            </a:r>
            <a:r>
              <a:rPr lang="zh-CN" altLang="zh-CN" dirty="0"/>
              <a:t>看到</a:t>
            </a:r>
            <a:r>
              <a:rPr lang="en-US" altLang="zh-CN" dirty="0"/>
              <a:t>k = 4</a:t>
            </a:r>
            <a:r>
              <a:rPr lang="zh-CN" altLang="zh-CN" dirty="0"/>
              <a:t>时，聚类效果最佳。也就是说，我们可以假定目前招聘岗位被分为了四个不同的水平：优、良、普通、差。</a:t>
            </a:r>
          </a:p>
          <a:p>
            <a:r>
              <a:rPr lang="zh-CN" altLang="zh-CN" dirty="0"/>
              <a:t>接下来我们绘制可视化聚类关系图。</a:t>
            </a:r>
            <a:r>
              <a:rPr lang="en-US" altLang="zh-CN" dirty="0"/>
              <a:t>x</a:t>
            </a:r>
            <a:r>
              <a:rPr lang="zh-CN" altLang="zh-CN" dirty="0"/>
              <a:t>统一为</a:t>
            </a:r>
            <a:r>
              <a:rPr lang="en-US" altLang="zh-CN" dirty="0" err="1"/>
              <a:t>meanSalary</a:t>
            </a:r>
            <a:r>
              <a:rPr lang="zh-CN" altLang="zh-CN" dirty="0"/>
              <a:t>，而</a:t>
            </a:r>
            <a:r>
              <a:rPr lang="en-US" altLang="zh-CN" dirty="0"/>
              <a:t>y</a:t>
            </a:r>
            <a:r>
              <a:rPr lang="zh-CN" altLang="zh-CN" dirty="0"/>
              <a:t>为其他</a:t>
            </a:r>
            <a:r>
              <a:rPr lang="zh-CN" altLang="zh-CN" dirty="0" smtClean="0"/>
              <a:t>因素</a:t>
            </a:r>
            <a:r>
              <a:rPr lang="zh-CN" altLang="en-US" dirty="0" smtClean="0"/>
              <a:t>。</a:t>
            </a:r>
            <a:endParaRPr lang="zh-CN" altLang="zh-CN" dirty="0"/>
          </a:p>
        </p:txBody>
      </p:sp>
      <p:pic>
        <p:nvPicPr>
          <p:cNvPr id="8" name="图片 7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24" r="1035"/>
          <a:stretch/>
        </p:blipFill>
        <p:spPr bwMode="auto">
          <a:xfrm>
            <a:off x="598414" y="879384"/>
            <a:ext cx="7509407" cy="536228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984191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03</a:t>
            </a:r>
            <a:r>
              <a:rPr kumimoji="1" lang="zh-CN" altLang="en-US" dirty="0" smtClean="0"/>
              <a:t> </a:t>
            </a:r>
            <a:r>
              <a:rPr kumimoji="1" lang="zh-CN" altLang="en-US" dirty="0"/>
              <a:t>结论</a:t>
            </a:r>
          </a:p>
        </p:txBody>
      </p:sp>
      <p:sp>
        <p:nvSpPr>
          <p:cNvPr id="36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429534" y="879384"/>
            <a:ext cx="9000141" cy="5910323"/>
            <a:chOff x="981077" y="674910"/>
            <a:chExt cx="9000141" cy="5910323"/>
          </a:xfrm>
        </p:grpSpPr>
        <p:pic>
          <p:nvPicPr>
            <p:cNvPr id="9" name="图片 8"/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1077" y="3611334"/>
              <a:ext cx="3005791" cy="2973899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  <p:pic>
          <p:nvPicPr>
            <p:cNvPr id="10" name="图片 9"/>
            <p:cNvPicPr/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83627" y="3617985"/>
              <a:ext cx="2997591" cy="2895845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  <p:pic>
          <p:nvPicPr>
            <p:cNvPr id="11" name="图片 10"/>
            <p:cNvPicPr/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1077" y="684435"/>
              <a:ext cx="3005791" cy="2926899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  <p:pic>
          <p:nvPicPr>
            <p:cNvPr id="12" name="图片 11"/>
            <p:cNvPicPr/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87596" y="3611335"/>
              <a:ext cx="2964748" cy="2902496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  <p:pic>
          <p:nvPicPr>
            <p:cNvPr id="14" name="图片 13"/>
            <p:cNvPicPr/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7790" y="674910"/>
              <a:ext cx="2974553" cy="2943076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</p:grpSp>
      <p:sp>
        <p:nvSpPr>
          <p:cNvPr id="15" name="矩形 14"/>
          <p:cNvSpPr/>
          <p:nvPr/>
        </p:nvSpPr>
        <p:spPr>
          <a:xfrm>
            <a:off x="9608503" y="750848"/>
            <a:ext cx="2342308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en-US" altLang="zh-CN" sz="2000" b="1" dirty="0" smtClean="0">
                <a:solidFill>
                  <a:schemeClr val="accent3"/>
                </a:solidFill>
              </a:rPr>
              <a:t>K-means</a:t>
            </a:r>
            <a:r>
              <a:rPr lang="zh-CN" altLang="en-US" sz="2000" b="1" dirty="0">
                <a:solidFill>
                  <a:schemeClr val="accent3"/>
                </a:solidFill>
              </a:rPr>
              <a:t>聚类分析</a:t>
            </a:r>
            <a:endParaRPr lang="en-US" altLang="zh-CN" sz="2000" b="1" dirty="0">
              <a:solidFill>
                <a:schemeClr val="accent3"/>
              </a:solidFill>
            </a:endParaRPr>
          </a:p>
        </p:txBody>
      </p:sp>
      <p:sp>
        <p:nvSpPr>
          <p:cNvPr id="16" name="Rectangle 3"/>
          <p:cNvSpPr>
            <a:spLocks noChangeArrowheads="1"/>
          </p:cNvSpPr>
          <p:nvPr/>
        </p:nvSpPr>
        <p:spPr bwMode="auto">
          <a:xfrm>
            <a:off x="6838219" y="1273276"/>
            <a:ext cx="3737537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279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zh-CN" sz="1600" dirty="0" smtClean="0"/>
              <a:t>通过聚类</a:t>
            </a:r>
            <a:r>
              <a:rPr lang="zh-CN" altLang="zh-CN" sz="1600" dirty="0"/>
              <a:t>相关因素图，我们可以得到以下几个结论：首先，聚类数据基本划分正确，主要依靠薪水的四个大体区间进行了划分</a:t>
            </a:r>
          </a:p>
          <a:p>
            <a:r>
              <a:rPr lang="zh-CN" altLang="zh-CN" sz="1600" dirty="0"/>
              <a:t>。其次，薪水越低，同水平岗位也就越多。这说明岗位越优质数量则越少。最后，可以大体看出，薪水是划分岗位质量的主要标准，其他的因素对于岗位质量基本没有太大的影响。</a:t>
            </a:r>
          </a:p>
        </p:txBody>
      </p:sp>
    </p:spTree>
    <p:extLst>
      <p:ext uri="{BB962C8B-B14F-4D97-AF65-F5344CB8AC3E}">
        <p14:creationId xmlns:p14="http://schemas.microsoft.com/office/powerpoint/2010/main" val="3855773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03</a:t>
            </a:r>
            <a:r>
              <a:rPr kumimoji="1" lang="zh-CN" altLang="en-US" dirty="0" smtClean="0"/>
              <a:t> </a:t>
            </a:r>
            <a:r>
              <a:rPr kumimoji="1" lang="zh-CN" altLang="en-US" dirty="0"/>
              <a:t>结论</a:t>
            </a:r>
          </a:p>
        </p:txBody>
      </p:sp>
      <p:sp>
        <p:nvSpPr>
          <p:cNvPr id="13" name="矩形 12"/>
          <p:cNvSpPr/>
          <p:nvPr/>
        </p:nvSpPr>
        <p:spPr>
          <a:xfrm>
            <a:off x="10171360" y="748019"/>
            <a:ext cx="1723549" cy="4534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000" b="1" dirty="0">
                <a:solidFill>
                  <a:schemeClr val="accent3"/>
                </a:solidFill>
              </a:rPr>
              <a:t>层次聚类分析</a:t>
            </a:r>
            <a:endParaRPr lang="en-US" altLang="zh-CN" sz="2000" b="1" dirty="0">
              <a:solidFill>
                <a:schemeClr val="accent3"/>
              </a:solidFill>
            </a:endParaRPr>
          </a:p>
        </p:txBody>
      </p:sp>
      <p:sp>
        <p:nvSpPr>
          <p:cNvPr id="36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7" name="Rectangle 3"/>
          <p:cNvSpPr>
            <a:spLocks noChangeArrowheads="1"/>
          </p:cNvSpPr>
          <p:nvPr/>
        </p:nvSpPr>
        <p:spPr bwMode="auto">
          <a:xfrm>
            <a:off x="9956800" y="1628340"/>
            <a:ext cx="1938109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279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zh-CN" dirty="0"/>
              <a:t>由于样本个数过多，在这里仅选取了薪水数</a:t>
            </a:r>
            <a:r>
              <a:rPr lang="en-US" altLang="zh-CN" dirty="0"/>
              <a:t>top25</a:t>
            </a:r>
            <a:r>
              <a:rPr lang="zh-CN" altLang="zh-CN" dirty="0"/>
              <a:t>的岗位进行聚类。可以看到岗位之间存在着一定的内部联系。</a:t>
            </a:r>
          </a:p>
        </p:txBody>
      </p:sp>
      <p:pic>
        <p:nvPicPr>
          <p:cNvPr id="7" name="图片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36" y="1237861"/>
            <a:ext cx="9528350" cy="449163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44025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3771556" y="2824760"/>
            <a:ext cx="4820901" cy="1041761"/>
          </a:xfrm>
        </p:spPr>
        <p:txBody>
          <a:bodyPr/>
          <a:lstStyle/>
          <a:p>
            <a:r>
              <a:rPr kumimoji="1" lang="en-US" altLang="zh-CN" dirty="0" smtClean="0"/>
              <a:t>THANK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YOU!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1768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en-US" altLang="zh-CN" dirty="0" smtClean="0"/>
              <a:t>01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lvl="0"/>
            <a:r>
              <a:rPr lang="zh-CN" altLang="zh-CN" dirty="0"/>
              <a:t>数据分析任务</a:t>
            </a:r>
          </a:p>
        </p:txBody>
      </p:sp>
    </p:spTree>
    <p:extLst>
      <p:ext uri="{BB962C8B-B14F-4D97-AF65-F5344CB8AC3E}">
        <p14:creationId xmlns:p14="http://schemas.microsoft.com/office/powerpoint/2010/main" val="486006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kumimoji="1" lang="en-US" altLang="zh-CN" dirty="0" smtClean="0"/>
              <a:t>01</a:t>
            </a:r>
            <a:r>
              <a:rPr lang="zh-CN" altLang="zh-CN" dirty="0"/>
              <a:t>数据分析任务</a:t>
            </a:r>
          </a:p>
        </p:txBody>
      </p:sp>
      <p:sp>
        <p:nvSpPr>
          <p:cNvPr id="3" name="矩形 2"/>
          <p:cNvSpPr/>
          <p:nvPr/>
        </p:nvSpPr>
        <p:spPr>
          <a:xfrm flipV="1">
            <a:off x="2708752" y="2631733"/>
            <a:ext cx="765739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框 8"/>
          <p:cNvSpPr txBox="1"/>
          <p:nvPr/>
        </p:nvSpPr>
        <p:spPr>
          <a:xfrm>
            <a:off x="3464593" y="3124176"/>
            <a:ext cx="246925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zh-CN" dirty="0"/>
              <a:t>薪水的影响因素有哪些呢？为了探究招聘岗位薪水的影响因素，我爬取了南京市</a:t>
            </a:r>
            <a:r>
              <a:rPr lang="en-US" altLang="zh-CN" dirty="0"/>
              <a:t>58</a:t>
            </a:r>
            <a:r>
              <a:rPr lang="zh-CN" altLang="zh-CN" dirty="0"/>
              <a:t>同城热门招聘岗位的</a:t>
            </a:r>
            <a:r>
              <a:rPr lang="en-US" altLang="zh-CN" dirty="0"/>
              <a:t>2699</a:t>
            </a:r>
            <a:r>
              <a:rPr lang="zh-CN" altLang="zh-CN" dirty="0"/>
              <a:t>条信息。</a:t>
            </a:r>
          </a:p>
        </p:txBody>
      </p:sp>
      <p:sp>
        <p:nvSpPr>
          <p:cNvPr id="5" name="矩形 4"/>
          <p:cNvSpPr/>
          <p:nvPr/>
        </p:nvSpPr>
        <p:spPr>
          <a:xfrm>
            <a:off x="3520821" y="2676894"/>
            <a:ext cx="697627" cy="4534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000" b="1" dirty="0">
                <a:solidFill>
                  <a:schemeClr val="accent1"/>
                </a:solidFill>
              </a:rPr>
              <a:t>背景</a:t>
            </a:r>
            <a:endParaRPr lang="en-US" altLang="zh-CN" sz="2000" b="1" dirty="0">
              <a:solidFill>
                <a:schemeClr val="accent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648345" y="2631733"/>
            <a:ext cx="816249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en-US" altLang="zh-CN" sz="4000" b="1" smtClean="0">
                <a:solidFill>
                  <a:schemeClr val="accent1"/>
                </a:solidFill>
              </a:rPr>
              <a:t>01</a:t>
            </a:r>
            <a:endParaRPr lang="en-US" altLang="zh-CN" sz="4000" b="1" dirty="0">
              <a:solidFill>
                <a:schemeClr val="accen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 flipV="1">
            <a:off x="6748107" y="2631733"/>
            <a:ext cx="765739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8"/>
          <p:cNvSpPr txBox="1"/>
          <p:nvPr/>
        </p:nvSpPr>
        <p:spPr>
          <a:xfrm>
            <a:off x="7503949" y="3124176"/>
            <a:ext cx="34125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zh-CN" dirty="0"/>
              <a:t>我获取了地址、招聘公告名、公司名、薪水、工作岗位类型、学历要求、工作经验要求、福利个数这八类数据，接下来，我对各个因素与薪水的关系进行统计探索，并且运用</a:t>
            </a:r>
            <a:r>
              <a:rPr lang="en-US" altLang="zh-CN" dirty="0"/>
              <a:t>K-means</a:t>
            </a:r>
            <a:r>
              <a:rPr lang="zh-CN" altLang="zh-CN" dirty="0"/>
              <a:t>和</a:t>
            </a:r>
            <a:r>
              <a:rPr lang="en-US" altLang="zh-CN" dirty="0"/>
              <a:t>DIANA</a:t>
            </a:r>
            <a:r>
              <a:rPr lang="zh-CN" altLang="zh-CN" dirty="0"/>
              <a:t>层次聚类法进行聚类探索，以挖掘数据间的关联和规律。</a:t>
            </a:r>
          </a:p>
        </p:txBody>
      </p:sp>
      <p:sp>
        <p:nvSpPr>
          <p:cNvPr id="11" name="矩形 10"/>
          <p:cNvSpPr/>
          <p:nvPr/>
        </p:nvSpPr>
        <p:spPr>
          <a:xfrm>
            <a:off x="7560176" y="2676894"/>
            <a:ext cx="697627" cy="4534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</a:rPr>
              <a:t>数据</a:t>
            </a:r>
            <a:endParaRPr lang="en-US" altLang="zh-CN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687700" y="2631733"/>
            <a:ext cx="816249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en-US" altLang="zh-CN" sz="4000" b="1" dirty="0" smtClean="0">
                <a:solidFill>
                  <a:schemeClr val="accent1">
                    <a:lumMod val="75000"/>
                  </a:schemeClr>
                </a:solidFill>
              </a:rPr>
              <a:t>02</a:t>
            </a:r>
            <a:endParaRPr lang="en-US" altLang="zh-CN" sz="40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1083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kumimoji="1" lang="en-US" altLang="zh-CN" dirty="0" smtClean="0"/>
              <a:t>01</a:t>
            </a:r>
            <a:r>
              <a:rPr lang="zh-CN" altLang="zh-CN" dirty="0"/>
              <a:t>数据分析任务</a:t>
            </a:r>
          </a:p>
        </p:txBody>
      </p:sp>
      <p:pic>
        <p:nvPicPr>
          <p:cNvPr id="13" name="图片 1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1231" y="1168328"/>
            <a:ext cx="9821057" cy="495111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22241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en-US" altLang="zh-CN" dirty="0" smtClean="0"/>
              <a:t>02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lvl="0"/>
            <a:r>
              <a:rPr lang="zh-CN" altLang="zh-CN" dirty="0"/>
              <a:t>分析步骤</a:t>
            </a:r>
          </a:p>
        </p:txBody>
      </p:sp>
    </p:spTree>
    <p:extLst>
      <p:ext uri="{BB962C8B-B14F-4D97-AF65-F5344CB8AC3E}">
        <p14:creationId xmlns:p14="http://schemas.microsoft.com/office/powerpoint/2010/main" val="777134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kumimoji="1" lang="en-US" altLang="zh-CN" dirty="0" smtClean="0"/>
              <a:t>02 </a:t>
            </a:r>
            <a:r>
              <a:rPr lang="zh-CN" altLang="zh-CN" dirty="0" smtClean="0"/>
              <a:t>分析</a:t>
            </a:r>
            <a:r>
              <a:rPr lang="zh-CN" altLang="zh-CN" dirty="0"/>
              <a:t>步骤</a:t>
            </a:r>
          </a:p>
        </p:txBody>
      </p:sp>
      <p:sp>
        <p:nvSpPr>
          <p:cNvPr id="9" name="矩形 8"/>
          <p:cNvSpPr/>
          <p:nvPr/>
        </p:nvSpPr>
        <p:spPr>
          <a:xfrm flipV="1">
            <a:off x="442945" y="795134"/>
            <a:ext cx="765739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8"/>
          <p:cNvSpPr txBox="1"/>
          <p:nvPr/>
        </p:nvSpPr>
        <p:spPr>
          <a:xfrm>
            <a:off x="1656563" y="1135266"/>
            <a:ext cx="774007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zh-CN" dirty="0"/>
              <a:t>首先，通过手动翻页可知页面</a:t>
            </a:r>
            <a:r>
              <a:rPr lang="en-US" altLang="zh-CN" dirty="0" err="1"/>
              <a:t>url</a:t>
            </a:r>
            <a:r>
              <a:rPr lang="zh-CN" altLang="zh-CN" dirty="0"/>
              <a:t>构成由</a:t>
            </a:r>
            <a:r>
              <a:rPr lang="en-US" altLang="zh-CN" dirty="0"/>
              <a:t>'http://nj.58.com/job/'</a:t>
            </a:r>
            <a:r>
              <a:rPr lang="zh-CN" altLang="zh-CN" dirty="0"/>
              <a:t>和“</a:t>
            </a:r>
            <a:r>
              <a:rPr lang="en-US" altLang="zh-CN" dirty="0" err="1"/>
              <a:t>pn</a:t>
            </a:r>
            <a:r>
              <a:rPr lang="en-US" altLang="zh-CN" dirty="0"/>
              <a:t>(x)</a:t>
            </a:r>
            <a:r>
              <a:rPr lang="zh-CN" altLang="zh-CN" dirty="0"/>
              <a:t>”构成，其中</a:t>
            </a:r>
            <a:r>
              <a:rPr lang="en-US" altLang="zh-CN" dirty="0"/>
              <a:t>x</a:t>
            </a:r>
            <a:r>
              <a:rPr lang="zh-CN" altLang="zh-CN" dirty="0"/>
              <a:t>为当前页码。因此可以通过循环操作遍历所有页码。为了获取最大页码，分析</a:t>
            </a:r>
            <a:r>
              <a:rPr lang="en-US" altLang="zh-CN" dirty="0"/>
              <a:t>HTML</a:t>
            </a:r>
            <a:r>
              <a:rPr lang="zh-CN" altLang="zh-CN" dirty="0"/>
              <a:t>代码可知最大页码是</a:t>
            </a:r>
            <a:r>
              <a:rPr lang="en-US" altLang="zh-CN" dirty="0" err="1"/>
              <a:t>i.total_page</a:t>
            </a:r>
            <a:r>
              <a:rPr lang="zh-CN" altLang="zh-CN" dirty="0"/>
              <a:t>元素的</a:t>
            </a:r>
            <a:r>
              <a:rPr lang="en-US" altLang="zh-CN" dirty="0"/>
              <a:t>HTML</a:t>
            </a:r>
            <a:r>
              <a:rPr lang="zh-CN" altLang="zh-CN" dirty="0"/>
              <a:t>内容。</a:t>
            </a:r>
          </a:p>
          <a:p>
            <a:r>
              <a:rPr lang="zh-CN" altLang="zh-CN" dirty="0"/>
              <a:t>其次，为了爬取各个相关信息，需要检查</a:t>
            </a:r>
            <a:r>
              <a:rPr lang="en-US" altLang="zh-CN" dirty="0"/>
              <a:t>HTML</a:t>
            </a:r>
            <a:r>
              <a:rPr lang="zh-CN" altLang="zh-CN" dirty="0"/>
              <a:t>的代码元素并通过</a:t>
            </a:r>
            <a:r>
              <a:rPr lang="en-US" altLang="zh-CN" dirty="0" err="1"/>
              <a:t>rvest</a:t>
            </a:r>
            <a:r>
              <a:rPr lang="zh-CN" altLang="zh-CN" dirty="0"/>
              <a:t>来提取</a:t>
            </a:r>
            <a:r>
              <a:rPr lang="en-US" altLang="zh-CN" dirty="0"/>
              <a:t>HTML</a:t>
            </a:r>
            <a:r>
              <a:rPr lang="zh-CN" altLang="zh-CN" dirty="0"/>
              <a:t>的</a:t>
            </a:r>
            <a:r>
              <a:rPr lang="en-US" altLang="zh-CN" dirty="0" err="1"/>
              <a:t>dom</a:t>
            </a:r>
            <a:r>
              <a:rPr lang="zh-CN" altLang="zh-CN" dirty="0"/>
              <a:t>节点。各个信息对应如下：</a:t>
            </a:r>
          </a:p>
        </p:txBody>
      </p:sp>
      <p:sp>
        <p:nvSpPr>
          <p:cNvPr id="11" name="矩形 10"/>
          <p:cNvSpPr/>
          <p:nvPr/>
        </p:nvSpPr>
        <p:spPr>
          <a:xfrm>
            <a:off x="2206290" y="341677"/>
            <a:ext cx="1210588" cy="4534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000" b="1" dirty="0" smtClean="0">
                <a:solidFill>
                  <a:schemeClr val="accent2">
                    <a:lumMod val="75000"/>
                  </a:schemeClr>
                </a:solidFill>
              </a:rPr>
              <a:t>数据获取</a:t>
            </a:r>
            <a:endParaRPr lang="en-US" altLang="zh-CN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9255765"/>
              </p:ext>
            </p:extLst>
          </p:nvPr>
        </p:nvGraphicFramePr>
        <p:xfrm>
          <a:off x="1425721" y="2714570"/>
          <a:ext cx="8857761" cy="3910230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970080">
                  <a:extLst>
                    <a:ext uri="{9D8B030D-6E8A-4147-A177-3AD203B41FA5}">
                      <a16:colId xmlns:a16="http://schemas.microsoft.com/office/drawing/2014/main" val="649151146"/>
                    </a:ext>
                  </a:extLst>
                </a:gridCol>
                <a:gridCol w="6887681">
                  <a:extLst>
                    <a:ext uri="{9D8B030D-6E8A-4147-A177-3AD203B41FA5}">
                      <a16:colId xmlns:a16="http://schemas.microsoft.com/office/drawing/2014/main" val="1456739039"/>
                    </a:ext>
                  </a:extLst>
                </a:gridCol>
              </a:tblGrid>
              <a:tr h="434470">
                <a:tc>
                  <a:txBody>
                    <a:bodyPr/>
                    <a:lstStyle/>
                    <a:p>
                      <a:pPr indent="6985" algn="l">
                        <a:lnSpc>
                          <a:spcPts val="21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信息名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67310" algn="l">
                        <a:lnSpc>
                          <a:spcPts val="21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对应</a:t>
                      </a:r>
                      <a:r>
                        <a:rPr lang="en-US" sz="1800" kern="100" dirty="0" err="1">
                          <a:effectLst/>
                        </a:rPr>
                        <a:t>dom</a:t>
                      </a:r>
                      <a:r>
                        <a:rPr lang="zh-CN" sz="1800" kern="100" dirty="0">
                          <a:effectLst/>
                        </a:rPr>
                        <a:t>节点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0942003"/>
                  </a:ext>
                </a:extLst>
              </a:tr>
              <a:tr h="434470">
                <a:tc>
                  <a:txBody>
                    <a:bodyPr/>
                    <a:lstStyle/>
                    <a:p>
                      <a:pPr indent="6985" algn="l">
                        <a:lnSpc>
                          <a:spcPts val="21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地址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67310" algn="l">
                        <a:lnSpc>
                          <a:spcPts val="21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</a:rPr>
                        <a:t>span.address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95908319"/>
                  </a:ext>
                </a:extLst>
              </a:tr>
              <a:tr h="434470">
                <a:tc>
                  <a:txBody>
                    <a:bodyPr/>
                    <a:lstStyle/>
                    <a:p>
                      <a:pPr indent="6985" algn="l">
                        <a:lnSpc>
                          <a:spcPts val="21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招聘公告名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67310" algn="l">
                        <a:lnSpc>
                          <a:spcPts val="21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span.name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39498133"/>
                  </a:ext>
                </a:extLst>
              </a:tr>
              <a:tr h="434470">
                <a:tc>
                  <a:txBody>
                    <a:bodyPr/>
                    <a:lstStyle/>
                    <a:p>
                      <a:pPr indent="6985" algn="l">
                        <a:lnSpc>
                          <a:spcPts val="21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公司名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67310" algn="l">
                        <a:lnSpc>
                          <a:spcPts val="21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div.item_con.job_comp.div.comp_name.</a:t>
                      </a:r>
                      <a:r>
                        <a:rPr lang="en-US" sz="1600" kern="100">
                          <a:effectLst/>
                        </a:rPr>
                        <a:t> </a:t>
                      </a:r>
                      <a:r>
                        <a:rPr lang="en-US" sz="1800" kern="100">
                          <a:effectLst/>
                        </a:rPr>
                        <a:t>a.fl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8801989"/>
                  </a:ext>
                </a:extLst>
              </a:tr>
              <a:tr h="434470">
                <a:tc>
                  <a:txBody>
                    <a:bodyPr/>
                    <a:lstStyle/>
                    <a:p>
                      <a:pPr indent="6985" algn="l">
                        <a:lnSpc>
                          <a:spcPts val="21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薪水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67310" algn="l">
                        <a:lnSpc>
                          <a:spcPts val="21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div.item_con.job_comp.</a:t>
                      </a:r>
                      <a:r>
                        <a:rPr lang="en-US" sz="1600" kern="100">
                          <a:effectLst/>
                        </a:rPr>
                        <a:t> </a:t>
                      </a:r>
                      <a:r>
                        <a:rPr lang="en-US" sz="1800" kern="100">
                          <a:effectLst/>
                        </a:rPr>
                        <a:t>p.job_salary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82992511"/>
                  </a:ext>
                </a:extLst>
              </a:tr>
              <a:tr h="434470">
                <a:tc>
                  <a:txBody>
                    <a:bodyPr/>
                    <a:lstStyle/>
                    <a:p>
                      <a:pPr indent="6985" algn="l">
                        <a:lnSpc>
                          <a:spcPts val="21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工作岗位类型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67310" algn="l">
                        <a:lnSpc>
                          <a:spcPts val="21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</a:rPr>
                        <a:t>div.item_con.job_comp.span.cate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04346579"/>
                  </a:ext>
                </a:extLst>
              </a:tr>
              <a:tr h="434470">
                <a:tc>
                  <a:txBody>
                    <a:bodyPr/>
                    <a:lstStyle/>
                    <a:p>
                      <a:pPr indent="6985" algn="l">
                        <a:lnSpc>
                          <a:spcPts val="21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学历要求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67310" algn="l">
                        <a:lnSpc>
                          <a:spcPts val="21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div.item_con.job_comp.span.xueli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99794221"/>
                  </a:ext>
                </a:extLst>
              </a:tr>
              <a:tr h="434470">
                <a:tc>
                  <a:txBody>
                    <a:bodyPr/>
                    <a:lstStyle/>
                    <a:p>
                      <a:pPr indent="6985" algn="l">
                        <a:lnSpc>
                          <a:spcPts val="21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工作经验要求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67310" algn="l">
                        <a:lnSpc>
                          <a:spcPts val="21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div.item_con.job_comp.span.jingyan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43411538"/>
                  </a:ext>
                </a:extLst>
              </a:tr>
              <a:tr h="434470">
                <a:tc>
                  <a:txBody>
                    <a:bodyPr/>
                    <a:lstStyle/>
                    <a:p>
                      <a:pPr indent="6985" algn="l">
                        <a:lnSpc>
                          <a:spcPts val="21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福利个数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67310" algn="l">
                        <a:lnSpc>
                          <a:spcPts val="21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length(</a:t>
                      </a:r>
                      <a:r>
                        <a:rPr lang="en-US" sz="1800" kern="100" dirty="0" err="1">
                          <a:effectLst/>
                        </a:rPr>
                        <a:t>div.item_con.job_comp.li.job_item.clearfix</a:t>
                      </a:r>
                      <a:r>
                        <a:rPr lang="en-US" sz="1800" kern="100" dirty="0">
                          <a:effectLst/>
                        </a:rPr>
                        <a:t>)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514193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8320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kumimoji="1" lang="en-US" altLang="zh-CN" dirty="0" smtClean="0"/>
              <a:t>02 </a:t>
            </a:r>
            <a:r>
              <a:rPr lang="zh-CN" altLang="zh-CN" dirty="0" smtClean="0"/>
              <a:t>分析</a:t>
            </a:r>
            <a:r>
              <a:rPr lang="zh-CN" altLang="zh-CN" dirty="0"/>
              <a:t>步骤</a:t>
            </a:r>
          </a:p>
        </p:txBody>
      </p:sp>
      <p:sp>
        <p:nvSpPr>
          <p:cNvPr id="9" name="矩形 8"/>
          <p:cNvSpPr/>
          <p:nvPr/>
        </p:nvSpPr>
        <p:spPr>
          <a:xfrm flipV="1">
            <a:off x="442945" y="795134"/>
            <a:ext cx="765739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8"/>
          <p:cNvSpPr txBox="1"/>
          <p:nvPr/>
        </p:nvSpPr>
        <p:spPr>
          <a:xfrm>
            <a:off x="322289" y="1071067"/>
            <a:ext cx="4699877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dirty="0">
                <a:latin typeface="Consolas" panose="020B0609020204030204" pitchFamily="49" charset="0"/>
              </a:rPr>
              <a:t>library(</a:t>
            </a:r>
            <a:r>
              <a:rPr lang="en-US" altLang="zh-CN" sz="1200" dirty="0" err="1">
                <a:latin typeface="Consolas" panose="020B0609020204030204" pitchFamily="49" charset="0"/>
              </a:rPr>
              <a:t>rvest</a:t>
            </a:r>
            <a:r>
              <a:rPr lang="en-US" altLang="zh-CN" sz="1200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dirty="0">
                <a:latin typeface="Consolas" panose="020B0609020204030204" pitchFamily="49" charset="0"/>
              </a:rPr>
              <a:t>library(</a:t>
            </a:r>
            <a:r>
              <a:rPr lang="en-US" altLang="zh-CN" sz="1200" dirty="0" err="1">
                <a:latin typeface="Consolas" panose="020B0609020204030204" pitchFamily="49" charset="0"/>
              </a:rPr>
              <a:t>mongolite</a:t>
            </a:r>
            <a:r>
              <a:rPr lang="en-US" altLang="zh-CN" sz="1200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dirty="0">
                <a:latin typeface="Consolas" panose="020B0609020204030204" pitchFamily="49" charset="0"/>
              </a:rPr>
              <a:t>library(</a:t>
            </a:r>
            <a:r>
              <a:rPr lang="en-US" altLang="zh-CN" sz="1200" dirty="0" err="1">
                <a:latin typeface="Consolas" panose="020B0609020204030204" pitchFamily="49" charset="0"/>
              </a:rPr>
              <a:t>stringr</a:t>
            </a:r>
            <a:r>
              <a:rPr lang="en-US" altLang="zh-CN" sz="1200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dirty="0">
                <a:latin typeface="Consolas" panose="020B0609020204030204" pitchFamily="49" charset="0"/>
              </a:rPr>
              <a:t>library(RJSONIO)</a:t>
            </a:r>
          </a:p>
          <a:p>
            <a:r>
              <a:rPr lang="en-US" altLang="zh-CN" sz="1200" dirty="0">
                <a:latin typeface="Consolas" panose="020B0609020204030204" pitchFamily="49" charset="0"/>
              </a:rPr>
              <a:t>prefix = 'http://nj.58.com/job/'</a:t>
            </a:r>
          </a:p>
          <a:p>
            <a:r>
              <a:rPr lang="en-US" altLang="zh-CN" sz="1200" dirty="0" err="1">
                <a:latin typeface="Consolas" panose="020B0609020204030204" pitchFamily="49" charset="0"/>
              </a:rPr>
              <a:t>url</a:t>
            </a:r>
            <a:r>
              <a:rPr lang="en-US" altLang="zh-CN" sz="1200" dirty="0">
                <a:latin typeface="Consolas" panose="020B0609020204030204" pitchFamily="49" charset="0"/>
              </a:rPr>
              <a:t> = paste(prefix, 'pn1', </a:t>
            </a:r>
            <a:r>
              <a:rPr lang="en-US" altLang="zh-CN" sz="1200" dirty="0" err="1">
                <a:latin typeface="Consolas" panose="020B0609020204030204" pitchFamily="49" charset="0"/>
              </a:rPr>
              <a:t>sep</a:t>
            </a:r>
            <a:r>
              <a:rPr lang="en-US" altLang="zh-CN" sz="1200" dirty="0">
                <a:latin typeface="Consolas" panose="020B0609020204030204" pitchFamily="49" charset="0"/>
              </a:rPr>
              <a:t>='')</a:t>
            </a:r>
          </a:p>
          <a:p>
            <a:r>
              <a:rPr lang="en-US" altLang="zh-CN" sz="1200" dirty="0" err="1">
                <a:latin typeface="Consolas" panose="020B0609020204030204" pitchFamily="49" charset="0"/>
              </a:rPr>
              <a:t>maxPage</a:t>
            </a:r>
            <a:r>
              <a:rPr lang="en-US" altLang="zh-CN" sz="1200" dirty="0">
                <a:latin typeface="Consolas" panose="020B0609020204030204" pitchFamily="49" charset="0"/>
              </a:rPr>
              <a:t> = </a:t>
            </a:r>
            <a:r>
              <a:rPr lang="en-US" altLang="zh-CN" sz="1200" dirty="0" err="1">
                <a:latin typeface="Consolas" panose="020B0609020204030204" pitchFamily="49" charset="0"/>
              </a:rPr>
              <a:t>url</a:t>
            </a:r>
            <a:r>
              <a:rPr lang="en-US" altLang="zh-CN" sz="1200" dirty="0">
                <a:latin typeface="Consolas" panose="020B0609020204030204" pitchFamily="49" charset="0"/>
              </a:rPr>
              <a:t> %&gt;% </a:t>
            </a:r>
            <a:r>
              <a:rPr lang="en-US" altLang="zh-CN" sz="1200" dirty="0" err="1">
                <a:latin typeface="Consolas" panose="020B0609020204030204" pitchFamily="49" charset="0"/>
              </a:rPr>
              <a:t>read_html</a:t>
            </a:r>
            <a:r>
              <a:rPr lang="en-US" altLang="zh-CN" sz="1200" dirty="0">
                <a:latin typeface="Consolas" panose="020B0609020204030204" pitchFamily="49" charset="0"/>
              </a:rPr>
              <a:t>() %&gt;% </a:t>
            </a:r>
            <a:r>
              <a:rPr lang="en-US" altLang="zh-CN" sz="1200" dirty="0" err="1">
                <a:latin typeface="Consolas" panose="020B0609020204030204" pitchFamily="49" charset="0"/>
              </a:rPr>
              <a:t>html_nodes</a:t>
            </a:r>
            <a:r>
              <a:rPr lang="en-US" altLang="zh-CN" sz="1200" dirty="0">
                <a:latin typeface="Consolas" panose="020B0609020204030204" pitchFamily="49" charset="0"/>
              </a:rPr>
              <a:t>('</a:t>
            </a:r>
            <a:r>
              <a:rPr lang="en-US" altLang="zh-CN" sz="1200" dirty="0" err="1">
                <a:latin typeface="Consolas" panose="020B0609020204030204" pitchFamily="49" charset="0"/>
              </a:rPr>
              <a:t>i.total_page</a:t>
            </a:r>
            <a:r>
              <a:rPr lang="en-US" altLang="zh-CN" sz="1200" dirty="0">
                <a:latin typeface="Consolas" panose="020B0609020204030204" pitchFamily="49" charset="0"/>
              </a:rPr>
              <a:t>') %&gt;% </a:t>
            </a:r>
            <a:r>
              <a:rPr lang="en-US" altLang="zh-CN" sz="1200" dirty="0" err="1">
                <a:latin typeface="Consolas" panose="020B0609020204030204" pitchFamily="49" charset="0"/>
              </a:rPr>
              <a:t>html_text</a:t>
            </a:r>
            <a:r>
              <a:rPr lang="en-US" altLang="zh-CN" sz="1200" dirty="0">
                <a:latin typeface="Consolas" panose="020B0609020204030204" pitchFamily="49" charset="0"/>
              </a:rPr>
              <a:t>() %&gt;% </a:t>
            </a:r>
            <a:r>
              <a:rPr lang="en-US" altLang="zh-CN" sz="1200" dirty="0" err="1">
                <a:latin typeface="Consolas" panose="020B0609020204030204" pitchFamily="49" charset="0"/>
              </a:rPr>
              <a:t>as.numeric</a:t>
            </a:r>
            <a:r>
              <a:rPr lang="en-US" altLang="zh-CN" sz="1200" dirty="0">
                <a:latin typeface="Consolas" panose="020B0609020204030204" pitchFamily="49" charset="0"/>
              </a:rPr>
              <a:t>()</a:t>
            </a:r>
          </a:p>
          <a:p>
            <a:r>
              <a:rPr lang="en-US" altLang="zh-CN" sz="1200" dirty="0">
                <a:latin typeface="Consolas" panose="020B0609020204030204" pitchFamily="49" charset="0"/>
              </a:rPr>
              <a:t>address = name = company = salary = type = </a:t>
            </a:r>
            <a:r>
              <a:rPr lang="en-US" altLang="zh-CN" sz="1200" dirty="0" err="1">
                <a:latin typeface="Consolas" panose="020B0609020204030204" pitchFamily="49" charset="0"/>
              </a:rPr>
              <a:t>edubg</a:t>
            </a:r>
            <a:r>
              <a:rPr lang="en-US" altLang="zh-CN" sz="1200" dirty="0">
                <a:latin typeface="Consolas" panose="020B0609020204030204" pitchFamily="49" charset="0"/>
              </a:rPr>
              <a:t> = experience = </a:t>
            </a:r>
            <a:r>
              <a:rPr lang="en-US" altLang="zh-CN" sz="1200" dirty="0" err="1">
                <a:latin typeface="Consolas" panose="020B0609020204030204" pitchFamily="49" charset="0"/>
              </a:rPr>
              <a:t>welfareNum</a:t>
            </a:r>
            <a:r>
              <a:rPr lang="en-US" altLang="zh-CN" sz="1200" dirty="0">
                <a:latin typeface="Consolas" panose="020B0609020204030204" pitchFamily="49" charset="0"/>
              </a:rPr>
              <a:t> = NULL</a:t>
            </a:r>
          </a:p>
          <a:p>
            <a:r>
              <a:rPr lang="en-US" altLang="zh-CN" sz="1200" dirty="0">
                <a:latin typeface="Consolas" panose="020B0609020204030204" pitchFamily="49" charset="0"/>
              </a:rPr>
              <a:t># main loop</a:t>
            </a:r>
          </a:p>
          <a:p>
            <a:r>
              <a:rPr lang="en-US" altLang="zh-CN" sz="1200" dirty="0">
                <a:latin typeface="Consolas" panose="020B0609020204030204" pitchFamily="49" charset="0"/>
              </a:rPr>
              <a:t>for(</a:t>
            </a:r>
            <a:r>
              <a:rPr lang="en-US" altLang="zh-CN" sz="1200" dirty="0" err="1">
                <a:latin typeface="Consolas" panose="020B0609020204030204" pitchFamily="49" charset="0"/>
              </a:rPr>
              <a:t>i</a:t>
            </a:r>
            <a:r>
              <a:rPr lang="en-US" altLang="zh-CN" sz="1200" dirty="0">
                <a:latin typeface="Consolas" panose="020B0609020204030204" pitchFamily="49" charset="0"/>
              </a:rPr>
              <a:t> in 1:maxPage){</a:t>
            </a:r>
          </a:p>
          <a:p>
            <a:r>
              <a:rPr lang="en-US" altLang="zh-CN" sz="1200" dirty="0">
                <a:latin typeface="Consolas" panose="020B0609020204030204" pitchFamily="49" charset="0"/>
              </a:rPr>
              <a:t>  </a:t>
            </a:r>
            <a:r>
              <a:rPr lang="en-US" altLang="zh-CN" sz="1200" dirty="0" err="1">
                <a:latin typeface="Consolas" panose="020B0609020204030204" pitchFamily="49" charset="0"/>
              </a:rPr>
              <a:t>url</a:t>
            </a:r>
            <a:r>
              <a:rPr lang="en-US" altLang="zh-CN" sz="1200" dirty="0">
                <a:latin typeface="Consolas" panose="020B0609020204030204" pitchFamily="49" charset="0"/>
              </a:rPr>
              <a:t> = paste(prefix, '</a:t>
            </a:r>
            <a:r>
              <a:rPr lang="en-US" altLang="zh-CN" sz="1200" dirty="0" err="1">
                <a:latin typeface="Consolas" panose="020B0609020204030204" pitchFamily="49" charset="0"/>
              </a:rPr>
              <a:t>pn</a:t>
            </a:r>
            <a:r>
              <a:rPr lang="en-US" altLang="zh-CN" sz="1200" dirty="0">
                <a:latin typeface="Consolas" panose="020B0609020204030204" pitchFamily="49" charset="0"/>
              </a:rPr>
              <a:t>', </a:t>
            </a:r>
            <a:r>
              <a:rPr lang="en-US" altLang="zh-CN" sz="1200" dirty="0" err="1">
                <a:latin typeface="Consolas" panose="020B0609020204030204" pitchFamily="49" charset="0"/>
              </a:rPr>
              <a:t>i</a:t>
            </a:r>
            <a:r>
              <a:rPr lang="en-US" altLang="zh-CN" sz="1200" dirty="0">
                <a:latin typeface="Consolas" panose="020B0609020204030204" pitchFamily="49" charset="0"/>
              </a:rPr>
              <a:t>, </a:t>
            </a:r>
            <a:r>
              <a:rPr lang="en-US" altLang="zh-CN" sz="1200" dirty="0" err="1">
                <a:latin typeface="Consolas" panose="020B0609020204030204" pitchFamily="49" charset="0"/>
              </a:rPr>
              <a:t>sep</a:t>
            </a:r>
            <a:r>
              <a:rPr lang="en-US" altLang="zh-CN" sz="1200" dirty="0">
                <a:latin typeface="Consolas" panose="020B0609020204030204" pitchFamily="49" charset="0"/>
              </a:rPr>
              <a:t>='')</a:t>
            </a:r>
          </a:p>
          <a:p>
            <a:r>
              <a:rPr lang="en-US" altLang="zh-CN" sz="1200" dirty="0">
                <a:latin typeface="Consolas" panose="020B0609020204030204" pitchFamily="49" charset="0"/>
              </a:rPr>
              <a:t>  html = </a:t>
            </a:r>
            <a:r>
              <a:rPr lang="en-US" altLang="zh-CN" sz="1200" dirty="0" err="1">
                <a:latin typeface="Consolas" panose="020B0609020204030204" pitchFamily="49" charset="0"/>
              </a:rPr>
              <a:t>read_html</a:t>
            </a:r>
            <a:r>
              <a:rPr lang="en-US" altLang="zh-CN" sz="1200" dirty="0">
                <a:latin typeface="Consolas" panose="020B0609020204030204" pitchFamily="49" charset="0"/>
              </a:rPr>
              <a:t>(</a:t>
            </a:r>
            <a:r>
              <a:rPr lang="en-US" altLang="zh-CN" sz="1200" dirty="0" err="1">
                <a:latin typeface="Consolas" panose="020B0609020204030204" pitchFamily="49" charset="0"/>
              </a:rPr>
              <a:t>url</a:t>
            </a:r>
            <a:r>
              <a:rPr lang="en-US" altLang="zh-CN" sz="1200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dirty="0">
                <a:latin typeface="Consolas" panose="020B0609020204030204" pitchFamily="49" charset="0"/>
              </a:rPr>
              <a:t>  address = c(address, html %&gt;% </a:t>
            </a:r>
            <a:r>
              <a:rPr lang="en-US" altLang="zh-CN" sz="1200" dirty="0" err="1">
                <a:latin typeface="Consolas" panose="020B0609020204030204" pitchFamily="49" charset="0"/>
              </a:rPr>
              <a:t>html_nodes</a:t>
            </a:r>
            <a:r>
              <a:rPr lang="en-US" altLang="zh-CN" sz="1200" dirty="0">
                <a:latin typeface="Consolas" panose="020B0609020204030204" pitchFamily="49" charset="0"/>
              </a:rPr>
              <a:t>('</a:t>
            </a:r>
            <a:r>
              <a:rPr lang="en-US" altLang="zh-CN" sz="1200" dirty="0" err="1">
                <a:latin typeface="Consolas" panose="020B0609020204030204" pitchFamily="49" charset="0"/>
              </a:rPr>
              <a:t>span.address</a:t>
            </a:r>
            <a:r>
              <a:rPr lang="en-US" altLang="zh-CN" sz="1200" dirty="0">
                <a:latin typeface="Consolas" panose="020B0609020204030204" pitchFamily="49" charset="0"/>
              </a:rPr>
              <a:t>') %&gt;% </a:t>
            </a:r>
            <a:r>
              <a:rPr lang="en-US" altLang="zh-CN" sz="1200" dirty="0" err="1">
                <a:latin typeface="Consolas" panose="020B0609020204030204" pitchFamily="49" charset="0"/>
              </a:rPr>
              <a:t>html_text</a:t>
            </a:r>
            <a:r>
              <a:rPr lang="en-US" altLang="zh-CN" sz="1200" dirty="0">
                <a:latin typeface="Consolas" panose="020B0609020204030204" pitchFamily="49" charset="0"/>
              </a:rPr>
              <a:t>())</a:t>
            </a:r>
          </a:p>
          <a:p>
            <a:r>
              <a:rPr lang="en-US" altLang="zh-CN" sz="1200" dirty="0">
                <a:latin typeface="Consolas" panose="020B0609020204030204" pitchFamily="49" charset="0"/>
              </a:rPr>
              <a:t>  name = c(name, html %&gt;% </a:t>
            </a:r>
            <a:r>
              <a:rPr lang="en-US" altLang="zh-CN" sz="1200" dirty="0" err="1">
                <a:latin typeface="Consolas" panose="020B0609020204030204" pitchFamily="49" charset="0"/>
              </a:rPr>
              <a:t>html_nodes</a:t>
            </a:r>
            <a:r>
              <a:rPr lang="en-US" altLang="zh-CN" sz="1200" dirty="0">
                <a:latin typeface="Consolas" panose="020B0609020204030204" pitchFamily="49" charset="0"/>
              </a:rPr>
              <a:t>('span.name') %&gt;% </a:t>
            </a:r>
            <a:r>
              <a:rPr lang="en-US" altLang="zh-CN" sz="1200" dirty="0" err="1">
                <a:latin typeface="Consolas" panose="020B0609020204030204" pitchFamily="49" charset="0"/>
              </a:rPr>
              <a:t>html_text</a:t>
            </a:r>
            <a:r>
              <a:rPr lang="en-US" altLang="zh-CN" sz="1200" dirty="0">
                <a:latin typeface="Consolas" panose="020B0609020204030204" pitchFamily="49" charset="0"/>
              </a:rPr>
              <a:t>())</a:t>
            </a:r>
          </a:p>
          <a:p>
            <a:r>
              <a:rPr lang="en-US" altLang="zh-CN" sz="1200" dirty="0">
                <a:latin typeface="Consolas" panose="020B0609020204030204" pitchFamily="49" charset="0"/>
              </a:rPr>
              <a:t>  requires = html %&gt;% </a:t>
            </a:r>
            <a:r>
              <a:rPr lang="en-US" altLang="zh-CN" sz="1200" dirty="0" err="1">
                <a:latin typeface="Consolas" panose="020B0609020204030204" pitchFamily="49" charset="0"/>
              </a:rPr>
              <a:t>html_nodes</a:t>
            </a:r>
            <a:r>
              <a:rPr lang="en-US" altLang="zh-CN" sz="1200" dirty="0">
                <a:latin typeface="Consolas" panose="020B0609020204030204" pitchFamily="49" charset="0"/>
              </a:rPr>
              <a:t>('</a:t>
            </a:r>
            <a:r>
              <a:rPr lang="en-US" altLang="zh-CN" sz="1200" dirty="0" err="1">
                <a:latin typeface="Consolas" panose="020B0609020204030204" pitchFamily="49" charset="0"/>
              </a:rPr>
              <a:t>div.item_con.job_comp</a:t>
            </a:r>
            <a:r>
              <a:rPr lang="en-US" altLang="zh-CN" sz="1200" dirty="0">
                <a:latin typeface="Consolas" panose="020B0609020204030204" pitchFamily="49" charset="0"/>
              </a:rPr>
              <a:t>')</a:t>
            </a:r>
          </a:p>
          <a:p>
            <a:r>
              <a:rPr lang="en-US" altLang="zh-CN" sz="1200" dirty="0">
                <a:latin typeface="Consolas" panose="020B0609020204030204" pitchFamily="49" charset="0"/>
              </a:rPr>
              <a:t>  company = c(company, requires %&gt;% </a:t>
            </a:r>
            <a:r>
              <a:rPr lang="en-US" altLang="zh-CN" sz="1200" dirty="0" err="1">
                <a:latin typeface="Consolas" panose="020B0609020204030204" pitchFamily="49" charset="0"/>
              </a:rPr>
              <a:t>html_nodes</a:t>
            </a:r>
            <a:r>
              <a:rPr lang="en-US" altLang="zh-CN" sz="1200" dirty="0">
                <a:latin typeface="Consolas" panose="020B0609020204030204" pitchFamily="49" charset="0"/>
              </a:rPr>
              <a:t>('</a:t>
            </a:r>
            <a:r>
              <a:rPr lang="en-US" altLang="zh-CN" sz="1200" dirty="0" err="1">
                <a:latin typeface="Consolas" panose="020B0609020204030204" pitchFamily="49" charset="0"/>
              </a:rPr>
              <a:t>div.comp_name</a:t>
            </a:r>
            <a:r>
              <a:rPr lang="en-US" altLang="zh-CN" sz="1200" dirty="0">
                <a:latin typeface="Consolas" panose="020B0609020204030204" pitchFamily="49" charset="0"/>
              </a:rPr>
              <a:t>') %&gt;% </a:t>
            </a:r>
            <a:r>
              <a:rPr lang="en-US" altLang="zh-CN" sz="1200" dirty="0" err="1">
                <a:latin typeface="Consolas" panose="020B0609020204030204" pitchFamily="49" charset="0"/>
              </a:rPr>
              <a:t>html_nodes</a:t>
            </a:r>
            <a:r>
              <a:rPr lang="en-US" altLang="zh-CN" sz="1200" dirty="0">
                <a:latin typeface="Consolas" panose="020B0609020204030204" pitchFamily="49" charset="0"/>
              </a:rPr>
              <a:t>('</a:t>
            </a:r>
            <a:r>
              <a:rPr lang="en-US" altLang="zh-CN" sz="1200" dirty="0" err="1">
                <a:latin typeface="Consolas" panose="020B0609020204030204" pitchFamily="49" charset="0"/>
              </a:rPr>
              <a:t>a.fl</a:t>
            </a:r>
            <a:r>
              <a:rPr lang="en-US" altLang="zh-CN" sz="1200" dirty="0">
                <a:latin typeface="Consolas" panose="020B0609020204030204" pitchFamily="49" charset="0"/>
              </a:rPr>
              <a:t>') %&gt;% </a:t>
            </a:r>
            <a:r>
              <a:rPr lang="en-US" altLang="zh-CN" sz="1200" dirty="0" err="1">
                <a:latin typeface="Consolas" panose="020B0609020204030204" pitchFamily="49" charset="0"/>
              </a:rPr>
              <a:t>html_text</a:t>
            </a:r>
            <a:r>
              <a:rPr lang="en-US" altLang="zh-CN" sz="1200" dirty="0">
                <a:latin typeface="Consolas" panose="020B0609020204030204" pitchFamily="49" charset="0"/>
              </a:rPr>
              <a:t>())</a:t>
            </a:r>
          </a:p>
          <a:p>
            <a:r>
              <a:rPr lang="en-US" altLang="zh-CN" sz="1200" dirty="0">
                <a:latin typeface="Consolas" panose="020B0609020204030204" pitchFamily="49" charset="0"/>
              </a:rPr>
              <a:t>  salary = c(salary, html %&gt;% </a:t>
            </a:r>
            <a:r>
              <a:rPr lang="en-US" altLang="zh-CN" sz="1200" dirty="0" err="1">
                <a:latin typeface="Consolas" panose="020B0609020204030204" pitchFamily="49" charset="0"/>
              </a:rPr>
              <a:t>html_nodes</a:t>
            </a:r>
            <a:r>
              <a:rPr lang="en-US" altLang="zh-CN" sz="1200" dirty="0">
                <a:latin typeface="Consolas" panose="020B0609020204030204" pitchFamily="49" charset="0"/>
              </a:rPr>
              <a:t>('</a:t>
            </a:r>
            <a:r>
              <a:rPr lang="en-US" altLang="zh-CN" sz="1200" dirty="0" err="1">
                <a:latin typeface="Consolas" panose="020B0609020204030204" pitchFamily="49" charset="0"/>
              </a:rPr>
              <a:t>p.job_salary</a:t>
            </a:r>
            <a:r>
              <a:rPr lang="en-US" altLang="zh-CN" sz="1200" dirty="0">
                <a:latin typeface="Consolas" panose="020B0609020204030204" pitchFamily="49" charset="0"/>
              </a:rPr>
              <a:t>') %&gt;% </a:t>
            </a:r>
            <a:r>
              <a:rPr lang="en-US" altLang="zh-CN" sz="1200" dirty="0" err="1">
                <a:latin typeface="Consolas" panose="020B0609020204030204" pitchFamily="49" charset="0"/>
              </a:rPr>
              <a:t>html_text</a:t>
            </a:r>
            <a:r>
              <a:rPr lang="en-US" altLang="zh-CN" sz="1200" dirty="0">
                <a:latin typeface="Consolas" panose="020B0609020204030204" pitchFamily="49" charset="0"/>
              </a:rPr>
              <a:t>())</a:t>
            </a:r>
          </a:p>
          <a:p>
            <a:r>
              <a:rPr lang="en-US" altLang="zh-CN" sz="1200" dirty="0">
                <a:latin typeface="Consolas" panose="020B0609020204030204" pitchFamily="49" charset="0"/>
              </a:rPr>
              <a:t>  type = c(type, requires %&gt;% </a:t>
            </a:r>
            <a:r>
              <a:rPr lang="en-US" altLang="zh-CN" sz="1200" dirty="0" err="1">
                <a:latin typeface="Consolas" panose="020B0609020204030204" pitchFamily="49" charset="0"/>
              </a:rPr>
              <a:t>html_nodes</a:t>
            </a:r>
            <a:r>
              <a:rPr lang="en-US" altLang="zh-CN" sz="1200" dirty="0">
                <a:latin typeface="Consolas" panose="020B0609020204030204" pitchFamily="49" charset="0"/>
              </a:rPr>
              <a:t>('</a:t>
            </a:r>
            <a:r>
              <a:rPr lang="en-US" altLang="zh-CN" sz="1200" dirty="0" err="1">
                <a:latin typeface="Consolas" panose="020B0609020204030204" pitchFamily="49" charset="0"/>
              </a:rPr>
              <a:t>span.cate</a:t>
            </a:r>
            <a:r>
              <a:rPr lang="en-US" altLang="zh-CN" sz="1200" dirty="0">
                <a:latin typeface="Consolas" panose="020B0609020204030204" pitchFamily="49" charset="0"/>
              </a:rPr>
              <a:t>') %&gt;% </a:t>
            </a:r>
            <a:r>
              <a:rPr lang="en-US" altLang="zh-CN" sz="1200" dirty="0" err="1">
                <a:latin typeface="Consolas" panose="020B0609020204030204" pitchFamily="49" charset="0"/>
              </a:rPr>
              <a:t>html_text</a:t>
            </a:r>
            <a:r>
              <a:rPr lang="en-US" altLang="zh-CN" sz="1200" dirty="0" smtClean="0">
                <a:latin typeface="Consolas" panose="020B0609020204030204" pitchFamily="49" charset="0"/>
              </a:rPr>
              <a:t>())</a:t>
            </a:r>
            <a:endParaRPr lang="en-US" altLang="zh-CN" sz="1200" dirty="0">
              <a:latin typeface="Consolas" panose="020B0609020204030204" pitchFamily="49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206290" y="341677"/>
            <a:ext cx="1210588" cy="4534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000" b="1" dirty="0">
                <a:solidFill>
                  <a:schemeClr val="accent2">
                    <a:lumMod val="75000"/>
                  </a:schemeClr>
                </a:solidFill>
              </a:rPr>
              <a:t>数据获取</a:t>
            </a:r>
            <a:endParaRPr lang="en-US" altLang="zh-CN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文本框 8"/>
          <p:cNvSpPr txBox="1"/>
          <p:nvPr/>
        </p:nvSpPr>
        <p:spPr>
          <a:xfrm>
            <a:off x="5745728" y="795134"/>
            <a:ext cx="5690569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dirty="0">
                <a:latin typeface="Consolas" panose="020B0609020204030204" pitchFamily="49" charset="0"/>
              </a:rPr>
              <a:t> </a:t>
            </a:r>
            <a:r>
              <a:rPr lang="en-US" altLang="zh-CN" sz="1200" dirty="0" err="1">
                <a:latin typeface="Consolas" panose="020B0609020204030204" pitchFamily="49" charset="0"/>
              </a:rPr>
              <a:t>edubg</a:t>
            </a:r>
            <a:r>
              <a:rPr lang="en-US" altLang="zh-CN" sz="1200" dirty="0">
                <a:latin typeface="Consolas" panose="020B0609020204030204" pitchFamily="49" charset="0"/>
              </a:rPr>
              <a:t> = c(</a:t>
            </a:r>
            <a:r>
              <a:rPr lang="en-US" altLang="zh-CN" sz="1200" dirty="0" err="1">
                <a:latin typeface="Consolas" panose="020B0609020204030204" pitchFamily="49" charset="0"/>
              </a:rPr>
              <a:t>edubg</a:t>
            </a:r>
            <a:r>
              <a:rPr lang="en-US" altLang="zh-CN" sz="1200" dirty="0">
                <a:latin typeface="Consolas" panose="020B0609020204030204" pitchFamily="49" charset="0"/>
              </a:rPr>
              <a:t>, requires %&gt;% </a:t>
            </a:r>
            <a:r>
              <a:rPr lang="en-US" altLang="zh-CN" sz="1200" dirty="0" err="1">
                <a:latin typeface="Consolas" panose="020B0609020204030204" pitchFamily="49" charset="0"/>
              </a:rPr>
              <a:t>html_nodes</a:t>
            </a:r>
            <a:r>
              <a:rPr lang="en-US" altLang="zh-CN" sz="1200" dirty="0">
                <a:latin typeface="Consolas" panose="020B0609020204030204" pitchFamily="49" charset="0"/>
              </a:rPr>
              <a:t>('</a:t>
            </a:r>
            <a:r>
              <a:rPr lang="en-US" altLang="zh-CN" sz="1200" dirty="0" err="1">
                <a:latin typeface="Consolas" panose="020B0609020204030204" pitchFamily="49" charset="0"/>
              </a:rPr>
              <a:t>span.xueli</a:t>
            </a:r>
            <a:r>
              <a:rPr lang="en-US" altLang="zh-CN" sz="1200" dirty="0">
                <a:latin typeface="Consolas" panose="020B0609020204030204" pitchFamily="49" charset="0"/>
              </a:rPr>
              <a:t>') %&gt;% </a:t>
            </a:r>
            <a:r>
              <a:rPr lang="en-US" altLang="zh-CN" sz="1200" dirty="0" err="1">
                <a:latin typeface="Consolas" panose="020B0609020204030204" pitchFamily="49" charset="0"/>
              </a:rPr>
              <a:t>html_text</a:t>
            </a:r>
            <a:r>
              <a:rPr lang="en-US" altLang="zh-CN" sz="1200" dirty="0">
                <a:latin typeface="Consolas" panose="020B0609020204030204" pitchFamily="49" charset="0"/>
              </a:rPr>
              <a:t>())</a:t>
            </a:r>
          </a:p>
          <a:p>
            <a:r>
              <a:rPr lang="en-US" altLang="zh-CN" sz="1200" dirty="0">
                <a:latin typeface="Consolas" panose="020B0609020204030204" pitchFamily="49" charset="0"/>
              </a:rPr>
              <a:t>  experience = c(experience, requires %&gt;% </a:t>
            </a:r>
            <a:r>
              <a:rPr lang="en-US" altLang="zh-CN" sz="1200" dirty="0" err="1">
                <a:latin typeface="Consolas" panose="020B0609020204030204" pitchFamily="49" charset="0"/>
              </a:rPr>
              <a:t>html_nodes</a:t>
            </a:r>
            <a:r>
              <a:rPr lang="en-US" altLang="zh-CN" sz="1200" dirty="0">
                <a:latin typeface="Consolas" panose="020B0609020204030204" pitchFamily="49" charset="0"/>
              </a:rPr>
              <a:t>('</a:t>
            </a:r>
            <a:r>
              <a:rPr lang="en-US" altLang="zh-CN" sz="1200" dirty="0" err="1">
                <a:latin typeface="Consolas" panose="020B0609020204030204" pitchFamily="49" charset="0"/>
              </a:rPr>
              <a:t>span.jingyan</a:t>
            </a:r>
            <a:r>
              <a:rPr lang="en-US" altLang="zh-CN" sz="1200" dirty="0">
                <a:latin typeface="Consolas" panose="020B0609020204030204" pitchFamily="49" charset="0"/>
              </a:rPr>
              <a:t>') %&gt;% </a:t>
            </a:r>
            <a:r>
              <a:rPr lang="en-US" altLang="zh-CN" sz="1200" dirty="0" err="1">
                <a:latin typeface="Consolas" panose="020B0609020204030204" pitchFamily="49" charset="0"/>
              </a:rPr>
              <a:t>html_text</a:t>
            </a:r>
            <a:r>
              <a:rPr lang="en-US" altLang="zh-CN" sz="1200" dirty="0">
                <a:latin typeface="Consolas" panose="020B0609020204030204" pitchFamily="49" charset="0"/>
              </a:rPr>
              <a:t>())</a:t>
            </a:r>
          </a:p>
          <a:p>
            <a:r>
              <a:rPr lang="en-US" altLang="zh-CN" sz="1200" dirty="0">
                <a:latin typeface="Consolas" panose="020B0609020204030204" pitchFamily="49" charset="0"/>
              </a:rPr>
              <a:t>  </a:t>
            </a:r>
            <a:r>
              <a:rPr lang="en-US" altLang="zh-CN" sz="1200" dirty="0" err="1">
                <a:latin typeface="Consolas" panose="020B0609020204030204" pitchFamily="49" charset="0"/>
              </a:rPr>
              <a:t>welfareNodes</a:t>
            </a:r>
            <a:r>
              <a:rPr lang="en-US" altLang="zh-CN" sz="1200" dirty="0">
                <a:latin typeface="Consolas" panose="020B0609020204030204" pitchFamily="49" charset="0"/>
              </a:rPr>
              <a:t> = html %&gt;% </a:t>
            </a:r>
            <a:r>
              <a:rPr lang="en-US" altLang="zh-CN" sz="1200" dirty="0" err="1">
                <a:latin typeface="Consolas" panose="020B0609020204030204" pitchFamily="49" charset="0"/>
              </a:rPr>
              <a:t>html_nodes</a:t>
            </a:r>
            <a:r>
              <a:rPr lang="en-US" altLang="zh-CN" sz="1200" dirty="0">
                <a:latin typeface="Consolas" panose="020B0609020204030204" pitchFamily="49" charset="0"/>
              </a:rPr>
              <a:t>('</a:t>
            </a:r>
            <a:r>
              <a:rPr lang="en-US" altLang="zh-CN" sz="1200" dirty="0" err="1">
                <a:latin typeface="Consolas" panose="020B0609020204030204" pitchFamily="49" charset="0"/>
              </a:rPr>
              <a:t>li.job_item.clearfix</a:t>
            </a:r>
            <a:r>
              <a:rPr lang="en-US" altLang="zh-CN" sz="1200" dirty="0">
                <a:latin typeface="Consolas" panose="020B0609020204030204" pitchFamily="49" charset="0"/>
              </a:rPr>
              <a:t>')</a:t>
            </a:r>
          </a:p>
          <a:p>
            <a:r>
              <a:rPr lang="en-US" altLang="zh-CN" sz="1200" dirty="0">
                <a:latin typeface="Consolas" panose="020B0609020204030204" pitchFamily="49" charset="0"/>
              </a:rPr>
              <a:t>  </a:t>
            </a:r>
            <a:r>
              <a:rPr lang="en-US" altLang="zh-CN" sz="1200" dirty="0" err="1">
                <a:latin typeface="Consolas" panose="020B0609020204030204" pitchFamily="49" charset="0"/>
              </a:rPr>
              <a:t>vec</a:t>
            </a:r>
            <a:r>
              <a:rPr lang="en-US" altLang="zh-CN" sz="1200" dirty="0">
                <a:latin typeface="Consolas" panose="020B0609020204030204" pitchFamily="49" charset="0"/>
              </a:rPr>
              <a:t> = NULL</a:t>
            </a:r>
          </a:p>
          <a:p>
            <a:r>
              <a:rPr lang="en-US" altLang="zh-CN" sz="1200" dirty="0">
                <a:latin typeface="Consolas" panose="020B0609020204030204" pitchFamily="49" charset="0"/>
              </a:rPr>
              <a:t>  for(node in </a:t>
            </a:r>
            <a:r>
              <a:rPr lang="en-US" altLang="zh-CN" sz="1200" dirty="0" err="1">
                <a:latin typeface="Consolas" panose="020B0609020204030204" pitchFamily="49" charset="0"/>
              </a:rPr>
              <a:t>welfareNodes</a:t>
            </a:r>
            <a:r>
              <a:rPr lang="en-US" altLang="zh-CN" sz="1200" dirty="0">
                <a:latin typeface="Consolas" panose="020B0609020204030204" pitchFamily="49" charset="0"/>
              </a:rPr>
              <a:t>){</a:t>
            </a:r>
          </a:p>
          <a:p>
            <a:r>
              <a:rPr lang="en-US" altLang="zh-CN" sz="1200" dirty="0">
                <a:latin typeface="Consolas" panose="020B0609020204030204" pitchFamily="49" charset="0"/>
              </a:rPr>
              <a:t>    </a:t>
            </a:r>
            <a:r>
              <a:rPr lang="en-US" altLang="zh-CN" sz="1200" dirty="0" err="1">
                <a:latin typeface="Consolas" panose="020B0609020204030204" pitchFamily="49" charset="0"/>
              </a:rPr>
              <a:t>vec</a:t>
            </a:r>
            <a:r>
              <a:rPr lang="en-US" altLang="zh-CN" sz="1200" dirty="0">
                <a:latin typeface="Consolas" panose="020B0609020204030204" pitchFamily="49" charset="0"/>
              </a:rPr>
              <a:t> = c(</a:t>
            </a:r>
            <a:r>
              <a:rPr lang="en-US" altLang="zh-CN" sz="1200" dirty="0" err="1">
                <a:latin typeface="Consolas" panose="020B0609020204030204" pitchFamily="49" charset="0"/>
              </a:rPr>
              <a:t>vec</a:t>
            </a:r>
            <a:r>
              <a:rPr lang="en-US" altLang="zh-CN" sz="1200" dirty="0">
                <a:latin typeface="Consolas" panose="020B0609020204030204" pitchFamily="49" charset="0"/>
              </a:rPr>
              <a:t>, node %&gt;% </a:t>
            </a:r>
            <a:r>
              <a:rPr lang="en-US" altLang="zh-CN" sz="1200" dirty="0" err="1">
                <a:latin typeface="Consolas" panose="020B0609020204030204" pitchFamily="49" charset="0"/>
              </a:rPr>
              <a:t>html_nodes</a:t>
            </a:r>
            <a:r>
              <a:rPr lang="en-US" altLang="zh-CN" sz="1200" dirty="0">
                <a:latin typeface="Consolas" panose="020B0609020204030204" pitchFamily="49" charset="0"/>
              </a:rPr>
              <a:t>('</a:t>
            </a:r>
            <a:r>
              <a:rPr lang="en-US" altLang="zh-CN" sz="1200" dirty="0" err="1">
                <a:latin typeface="Consolas" panose="020B0609020204030204" pitchFamily="49" charset="0"/>
              </a:rPr>
              <a:t>div.job_wel.clearfix</a:t>
            </a:r>
            <a:r>
              <a:rPr lang="en-US" altLang="zh-CN" sz="1200" dirty="0">
                <a:latin typeface="Consolas" panose="020B0609020204030204" pitchFamily="49" charset="0"/>
              </a:rPr>
              <a:t>') %&gt;% </a:t>
            </a:r>
            <a:r>
              <a:rPr lang="en-US" altLang="zh-CN" sz="1200" dirty="0" err="1">
                <a:latin typeface="Consolas" panose="020B0609020204030204" pitchFamily="49" charset="0"/>
              </a:rPr>
              <a:t>html_nodes</a:t>
            </a:r>
            <a:r>
              <a:rPr lang="en-US" altLang="zh-CN" sz="1200" dirty="0">
                <a:latin typeface="Consolas" panose="020B0609020204030204" pitchFamily="49" charset="0"/>
              </a:rPr>
              <a:t>('span') %&gt;% length())</a:t>
            </a:r>
          </a:p>
          <a:p>
            <a:r>
              <a:rPr lang="en-US" altLang="zh-CN" sz="1200" dirty="0">
                <a:latin typeface="Consolas" panose="020B0609020204030204" pitchFamily="49" charset="0"/>
              </a:rPr>
              <a:t>  }</a:t>
            </a:r>
          </a:p>
          <a:p>
            <a:r>
              <a:rPr lang="en-US" altLang="zh-CN" sz="1200" dirty="0">
                <a:latin typeface="Consolas" panose="020B0609020204030204" pitchFamily="49" charset="0"/>
              </a:rPr>
              <a:t>  </a:t>
            </a:r>
            <a:r>
              <a:rPr lang="en-US" altLang="zh-CN" sz="1200" dirty="0" err="1">
                <a:latin typeface="Consolas" panose="020B0609020204030204" pitchFamily="49" charset="0"/>
              </a:rPr>
              <a:t>welfareNum</a:t>
            </a:r>
            <a:r>
              <a:rPr lang="en-US" altLang="zh-CN" sz="1200" dirty="0">
                <a:latin typeface="Consolas" panose="020B0609020204030204" pitchFamily="49" charset="0"/>
              </a:rPr>
              <a:t> = c(</a:t>
            </a:r>
            <a:r>
              <a:rPr lang="en-US" altLang="zh-CN" sz="1200" dirty="0" err="1">
                <a:latin typeface="Consolas" panose="020B0609020204030204" pitchFamily="49" charset="0"/>
              </a:rPr>
              <a:t>welfareNum</a:t>
            </a:r>
            <a:r>
              <a:rPr lang="en-US" altLang="zh-CN" sz="1200" dirty="0">
                <a:latin typeface="Consolas" panose="020B0609020204030204" pitchFamily="49" charset="0"/>
              </a:rPr>
              <a:t>, </a:t>
            </a:r>
            <a:r>
              <a:rPr lang="en-US" altLang="zh-CN" sz="1200" dirty="0" err="1">
                <a:latin typeface="Consolas" panose="020B0609020204030204" pitchFamily="49" charset="0"/>
              </a:rPr>
              <a:t>vec</a:t>
            </a:r>
            <a:r>
              <a:rPr lang="en-US" altLang="zh-CN" sz="1200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dirty="0"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200" dirty="0" err="1">
                <a:latin typeface="Consolas" panose="020B0609020204030204" pitchFamily="49" charset="0"/>
              </a:rPr>
              <a:t>df</a:t>
            </a:r>
            <a:r>
              <a:rPr lang="en-US" altLang="zh-CN" sz="1200" dirty="0">
                <a:latin typeface="Consolas" panose="020B0609020204030204" pitchFamily="49" charset="0"/>
              </a:rPr>
              <a:t> = </a:t>
            </a:r>
            <a:r>
              <a:rPr lang="en-US" altLang="zh-CN" sz="1200" dirty="0" err="1">
                <a:latin typeface="Consolas" panose="020B0609020204030204" pitchFamily="49" charset="0"/>
              </a:rPr>
              <a:t>data.frame</a:t>
            </a:r>
            <a:r>
              <a:rPr lang="en-US" altLang="zh-CN" sz="1200" dirty="0">
                <a:latin typeface="Consolas" panose="020B0609020204030204" pitchFamily="49" charset="0"/>
              </a:rPr>
              <a:t>(address, name, company, salary, type, </a:t>
            </a:r>
            <a:r>
              <a:rPr lang="en-US" altLang="zh-CN" sz="1200" dirty="0" err="1">
                <a:latin typeface="Consolas" panose="020B0609020204030204" pitchFamily="49" charset="0"/>
              </a:rPr>
              <a:t>edubg</a:t>
            </a:r>
            <a:r>
              <a:rPr lang="en-US" altLang="zh-CN" sz="1200" dirty="0">
                <a:latin typeface="Consolas" panose="020B0609020204030204" pitchFamily="49" charset="0"/>
              </a:rPr>
              <a:t>, experience, </a:t>
            </a:r>
            <a:r>
              <a:rPr lang="en-US" altLang="zh-CN" sz="1200" dirty="0" err="1">
                <a:latin typeface="Consolas" panose="020B0609020204030204" pitchFamily="49" charset="0"/>
              </a:rPr>
              <a:t>welfareNum</a:t>
            </a:r>
            <a:r>
              <a:rPr lang="en-US" altLang="zh-CN" sz="1200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dirty="0" err="1">
                <a:latin typeface="Consolas" panose="020B0609020204030204" pitchFamily="49" charset="0"/>
              </a:rPr>
              <a:t>json_data</a:t>
            </a:r>
            <a:r>
              <a:rPr lang="en-US" altLang="zh-CN" sz="1200" dirty="0">
                <a:latin typeface="Consolas" panose="020B0609020204030204" pitchFamily="49" charset="0"/>
              </a:rPr>
              <a:t> = </a:t>
            </a:r>
            <a:r>
              <a:rPr lang="en-US" altLang="zh-CN" sz="1200" dirty="0" err="1">
                <a:latin typeface="Consolas" panose="020B0609020204030204" pitchFamily="49" charset="0"/>
              </a:rPr>
              <a:t>toJSON</a:t>
            </a:r>
            <a:r>
              <a:rPr lang="en-US" altLang="zh-CN" sz="1200" dirty="0">
                <a:latin typeface="Consolas" panose="020B0609020204030204" pitchFamily="49" charset="0"/>
              </a:rPr>
              <a:t>(</a:t>
            </a:r>
            <a:r>
              <a:rPr lang="en-US" altLang="zh-CN" sz="1200" dirty="0" err="1">
                <a:latin typeface="Consolas" panose="020B0609020204030204" pitchFamily="49" charset="0"/>
              </a:rPr>
              <a:t>df</a:t>
            </a:r>
            <a:r>
              <a:rPr lang="en-US" altLang="zh-CN" sz="1200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dirty="0" err="1">
                <a:latin typeface="Consolas" panose="020B0609020204030204" pitchFamily="49" charset="0"/>
              </a:rPr>
              <a:t>write.table</a:t>
            </a:r>
            <a:r>
              <a:rPr lang="en-US" altLang="zh-CN" sz="1200" dirty="0">
                <a:latin typeface="Consolas" panose="020B0609020204030204" pitchFamily="49" charset="0"/>
              </a:rPr>
              <a:t>(</a:t>
            </a:r>
            <a:r>
              <a:rPr lang="en-US" altLang="zh-CN" sz="1200" dirty="0" err="1">
                <a:latin typeface="Consolas" panose="020B0609020204030204" pitchFamily="49" charset="0"/>
              </a:rPr>
              <a:t>df</a:t>
            </a:r>
            <a:r>
              <a:rPr lang="en-US" altLang="zh-CN" sz="1200" dirty="0">
                <a:latin typeface="Consolas" panose="020B0609020204030204" pitchFamily="49" charset="0"/>
              </a:rPr>
              <a:t>, '58</a:t>
            </a:r>
            <a:r>
              <a:rPr lang="zh-CN" altLang="en-US" sz="1200" dirty="0">
                <a:latin typeface="Consolas" panose="020B0609020204030204" pitchFamily="49" charset="0"/>
              </a:rPr>
              <a:t>同城热门岗位信息</a:t>
            </a:r>
            <a:r>
              <a:rPr lang="en-US" altLang="zh-CN" sz="1200" dirty="0">
                <a:latin typeface="Consolas" panose="020B0609020204030204" pitchFamily="49" charset="0"/>
              </a:rPr>
              <a:t>.txt', </a:t>
            </a:r>
            <a:r>
              <a:rPr lang="en-US" altLang="zh-CN" sz="1200" dirty="0" err="1">
                <a:latin typeface="Consolas" panose="020B0609020204030204" pitchFamily="49" charset="0"/>
              </a:rPr>
              <a:t>row.names</a:t>
            </a:r>
            <a:r>
              <a:rPr lang="en-US" altLang="zh-CN" sz="1200" dirty="0">
                <a:latin typeface="Consolas" panose="020B0609020204030204" pitchFamily="49" charset="0"/>
              </a:rPr>
              <a:t> = F, quote = F)</a:t>
            </a:r>
          </a:p>
          <a:p>
            <a:r>
              <a:rPr lang="en-US" altLang="zh-CN" sz="1200" dirty="0">
                <a:latin typeface="Consolas" panose="020B0609020204030204" pitchFamily="49" charset="0"/>
              </a:rPr>
              <a:t>write.csv(</a:t>
            </a:r>
            <a:r>
              <a:rPr lang="en-US" altLang="zh-CN" sz="1200" dirty="0" err="1">
                <a:latin typeface="Consolas" panose="020B0609020204030204" pitchFamily="49" charset="0"/>
              </a:rPr>
              <a:t>df</a:t>
            </a:r>
            <a:r>
              <a:rPr lang="en-US" altLang="zh-CN" sz="1200" dirty="0">
                <a:latin typeface="Consolas" panose="020B0609020204030204" pitchFamily="49" charset="0"/>
              </a:rPr>
              <a:t>, '58</a:t>
            </a:r>
            <a:r>
              <a:rPr lang="zh-CN" altLang="en-US" sz="1200" dirty="0">
                <a:latin typeface="Consolas" panose="020B0609020204030204" pitchFamily="49" charset="0"/>
              </a:rPr>
              <a:t>同城热门岗位信息</a:t>
            </a:r>
            <a:r>
              <a:rPr lang="en-US" altLang="zh-CN" sz="1200" dirty="0">
                <a:latin typeface="Consolas" panose="020B0609020204030204" pitchFamily="49" charset="0"/>
              </a:rPr>
              <a:t>.csv')</a:t>
            </a:r>
          </a:p>
          <a:p>
            <a:r>
              <a:rPr lang="en-US" altLang="zh-CN" sz="1200" dirty="0">
                <a:latin typeface="Consolas" panose="020B0609020204030204" pitchFamily="49" charset="0"/>
              </a:rPr>
              <a:t>conn = mongo(collection = 'jobs', </a:t>
            </a:r>
            <a:r>
              <a:rPr lang="en-US" altLang="zh-CN" sz="1200" dirty="0" err="1">
                <a:latin typeface="Consolas" panose="020B0609020204030204" pitchFamily="49" charset="0"/>
              </a:rPr>
              <a:t>db</a:t>
            </a:r>
            <a:r>
              <a:rPr lang="en-US" altLang="zh-CN" sz="1200" dirty="0">
                <a:latin typeface="Consolas" panose="020B0609020204030204" pitchFamily="49" charset="0"/>
              </a:rPr>
              <a:t> = 'test', </a:t>
            </a:r>
            <a:r>
              <a:rPr lang="en-US" altLang="zh-CN" sz="1200" dirty="0" err="1">
                <a:latin typeface="Consolas" panose="020B0609020204030204" pitchFamily="49" charset="0"/>
              </a:rPr>
              <a:t>url</a:t>
            </a:r>
            <a:r>
              <a:rPr lang="en-US" altLang="zh-CN" sz="1200" dirty="0">
                <a:latin typeface="Consolas" panose="020B0609020204030204" pitchFamily="49" charset="0"/>
              </a:rPr>
              <a:t> = '</a:t>
            </a:r>
            <a:r>
              <a:rPr lang="en-US" altLang="zh-CN" sz="1200" dirty="0" err="1">
                <a:latin typeface="Consolas" panose="020B0609020204030204" pitchFamily="49" charset="0"/>
              </a:rPr>
              <a:t>mongodb</a:t>
            </a:r>
            <a:r>
              <a:rPr lang="en-US" altLang="zh-CN" sz="1200" dirty="0">
                <a:latin typeface="Consolas" panose="020B0609020204030204" pitchFamily="49" charset="0"/>
              </a:rPr>
              <a:t>://localhost')</a:t>
            </a:r>
          </a:p>
          <a:p>
            <a:r>
              <a:rPr lang="en-US" altLang="zh-CN" sz="1200" dirty="0" err="1">
                <a:latin typeface="Consolas" panose="020B0609020204030204" pitchFamily="49" charset="0"/>
              </a:rPr>
              <a:t>conn$insert</a:t>
            </a:r>
            <a:r>
              <a:rPr lang="en-US" altLang="zh-CN" sz="1200" dirty="0">
                <a:latin typeface="Consolas" panose="020B0609020204030204" pitchFamily="49" charset="0"/>
              </a:rPr>
              <a:t>(</a:t>
            </a:r>
            <a:r>
              <a:rPr lang="en-US" altLang="zh-CN" sz="1200" dirty="0" err="1">
                <a:latin typeface="Consolas" panose="020B0609020204030204" pitchFamily="49" charset="0"/>
              </a:rPr>
              <a:t>json_data</a:t>
            </a:r>
            <a:r>
              <a:rPr lang="en-US" altLang="zh-CN" sz="1200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dirty="0">
                <a:latin typeface="Consolas" panose="020B0609020204030204" pitchFamily="49" charset="0"/>
              </a:rPr>
              <a:t># </a:t>
            </a:r>
            <a:r>
              <a:rPr lang="zh-CN" altLang="en-US" sz="1200" dirty="0">
                <a:latin typeface="Consolas" panose="020B0609020204030204" pitchFamily="49" charset="0"/>
              </a:rPr>
              <a:t>注：导出数据库文件是通过</a:t>
            </a:r>
            <a:r>
              <a:rPr lang="en-US" altLang="zh-CN" sz="1200" dirty="0">
                <a:latin typeface="Consolas" panose="020B0609020204030204" pitchFamily="49" charset="0"/>
              </a:rPr>
              <a:t>mongodump.exe</a:t>
            </a:r>
            <a:r>
              <a:rPr lang="zh-CN" altLang="en-US" sz="1200" dirty="0">
                <a:latin typeface="Consolas" panose="020B0609020204030204" pitchFamily="49" charset="0"/>
              </a:rPr>
              <a:t>执行</a:t>
            </a:r>
            <a:r>
              <a:rPr lang="zh-CN" altLang="en-US" sz="1200" dirty="0" smtClean="0">
                <a:latin typeface="Consolas" panose="020B0609020204030204" pitchFamily="49" charset="0"/>
              </a:rPr>
              <a:t>的</a:t>
            </a:r>
            <a:endParaRPr lang="en-US" altLang="zh-CN" sz="1200" dirty="0" smtClean="0">
              <a:latin typeface="Consolas" panose="020B0609020204030204" pitchFamily="49" charset="0"/>
            </a:endParaRPr>
          </a:p>
          <a:p>
            <a:endParaRPr lang="en-US" altLang="zh-CN" sz="1200" dirty="0">
              <a:latin typeface="Consolas" panose="020B0609020204030204" pitchFamily="49" charset="0"/>
            </a:endParaRPr>
          </a:p>
          <a:p>
            <a:r>
              <a:rPr lang="zh-CN" altLang="zh-CN" dirty="0"/>
              <a:t>如上，通过</a:t>
            </a:r>
            <a:r>
              <a:rPr lang="en-US" altLang="zh-CN" dirty="0"/>
              <a:t>R</a:t>
            </a:r>
            <a:r>
              <a:rPr lang="zh-CN" altLang="zh-CN" dirty="0"/>
              <a:t>语言爬虫程序抓取完毕后，转换为</a:t>
            </a:r>
            <a:r>
              <a:rPr lang="en-US" altLang="zh-CN" dirty="0" err="1"/>
              <a:t>dataframe</a:t>
            </a:r>
            <a:r>
              <a:rPr lang="zh-CN" altLang="zh-CN" dirty="0"/>
              <a:t>格式，再存为</a:t>
            </a:r>
            <a:r>
              <a:rPr lang="en-US" altLang="zh-CN" dirty="0"/>
              <a:t>JSON</a:t>
            </a:r>
            <a:r>
              <a:rPr lang="zh-CN" altLang="zh-CN" dirty="0"/>
              <a:t>数据格式，分别保存为</a:t>
            </a:r>
            <a:r>
              <a:rPr lang="en-US" altLang="zh-CN" dirty="0"/>
              <a:t>txt</a:t>
            </a:r>
            <a:r>
              <a:rPr lang="zh-CN" altLang="zh-CN" dirty="0"/>
              <a:t>文件和</a:t>
            </a:r>
            <a:r>
              <a:rPr lang="en-US" altLang="zh-CN" dirty="0"/>
              <a:t>csv</a:t>
            </a:r>
            <a:r>
              <a:rPr lang="zh-CN" altLang="zh-CN" dirty="0"/>
              <a:t>文件，最后保存至</a:t>
            </a:r>
            <a:r>
              <a:rPr lang="en-US" altLang="zh-CN" dirty="0" err="1"/>
              <a:t>mongodb</a:t>
            </a:r>
            <a:r>
              <a:rPr lang="zh-CN" altLang="zh-CN" dirty="0"/>
              <a:t>中并导出</a:t>
            </a:r>
            <a:r>
              <a:rPr lang="en-US" altLang="zh-CN" dirty="0"/>
              <a:t>BSON</a:t>
            </a:r>
            <a:r>
              <a:rPr lang="zh-CN" altLang="zh-CN" dirty="0"/>
              <a:t>格式的表。</a:t>
            </a:r>
          </a:p>
          <a:p>
            <a:endParaRPr lang="zh-CN" altLang="en-US" sz="1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3877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kumimoji="1" lang="en-US" altLang="zh-CN" dirty="0" smtClean="0"/>
              <a:t>02 </a:t>
            </a:r>
            <a:r>
              <a:rPr lang="zh-CN" altLang="zh-CN" dirty="0" smtClean="0"/>
              <a:t>分析</a:t>
            </a:r>
            <a:r>
              <a:rPr lang="zh-CN" altLang="zh-CN" dirty="0"/>
              <a:t>步骤</a:t>
            </a:r>
          </a:p>
        </p:txBody>
      </p:sp>
      <p:sp>
        <p:nvSpPr>
          <p:cNvPr id="9" name="矩形 8"/>
          <p:cNvSpPr/>
          <p:nvPr/>
        </p:nvSpPr>
        <p:spPr>
          <a:xfrm flipV="1">
            <a:off x="442945" y="795134"/>
            <a:ext cx="765739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8"/>
          <p:cNvSpPr txBox="1"/>
          <p:nvPr/>
        </p:nvSpPr>
        <p:spPr>
          <a:xfrm>
            <a:off x="442945" y="986009"/>
            <a:ext cx="10396024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zh-CN" sz="1400" b="1" dirty="0"/>
              <a:t>①导入上一次爬取的</a:t>
            </a:r>
            <a:r>
              <a:rPr lang="en-US" altLang="zh-CN" sz="1400" b="1" dirty="0"/>
              <a:t>csv</a:t>
            </a:r>
            <a:r>
              <a:rPr lang="zh-CN" altLang="zh-CN" sz="1400" b="1" dirty="0"/>
              <a:t>数据文件。</a:t>
            </a:r>
            <a:endParaRPr lang="zh-CN" altLang="zh-CN" sz="1400" dirty="0"/>
          </a:p>
          <a:p>
            <a:r>
              <a:rPr lang="en-US" altLang="zh-CN" sz="1400" dirty="0" err="1">
                <a:latin typeface="Consolas" panose="020B0609020204030204" pitchFamily="49" charset="0"/>
              </a:rPr>
              <a:t>df</a:t>
            </a:r>
            <a:r>
              <a:rPr lang="en-US" altLang="zh-CN" sz="1400" dirty="0">
                <a:latin typeface="Consolas" panose="020B0609020204030204" pitchFamily="49" charset="0"/>
              </a:rPr>
              <a:t> = read.csv("58</a:t>
            </a:r>
            <a:r>
              <a:rPr lang="zh-CN" altLang="zh-CN" sz="1400" dirty="0">
                <a:latin typeface="Consolas" panose="020B0609020204030204" pitchFamily="49" charset="0"/>
              </a:rPr>
              <a:t>同城热门岗位信息</a:t>
            </a:r>
            <a:r>
              <a:rPr lang="en-US" altLang="zh-CN" sz="1400" dirty="0">
                <a:latin typeface="Consolas" panose="020B0609020204030204" pitchFamily="49" charset="0"/>
              </a:rPr>
              <a:t>.csv", </a:t>
            </a:r>
            <a:r>
              <a:rPr lang="en-US" altLang="zh-CN" sz="1400" dirty="0" err="1">
                <a:latin typeface="Consolas" panose="020B0609020204030204" pitchFamily="49" charset="0"/>
              </a:rPr>
              <a:t>stringsAsFactors</a:t>
            </a:r>
            <a:r>
              <a:rPr lang="en-US" altLang="zh-CN" sz="1400" dirty="0">
                <a:latin typeface="Consolas" panose="020B0609020204030204" pitchFamily="49" charset="0"/>
              </a:rPr>
              <a:t> = F)</a:t>
            </a:r>
            <a:endParaRPr lang="zh-CN" altLang="zh-CN" sz="1400" dirty="0">
              <a:latin typeface="Consolas" panose="020B0609020204030204" pitchFamily="49" charset="0"/>
            </a:endParaRPr>
          </a:p>
          <a:p>
            <a:r>
              <a:rPr lang="zh-CN" altLang="zh-CN" sz="1400" b="1" dirty="0"/>
              <a:t>②丢弃没有分析价值的“招聘公告名”、“公司名”、“序号”列。</a:t>
            </a:r>
            <a:endParaRPr lang="zh-CN" altLang="zh-CN" sz="1400" dirty="0"/>
          </a:p>
          <a:p>
            <a:r>
              <a:rPr lang="en-US" altLang="zh-CN" sz="1400" dirty="0" err="1">
                <a:latin typeface="Consolas" panose="020B0609020204030204" pitchFamily="49" charset="0"/>
              </a:rPr>
              <a:t>df$X</a:t>
            </a:r>
            <a:r>
              <a:rPr lang="en-US" altLang="zh-CN" sz="1400" dirty="0">
                <a:latin typeface="Consolas" panose="020B0609020204030204" pitchFamily="49" charset="0"/>
              </a:rPr>
              <a:t> = </a:t>
            </a:r>
            <a:r>
              <a:rPr lang="en-US" altLang="zh-CN" sz="1400" dirty="0" err="1">
                <a:latin typeface="Consolas" panose="020B0609020204030204" pitchFamily="49" charset="0"/>
              </a:rPr>
              <a:t>df$name</a:t>
            </a:r>
            <a:r>
              <a:rPr lang="en-US" altLang="zh-CN" sz="1400" dirty="0">
                <a:latin typeface="Consolas" panose="020B0609020204030204" pitchFamily="49" charset="0"/>
              </a:rPr>
              <a:t> = </a:t>
            </a:r>
            <a:r>
              <a:rPr lang="en-US" altLang="zh-CN" sz="1400" dirty="0" err="1">
                <a:latin typeface="Consolas" panose="020B0609020204030204" pitchFamily="49" charset="0"/>
              </a:rPr>
              <a:t>df$company</a:t>
            </a:r>
            <a:r>
              <a:rPr lang="en-US" altLang="zh-CN" sz="1400" dirty="0">
                <a:latin typeface="Consolas" panose="020B0609020204030204" pitchFamily="49" charset="0"/>
              </a:rPr>
              <a:t> = NULL  #</a:t>
            </a:r>
            <a:r>
              <a:rPr lang="zh-CN" altLang="zh-CN" sz="1400" dirty="0">
                <a:latin typeface="Consolas" panose="020B0609020204030204" pitchFamily="49" charset="0"/>
              </a:rPr>
              <a:t>删除序号、标题、公司名</a:t>
            </a:r>
          </a:p>
          <a:p>
            <a:r>
              <a:rPr lang="zh-CN" altLang="zh-CN" sz="1400" b="1" dirty="0"/>
              <a:t>③通过简单分析可见薪水列存在一部分面议值，将这些值置为</a:t>
            </a:r>
            <a:r>
              <a:rPr lang="en-US" altLang="zh-CN" sz="1400" b="1" dirty="0"/>
              <a:t>NA</a:t>
            </a:r>
            <a:r>
              <a:rPr lang="zh-CN" altLang="zh-CN" sz="1400" b="1" dirty="0"/>
              <a:t>。</a:t>
            </a:r>
            <a:endParaRPr lang="zh-CN" altLang="zh-CN" sz="1400" dirty="0"/>
          </a:p>
          <a:p>
            <a:r>
              <a:rPr lang="en-US" altLang="zh-CN" sz="1400" dirty="0" err="1">
                <a:latin typeface="Consolas" panose="020B0609020204030204" pitchFamily="49" charset="0"/>
              </a:rPr>
              <a:t>df$salary</a:t>
            </a:r>
            <a:r>
              <a:rPr lang="en-US" altLang="zh-CN" sz="1400" dirty="0">
                <a:latin typeface="Consolas" panose="020B0609020204030204" pitchFamily="49" charset="0"/>
              </a:rPr>
              <a:t>[</a:t>
            </a:r>
            <a:r>
              <a:rPr lang="en-US" altLang="zh-CN" sz="1400" dirty="0" err="1">
                <a:latin typeface="Consolas" panose="020B0609020204030204" pitchFamily="49" charset="0"/>
              </a:rPr>
              <a:t>df$salary</a:t>
            </a:r>
            <a:r>
              <a:rPr lang="en-US" altLang="zh-CN" sz="1400" dirty="0">
                <a:latin typeface="Consolas" panose="020B0609020204030204" pitchFamily="49" charset="0"/>
              </a:rPr>
              <a:t> == "</a:t>
            </a:r>
            <a:r>
              <a:rPr lang="zh-CN" altLang="zh-CN" sz="1400" dirty="0">
                <a:latin typeface="Consolas" panose="020B0609020204030204" pitchFamily="49" charset="0"/>
              </a:rPr>
              <a:t>面议</a:t>
            </a:r>
            <a:r>
              <a:rPr lang="en-US" altLang="zh-CN" sz="1400" dirty="0">
                <a:latin typeface="Consolas" panose="020B0609020204030204" pitchFamily="49" charset="0"/>
              </a:rPr>
              <a:t>"] = NA</a:t>
            </a:r>
            <a:endParaRPr lang="zh-CN" altLang="zh-CN" sz="1400" dirty="0">
              <a:latin typeface="Consolas" panose="020B0609020204030204" pitchFamily="49" charset="0"/>
            </a:endParaRPr>
          </a:p>
          <a:p>
            <a:r>
              <a:rPr lang="zh-CN" altLang="zh-CN" sz="1400" b="1" dirty="0"/>
              <a:t>④因为薪水列的表达是</a:t>
            </a:r>
            <a:r>
              <a:rPr lang="en-US" altLang="zh-CN" sz="1400" b="1" dirty="0"/>
              <a:t>NA</a:t>
            </a:r>
            <a:r>
              <a:rPr lang="zh-CN" altLang="zh-CN" sz="1400" b="1" dirty="0"/>
              <a:t>或者是“</a:t>
            </a:r>
            <a:r>
              <a:rPr lang="en-US" altLang="zh-CN" sz="1400" b="1" dirty="0"/>
              <a:t>xxx-xxx</a:t>
            </a:r>
            <a:r>
              <a:rPr lang="zh-CN" altLang="zh-CN" sz="1400" b="1" dirty="0"/>
              <a:t>元</a:t>
            </a:r>
            <a:r>
              <a:rPr lang="en-US" altLang="zh-CN" sz="1400" b="1" dirty="0"/>
              <a:t>/</a:t>
            </a:r>
            <a:r>
              <a:rPr lang="zh-CN" altLang="zh-CN" sz="1400" b="1" dirty="0"/>
              <a:t>月”，因此用正则表达式来提取薪水，并以前后均值代替原数据。</a:t>
            </a:r>
            <a:endParaRPr lang="zh-CN" altLang="zh-CN" sz="1400" dirty="0"/>
          </a:p>
          <a:p>
            <a:r>
              <a:rPr lang="en-US" altLang="zh-CN" sz="1400" dirty="0">
                <a:latin typeface="Consolas" panose="020B0609020204030204" pitchFamily="49" charset="0"/>
              </a:rPr>
              <a:t>library(</a:t>
            </a:r>
            <a:r>
              <a:rPr lang="en-US" altLang="zh-CN" sz="1400" dirty="0" err="1">
                <a:latin typeface="Consolas" panose="020B0609020204030204" pitchFamily="49" charset="0"/>
              </a:rPr>
              <a:t>stringr</a:t>
            </a:r>
            <a:r>
              <a:rPr lang="en-US" altLang="zh-CN" sz="1400" dirty="0">
                <a:latin typeface="Consolas" panose="020B0609020204030204" pitchFamily="49" charset="0"/>
              </a:rPr>
              <a:t>)</a:t>
            </a:r>
            <a:endParaRPr lang="zh-CN" altLang="zh-CN" sz="1400" dirty="0">
              <a:latin typeface="Consolas" panose="020B0609020204030204" pitchFamily="49" charset="0"/>
            </a:endParaRPr>
          </a:p>
          <a:p>
            <a:r>
              <a:rPr lang="en-US" altLang="zh-CN" sz="1400" dirty="0" err="1">
                <a:latin typeface="Consolas" panose="020B0609020204030204" pitchFamily="49" charset="0"/>
              </a:rPr>
              <a:t>meanSalary</a:t>
            </a:r>
            <a:r>
              <a:rPr lang="en-US" altLang="zh-CN" sz="1400" dirty="0">
                <a:latin typeface="Consolas" panose="020B0609020204030204" pitchFamily="49" charset="0"/>
              </a:rPr>
              <a:t> = rep(0, length(</a:t>
            </a:r>
            <a:r>
              <a:rPr lang="en-US" altLang="zh-CN" sz="1400" dirty="0" err="1">
                <a:latin typeface="Consolas" panose="020B0609020204030204" pitchFamily="49" charset="0"/>
              </a:rPr>
              <a:t>df$salary</a:t>
            </a:r>
            <a:r>
              <a:rPr lang="en-US" altLang="zh-CN" sz="1400" dirty="0">
                <a:latin typeface="Consolas" panose="020B0609020204030204" pitchFamily="49" charset="0"/>
              </a:rPr>
              <a:t>))</a:t>
            </a:r>
            <a:endParaRPr lang="zh-CN" altLang="zh-CN" sz="1400" dirty="0">
              <a:latin typeface="Consolas" panose="020B0609020204030204" pitchFamily="49" charset="0"/>
            </a:endParaRPr>
          </a:p>
          <a:p>
            <a:r>
              <a:rPr lang="en-US" altLang="zh-CN" sz="1400" dirty="0">
                <a:latin typeface="Consolas" panose="020B0609020204030204" pitchFamily="49" charset="0"/>
              </a:rPr>
              <a:t>for(</a:t>
            </a:r>
            <a:r>
              <a:rPr lang="en-US" altLang="zh-CN" sz="1400" dirty="0" err="1">
                <a:latin typeface="Consolas" panose="020B0609020204030204" pitchFamily="49" charset="0"/>
              </a:rPr>
              <a:t>i</a:t>
            </a:r>
            <a:r>
              <a:rPr lang="en-US" altLang="zh-CN" sz="1400" dirty="0">
                <a:latin typeface="Consolas" panose="020B0609020204030204" pitchFamily="49" charset="0"/>
              </a:rPr>
              <a:t> in 1:length(</a:t>
            </a:r>
            <a:r>
              <a:rPr lang="en-US" altLang="zh-CN" sz="1400" dirty="0" err="1">
                <a:latin typeface="Consolas" panose="020B0609020204030204" pitchFamily="49" charset="0"/>
              </a:rPr>
              <a:t>df$salary</a:t>
            </a:r>
            <a:r>
              <a:rPr lang="en-US" altLang="zh-CN" sz="1400" dirty="0">
                <a:latin typeface="Consolas" panose="020B0609020204030204" pitchFamily="49" charset="0"/>
              </a:rPr>
              <a:t>)){</a:t>
            </a:r>
            <a:endParaRPr lang="zh-CN" altLang="zh-CN" sz="1400" dirty="0">
              <a:latin typeface="Consolas" panose="020B0609020204030204" pitchFamily="49" charset="0"/>
            </a:endParaRPr>
          </a:p>
          <a:p>
            <a:r>
              <a:rPr lang="en-US" altLang="zh-CN" sz="1400" dirty="0">
                <a:latin typeface="Consolas" panose="020B0609020204030204" pitchFamily="49" charset="0"/>
              </a:rPr>
              <a:t>  </a:t>
            </a:r>
            <a:r>
              <a:rPr lang="en-US" altLang="zh-CN" sz="1400" dirty="0" err="1">
                <a:latin typeface="Consolas" panose="020B0609020204030204" pitchFamily="49" charset="0"/>
              </a:rPr>
              <a:t>str</a:t>
            </a:r>
            <a:r>
              <a:rPr lang="en-US" altLang="zh-CN" sz="1400" dirty="0">
                <a:latin typeface="Consolas" panose="020B0609020204030204" pitchFamily="49" charset="0"/>
              </a:rPr>
              <a:t> = </a:t>
            </a:r>
            <a:r>
              <a:rPr lang="en-US" altLang="zh-CN" sz="1400" dirty="0" err="1">
                <a:latin typeface="Consolas" panose="020B0609020204030204" pitchFamily="49" charset="0"/>
              </a:rPr>
              <a:t>df$salary</a:t>
            </a:r>
            <a:r>
              <a:rPr lang="en-US" altLang="zh-CN" sz="1400" dirty="0">
                <a:latin typeface="Consolas" panose="020B0609020204030204" pitchFamily="49" charset="0"/>
              </a:rPr>
              <a:t>[</a:t>
            </a:r>
            <a:r>
              <a:rPr lang="en-US" altLang="zh-CN" sz="1400" dirty="0" err="1">
                <a:latin typeface="Consolas" panose="020B0609020204030204" pitchFamily="49" charset="0"/>
              </a:rPr>
              <a:t>i</a:t>
            </a:r>
            <a:r>
              <a:rPr lang="en-US" altLang="zh-CN" sz="1400" dirty="0">
                <a:latin typeface="Consolas" panose="020B0609020204030204" pitchFamily="49" charset="0"/>
              </a:rPr>
              <a:t>]</a:t>
            </a:r>
            <a:endParaRPr lang="zh-CN" altLang="zh-CN" sz="1400" dirty="0">
              <a:latin typeface="Consolas" panose="020B0609020204030204" pitchFamily="49" charset="0"/>
            </a:endParaRPr>
          </a:p>
          <a:p>
            <a:r>
              <a:rPr lang="en-US" altLang="zh-CN" sz="1400" dirty="0">
                <a:latin typeface="Consolas" panose="020B0609020204030204" pitchFamily="49" charset="0"/>
              </a:rPr>
              <a:t>  if(is.na(</a:t>
            </a:r>
            <a:r>
              <a:rPr lang="en-US" altLang="zh-CN" sz="1400" dirty="0" err="1">
                <a:latin typeface="Consolas" panose="020B0609020204030204" pitchFamily="49" charset="0"/>
              </a:rPr>
              <a:t>str</a:t>
            </a:r>
            <a:r>
              <a:rPr lang="en-US" altLang="zh-CN" sz="1400" dirty="0">
                <a:latin typeface="Consolas" panose="020B0609020204030204" pitchFamily="49" charset="0"/>
              </a:rPr>
              <a:t>)){</a:t>
            </a:r>
            <a:endParaRPr lang="zh-CN" altLang="zh-CN" sz="1400" dirty="0">
              <a:latin typeface="Consolas" panose="020B0609020204030204" pitchFamily="49" charset="0"/>
            </a:endParaRPr>
          </a:p>
          <a:p>
            <a:r>
              <a:rPr lang="en-US" altLang="zh-CN" sz="1400" dirty="0">
                <a:latin typeface="Consolas" panose="020B0609020204030204" pitchFamily="49" charset="0"/>
              </a:rPr>
              <a:t>    </a:t>
            </a:r>
            <a:r>
              <a:rPr lang="en-US" altLang="zh-CN" sz="1400" dirty="0" err="1">
                <a:latin typeface="Consolas" panose="020B0609020204030204" pitchFamily="49" charset="0"/>
              </a:rPr>
              <a:t>meanSalary</a:t>
            </a:r>
            <a:r>
              <a:rPr lang="en-US" altLang="zh-CN" sz="1400" dirty="0">
                <a:latin typeface="Consolas" panose="020B0609020204030204" pitchFamily="49" charset="0"/>
              </a:rPr>
              <a:t>[</a:t>
            </a:r>
            <a:r>
              <a:rPr lang="en-US" altLang="zh-CN" sz="1400" dirty="0" err="1">
                <a:latin typeface="Consolas" panose="020B0609020204030204" pitchFamily="49" charset="0"/>
              </a:rPr>
              <a:t>i</a:t>
            </a:r>
            <a:r>
              <a:rPr lang="en-US" altLang="zh-CN" sz="1400" dirty="0">
                <a:latin typeface="Consolas" panose="020B0609020204030204" pitchFamily="49" charset="0"/>
              </a:rPr>
              <a:t>] = NA</a:t>
            </a:r>
            <a:endParaRPr lang="zh-CN" altLang="zh-CN" sz="1400" dirty="0">
              <a:latin typeface="Consolas" panose="020B0609020204030204" pitchFamily="49" charset="0"/>
            </a:endParaRPr>
          </a:p>
          <a:p>
            <a:r>
              <a:rPr lang="en-US" altLang="zh-CN" sz="1400" dirty="0">
                <a:latin typeface="Consolas" panose="020B0609020204030204" pitchFamily="49" charset="0"/>
              </a:rPr>
              <a:t>  }</a:t>
            </a:r>
            <a:endParaRPr lang="zh-CN" altLang="zh-CN" sz="1400" dirty="0">
              <a:latin typeface="Consolas" panose="020B0609020204030204" pitchFamily="49" charset="0"/>
            </a:endParaRPr>
          </a:p>
          <a:p>
            <a:r>
              <a:rPr lang="en-US" altLang="zh-CN" sz="1400" dirty="0">
                <a:latin typeface="Consolas" panose="020B0609020204030204" pitchFamily="49" charset="0"/>
              </a:rPr>
              <a:t>  res = </a:t>
            </a:r>
            <a:r>
              <a:rPr lang="en-US" altLang="zh-CN" sz="1400" dirty="0" err="1">
                <a:latin typeface="Consolas" panose="020B0609020204030204" pitchFamily="49" charset="0"/>
              </a:rPr>
              <a:t>str_match_all</a:t>
            </a:r>
            <a:r>
              <a:rPr lang="en-US" altLang="zh-CN" sz="1400" dirty="0">
                <a:latin typeface="Consolas" panose="020B0609020204030204" pitchFamily="49" charset="0"/>
              </a:rPr>
              <a:t>(</a:t>
            </a:r>
            <a:r>
              <a:rPr lang="en-US" altLang="zh-CN" sz="1400" dirty="0" err="1">
                <a:latin typeface="Consolas" panose="020B0609020204030204" pitchFamily="49" charset="0"/>
              </a:rPr>
              <a:t>str</a:t>
            </a:r>
            <a:r>
              <a:rPr lang="en-US" altLang="zh-CN" sz="1400" dirty="0">
                <a:latin typeface="Consolas" panose="020B0609020204030204" pitchFamily="49" charset="0"/>
              </a:rPr>
              <a:t>, "\\d+")</a:t>
            </a:r>
            <a:endParaRPr lang="zh-CN" altLang="zh-CN" sz="1400" dirty="0">
              <a:latin typeface="Consolas" panose="020B0609020204030204" pitchFamily="49" charset="0"/>
            </a:endParaRPr>
          </a:p>
          <a:p>
            <a:r>
              <a:rPr lang="en-US" altLang="zh-CN" sz="1400" dirty="0">
                <a:latin typeface="Consolas" panose="020B0609020204030204" pitchFamily="49" charset="0"/>
              </a:rPr>
              <a:t>  res = res[[1]]</a:t>
            </a:r>
            <a:endParaRPr lang="zh-CN" altLang="zh-CN" sz="1400" dirty="0">
              <a:latin typeface="Consolas" panose="020B0609020204030204" pitchFamily="49" charset="0"/>
            </a:endParaRPr>
          </a:p>
          <a:p>
            <a:r>
              <a:rPr lang="en-US" altLang="zh-CN" sz="1400" dirty="0">
                <a:latin typeface="Consolas" panose="020B0609020204030204" pitchFamily="49" charset="0"/>
              </a:rPr>
              <a:t>  </a:t>
            </a:r>
            <a:r>
              <a:rPr lang="en-US" altLang="zh-CN" sz="1400" dirty="0" err="1">
                <a:latin typeface="Consolas" panose="020B0609020204030204" pitchFamily="49" charset="0"/>
              </a:rPr>
              <a:t>meanSalary</a:t>
            </a:r>
            <a:r>
              <a:rPr lang="en-US" altLang="zh-CN" sz="1400" dirty="0">
                <a:latin typeface="Consolas" panose="020B0609020204030204" pitchFamily="49" charset="0"/>
              </a:rPr>
              <a:t>[</a:t>
            </a:r>
            <a:r>
              <a:rPr lang="en-US" altLang="zh-CN" sz="1400" dirty="0" err="1">
                <a:latin typeface="Consolas" panose="020B0609020204030204" pitchFamily="49" charset="0"/>
              </a:rPr>
              <a:t>i</a:t>
            </a:r>
            <a:r>
              <a:rPr lang="en-US" altLang="zh-CN" sz="1400" dirty="0">
                <a:latin typeface="Consolas" panose="020B0609020204030204" pitchFamily="49" charset="0"/>
              </a:rPr>
              <a:t>] = c(</a:t>
            </a:r>
            <a:r>
              <a:rPr lang="en-US" altLang="zh-CN" sz="1400" dirty="0" err="1">
                <a:latin typeface="Consolas" panose="020B0609020204030204" pitchFamily="49" charset="0"/>
              </a:rPr>
              <a:t>as.numeric</a:t>
            </a:r>
            <a:r>
              <a:rPr lang="en-US" altLang="zh-CN" sz="1400" dirty="0">
                <a:latin typeface="Consolas" panose="020B0609020204030204" pitchFamily="49" charset="0"/>
              </a:rPr>
              <a:t>(res[1]), </a:t>
            </a:r>
            <a:r>
              <a:rPr lang="en-US" altLang="zh-CN" sz="1400" dirty="0" err="1">
                <a:latin typeface="Consolas" panose="020B0609020204030204" pitchFamily="49" charset="0"/>
              </a:rPr>
              <a:t>as.numeric</a:t>
            </a:r>
            <a:r>
              <a:rPr lang="en-US" altLang="zh-CN" sz="1400" dirty="0">
                <a:latin typeface="Consolas" panose="020B0609020204030204" pitchFamily="49" charset="0"/>
              </a:rPr>
              <a:t>(res[2])) %&gt;% mean()</a:t>
            </a:r>
            <a:endParaRPr lang="zh-CN" altLang="zh-CN" sz="1400" dirty="0">
              <a:latin typeface="Consolas" panose="020B0609020204030204" pitchFamily="49" charset="0"/>
            </a:endParaRPr>
          </a:p>
          <a:p>
            <a:r>
              <a:rPr lang="en-US" altLang="zh-CN" sz="1400" dirty="0">
                <a:latin typeface="Consolas" panose="020B0609020204030204" pitchFamily="49" charset="0"/>
              </a:rPr>
              <a:t>}</a:t>
            </a:r>
            <a:endParaRPr lang="zh-CN" altLang="zh-CN" sz="1400" dirty="0">
              <a:latin typeface="Consolas" panose="020B0609020204030204" pitchFamily="49" charset="0"/>
            </a:endParaRPr>
          </a:p>
          <a:p>
            <a:r>
              <a:rPr lang="en-US" altLang="zh-CN" sz="1400" dirty="0" err="1">
                <a:latin typeface="Consolas" panose="020B0609020204030204" pitchFamily="49" charset="0"/>
              </a:rPr>
              <a:t>df</a:t>
            </a:r>
            <a:r>
              <a:rPr lang="en-US" altLang="zh-CN" sz="1400" dirty="0">
                <a:latin typeface="Consolas" panose="020B0609020204030204" pitchFamily="49" charset="0"/>
              </a:rPr>
              <a:t> = </a:t>
            </a:r>
            <a:r>
              <a:rPr lang="en-US" altLang="zh-CN" sz="1400" dirty="0" err="1">
                <a:latin typeface="Consolas" panose="020B0609020204030204" pitchFamily="49" charset="0"/>
              </a:rPr>
              <a:t>data.frame</a:t>
            </a:r>
            <a:r>
              <a:rPr lang="en-US" altLang="zh-CN" sz="1400" dirty="0">
                <a:latin typeface="Consolas" panose="020B0609020204030204" pitchFamily="49" charset="0"/>
              </a:rPr>
              <a:t>(</a:t>
            </a:r>
            <a:r>
              <a:rPr lang="en-US" altLang="zh-CN" sz="1400" dirty="0" err="1">
                <a:latin typeface="Consolas" panose="020B0609020204030204" pitchFamily="49" charset="0"/>
              </a:rPr>
              <a:t>df</a:t>
            </a:r>
            <a:r>
              <a:rPr lang="en-US" altLang="zh-CN" sz="1400" dirty="0">
                <a:latin typeface="Consolas" panose="020B0609020204030204" pitchFamily="49" charset="0"/>
              </a:rPr>
              <a:t>, </a:t>
            </a:r>
            <a:r>
              <a:rPr lang="en-US" altLang="zh-CN" sz="1400" dirty="0" err="1">
                <a:latin typeface="Consolas" panose="020B0609020204030204" pitchFamily="49" charset="0"/>
              </a:rPr>
              <a:t>meanSalary</a:t>
            </a:r>
            <a:r>
              <a:rPr lang="en-US" altLang="zh-CN" sz="1400" dirty="0">
                <a:latin typeface="Consolas" panose="020B0609020204030204" pitchFamily="49" charset="0"/>
              </a:rPr>
              <a:t>)</a:t>
            </a:r>
            <a:endParaRPr lang="zh-CN" altLang="zh-CN" sz="1400" dirty="0">
              <a:latin typeface="Consolas" panose="020B0609020204030204" pitchFamily="49" charset="0"/>
            </a:endParaRPr>
          </a:p>
          <a:p>
            <a:r>
              <a:rPr lang="zh-CN" altLang="zh-CN" sz="1400" b="1" dirty="0"/>
              <a:t>⑤对薪水缺失值进行插值。使用</a:t>
            </a:r>
            <a:r>
              <a:rPr lang="en-US" altLang="zh-CN" sz="1400" b="1" dirty="0"/>
              <a:t>mice</a:t>
            </a:r>
            <a:r>
              <a:rPr lang="zh-CN" altLang="zh-CN" sz="1400" b="1" dirty="0"/>
              <a:t>包。</a:t>
            </a:r>
            <a:endParaRPr lang="zh-CN" altLang="zh-CN" sz="1400" dirty="0"/>
          </a:p>
          <a:p>
            <a:r>
              <a:rPr lang="en-US" altLang="zh-CN" sz="1400" dirty="0">
                <a:latin typeface="Consolas" panose="020B0609020204030204" pitchFamily="49" charset="0"/>
              </a:rPr>
              <a:t>library(mice)</a:t>
            </a:r>
            <a:endParaRPr lang="zh-CN" altLang="zh-CN" sz="1400" dirty="0">
              <a:latin typeface="Consolas" panose="020B0609020204030204" pitchFamily="49" charset="0"/>
            </a:endParaRPr>
          </a:p>
          <a:p>
            <a:r>
              <a:rPr lang="en-US" altLang="zh-CN" sz="1400" dirty="0">
                <a:latin typeface="Consolas" panose="020B0609020204030204" pitchFamily="49" charset="0"/>
              </a:rPr>
              <a:t>library(VIM)</a:t>
            </a:r>
            <a:endParaRPr lang="zh-CN" altLang="zh-CN" sz="1400" dirty="0">
              <a:latin typeface="Consolas" panose="020B0609020204030204" pitchFamily="49" charset="0"/>
            </a:endParaRPr>
          </a:p>
          <a:p>
            <a:r>
              <a:rPr lang="en-US" altLang="zh-CN" sz="1400" dirty="0" err="1">
                <a:latin typeface="Consolas" panose="020B0609020204030204" pitchFamily="49" charset="0"/>
              </a:rPr>
              <a:t>dfUninterp</a:t>
            </a:r>
            <a:r>
              <a:rPr lang="en-US" altLang="zh-CN" sz="1400" dirty="0">
                <a:latin typeface="Consolas" panose="020B0609020204030204" pitchFamily="49" charset="0"/>
              </a:rPr>
              <a:t> = </a:t>
            </a:r>
            <a:r>
              <a:rPr lang="en-US" altLang="zh-CN" sz="1400" dirty="0" err="1">
                <a:latin typeface="Consolas" panose="020B0609020204030204" pitchFamily="49" charset="0"/>
              </a:rPr>
              <a:t>df</a:t>
            </a:r>
            <a:endParaRPr lang="zh-CN" altLang="zh-CN" sz="1400" dirty="0">
              <a:latin typeface="Consolas" panose="020B0609020204030204" pitchFamily="49" charset="0"/>
            </a:endParaRPr>
          </a:p>
          <a:p>
            <a:r>
              <a:rPr lang="en-US" altLang="zh-CN" sz="1400" dirty="0" err="1">
                <a:latin typeface="Consolas" panose="020B0609020204030204" pitchFamily="49" charset="0"/>
              </a:rPr>
              <a:t>df$salary</a:t>
            </a:r>
            <a:r>
              <a:rPr lang="en-US" altLang="zh-CN" sz="1400" dirty="0">
                <a:latin typeface="Consolas" panose="020B0609020204030204" pitchFamily="49" charset="0"/>
              </a:rPr>
              <a:t> = NULL</a:t>
            </a:r>
            <a:endParaRPr lang="zh-CN" altLang="zh-CN" sz="1400" dirty="0">
              <a:latin typeface="Consolas" panose="020B0609020204030204" pitchFamily="49" charset="0"/>
            </a:endParaRPr>
          </a:p>
          <a:p>
            <a:r>
              <a:rPr lang="en-US" altLang="zh-CN" sz="1400" dirty="0" err="1">
                <a:latin typeface="Consolas" panose="020B0609020204030204" pitchFamily="49" charset="0"/>
              </a:rPr>
              <a:t>df</a:t>
            </a:r>
            <a:r>
              <a:rPr lang="en-US" altLang="zh-CN" sz="1400" dirty="0">
                <a:latin typeface="Consolas" panose="020B0609020204030204" pitchFamily="49" charset="0"/>
              </a:rPr>
              <a:t> = </a:t>
            </a:r>
            <a:r>
              <a:rPr lang="en-US" altLang="zh-CN" sz="1400" dirty="0" err="1">
                <a:latin typeface="Consolas" panose="020B0609020204030204" pitchFamily="49" charset="0"/>
              </a:rPr>
              <a:t>df</a:t>
            </a:r>
            <a:r>
              <a:rPr lang="en-US" altLang="zh-CN" sz="1400" dirty="0">
                <a:latin typeface="Consolas" panose="020B0609020204030204" pitchFamily="49" charset="0"/>
              </a:rPr>
              <a:t> %&gt;% mice(seed = 999) %&gt;% complete(action = 5)</a:t>
            </a:r>
            <a:endParaRPr lang="zh-CN" altLang="zh-CN" sz="1400" dirty="0">
              <a:latin typeface="Consolas" panose="020B0609020204030204" pitchFamily="49" charset="0"/>
            </a:endParaRPr>
          </a:p>
          <a:p>
            <a:r>
              <a:rPr lang="en-US" altLang="zh-CN" sz="1400" dirty="0">
                <a:latin typeface="Consolas" panose="020B0609020204030204" pitchFamily="49" charset="0"/>
              </a:rPr>
              <a:t>df$meanSalary.1 = NULL</a:t>
            </a:r>
            <a:endParaRPr lang="zh-CN" altLang="zh-CN" sz="1400" dirty="0">
              <a:latin typeface="Consolas" panose="020B0609020204030204" pitchFamily="49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206290" y="341677"/>
            <a:ext cx="223651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000" b="1" dirty="0" smtClean="0">
                <a:solidFill>
                  <a:schemeClr val="accent2">
                    <a:lumMod val="75000"/>
                  </a:schemeClr>
                </a:solidFill>
              </a:rPr>
              <a:t>数据清洗和预处理</a:t>
            </a:r>
            <a:endParaRPr lang="en-US" altLang="zh-CN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6266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模板页面">
  <a:themeElements>
    <a:clrScheme name="自定义 39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39A9DE"/>
      </a:accent1>
      <a:accent2>
        <a:srgbClr val="838FD4"/>
      </a:accent2>
      <a:accent3>
        <a:srgbClr val="41C0B8"/>
      </a:accent3>
      <a:accent4>
        <a:srgbClr val="91CE6F"/>
      </a:accent4>
      <a:accent5>
        <a:srgbClr val="A0CD4E"/>
      </a:accent5>
      <a:accent6>
        <a:srgbClr val="515151"/>
      </a:accent6>
      <a:hlink>
        <a:srgbClr val="0563C1"/>
      </a:hlink>
      <a:folHlink>
        <a:srgbClr val="954F72"/>
      </a:folHlink>
    </a:clrScheme>
    <a:fontScheme name="自定义 46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338</TotalTime>
  <Words>2876</Words>
  <Application>Microsoft Office PowerPoint</Application>
  <PresentationFormat>宽屏</PresentationFormat>
  <Paragraphs>285</Paragraphs>
  <Slides>24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24</vt:i4>
      </vt:variant>
    </vt:vector>
  </HeadingPairs>
  <TitlesOfParts>
    <vt:vector size="36" baseType="lpstr">
      <vt:lpstr>等线</vt:lpstr>
      <vt:lpstr>华文中宋</vt:lpstr>
      <vt:lpstr>宋体</vt:lpstr>
      <vt:lpstr>Microsoft YaHei</vt:lpstr>
      <vt:lpstr>Microsoft YaHei</vt:lpstr>
      <vt:lpstr>Arial</vt:lpstr>
      <vt:lpstr>Century Gothic</vt:lpstr>
      <vt:lpstr>Consolas</vt:lpstr>
      <vt:lpstr>Segoe UI Light</vt:lpstr>
      <vt:lpstr>Times New Roman</vt:lpstr>
      <vt:lpstr>模板页面</vt:lpstr>
      <vt:lpstr>OfficePLUS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OfficePLUS</dc:creator>
  <cp:keywords/>
  <dc:description/>
  <cp:lastModifiedBy>BlickWinkel -</cp:lastModifiedBy>
  <cp:revision>209</cp:revision>
  <dcterms:created xsi:type="dcterms:W3CDTF">2015-08-18T02:51:41Z</dcterms:created>
  <dcterms:modified xsi:type="dcterms:W3CDTF">2018-06-09T15:46:26Z</dcterms:modified>
  <cp:category/>
</cp:coreProperties>
</file>