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Open Sauce Heavy" charset="1" panose="00000A00000000000000"/>
      <p:regular r:id="rId13"/>
    </p:embeddedFont>
    <p:embeddedFont>
      <p:font typeface="Open Sauce" charset="1" panose="00000500000000000000"/>
      <p:regular r:id="rId14"/>
    </p:embeddedFont>
    <p:embeddedFont>
      <p:font typeface="Open Sauce Bold" charset="1" panose="000008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.png" Type="http://schemas.openxmlformats.org/officeDocument/2006/relationships/image"/><Relationship Id="rId11" Target="../media/image4.svg" Type="http://schemas.openxmlformats.org/officeDocument/2006/relationships/image"/><Relationship Id="rId12" Target="../media/image5.png" Type="http://schemas.openxmlformats.org/officeDocument/2006/relationships/image"/><Relationship Id="rId13" Target="../media/image6.sv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12" Target="../media/image9.png" Type="http://schemas.openxmlformats.org/officeDocument/2006/relationships/image"/><Relationship Id="rId13" Target="../media/image10.svg" Type="http://schemas.openxmlformats.org/officeDocument/2006/relationships/image"/><Relationship Id="rId14" Target="../media/image5.png" Type="http://schemas.openxmlformats.org/officeDocument/2006/relationships/image"/><Relationship Id="rId15" Target="../media/image6.svg" Type="http://schemas.openxmlformats.org/officeDocument/2006/relationships/image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.png" Type="http://schemas.openxmlformats.org/officeDocument/2006/relationships/image"/><Relationship Id="rId11" Target="../media/image2.svg" Type="http://schemas.openxmlformats.org/officeDocument/2006/relationships/image"/><Relationship Id="rId12" Target="../media/image7.png" Type="http://schemas.openxmlformats.org/officeDocument/2006/relationships/image"/><Relationship Id="rId13" Target="../media/image8.svg" Type="http://schemas.openxmlformats.org/officeDocument/2006/relationships/image"/><Relationship Id="rId14" Target="../media/image9.png" Type="http://schemas.openxmlformats.org/officeDocument/2006/relationships/image"/><Relationship Id="rId15" Target="../media/image10.svg" Type="http://schemas.openxmlformats.org/officeDocument/2006/relationships/image"/><Relationship Id="rId16" Target="../media/image5.png" Type="http://schemas.openxmlformats.org/officeDocument/2006/relationships/image"/><Relationship Id="rId17" Target="../media/image6.svg" Type="http://schemas.openxmlformats.org/officeDocument/2006/relationships/image"/><Relationship Id="rId18" Target="../media/image19.png" Type="http://schemas.openxmlformats.org/officeDocument/2006/relationships/image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.png" Type="http://schemas.openxmlformats.org/officeDocument/2006/relationships/image"/><Relationship Id="rId11" Target="../media/image2.svg" Type="http://schemas.openxmlformats.org/officeDocument/2006/relationships/image"/><Relationship Id="rId12" Target="../media/image7.png" Type="http://schemas.openxmlformats.org/officeDocument/2006/relationships/image"/><Relationship Id="rId13" Target="../media/image8.svg" Type="http://schemas.openxmlformats.org/officeDocument/2006/relationships/image"/><Relationship Id="rId14" Target="../media/image5.png" Type="http://schemas.openxmlformats.org/officeDocument/2006/relationships/image"/><Relationship Id="rId15" Target="../media/image6.svg" Type="http://schemas.openxmlformats.org/officeDocument/2006/relationships/image"/><Relationship Id="rId16" Target="../media/image9.png" Type="http://schemas.openxmlformats.org/officeDocument/2006/relationships/image"/><Relationship Id="rId17" Target="../media/image10.svg" Type="http://schemas.openxmlformats.org/officeDocument/2006/relationships/image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.png" Type="http://schemas.openxmlformats.org/officeDocument/2006/relationships/image"/><Relationship Id="rId15" Target="../media/image2.svg" Type="http://schemas.openxmlformats.org/officeDocument/2006/relationships/image"/><Relationship Id="rId16" Target="../media/image3.png" Type="http://schemas.openxmlformats.org/officeDocument/2006/relationships/image"/><Relationship Id="rId17" Target="../media/image4.svg" Type="http://schemas.openxmlformats.org/officeDocument/2006/relationships/image"/><Relationship Id="rId18" Target="../media/image5.png" Type="http://schemas.openxmlformats.org/officeDocument/2006/relationships/image"/><Relationship Id="rId19" Target="../media/image6.svg" Type="http://schemas.openxmlformats.org/officeDocument/2006/relationships/image"/><Relationship Id="rId2" Target="../media/image9.png" Type="http://schemas.openxmlformats.org/officeDocument/2006/relationships/image"/><Relationship Id="rId20" Target="https://infonova.com.br/computacao-borda-importante/" TargetMode="External" Type="http://schemas.openxmlformats.org/officeDocument/2006/relationships/hyperlink"/><Relationship Id="rId21" Target="https://infonova.com.br/computacao-borda-importante/" TargetMode="External" Type="http://schemas.openxmlformats.org/officeDocument/2006/relationships/hyperlink"/><Relationship Id="rId22" Target="https://voidspace.com.br/cloudvista-panorama-da-inovacao-nas-nuvens-tecnologicas" TargetMode="External" Type="http://schemas.openxmlformats.org/officeDocument/2006/relationships/hyperlink"/><Relationship Id="rId23" Target="https://azure.microsoft.com/pt-br/resources/cloud-computing-dictionary/what-is-cloud-computing/" TargetMode="External" Type="http://schemas.openxmlformats.org/officeDocument/2006/relationships/hyperlink"/><Relationship Id="rId3" Target="../media/image10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.png" Type="http://schemas.openxmlformats.org/officeDocument/2006/relationships/image"/><Relationship Id="rId15" Target="../media/image2.svg" Type="http://schemas.openxmlformats.org/officeDocument/2006/relationships/image"/><Relationship Id="rId16" Target="../media/image9.png" Type="http://schemas.openxmlformats.org/officeDocument/2006/relationships/image"/><Relationship Id="rId17" Target="../media/image10.svg" Type="http://schemas.openxmlformats.org/officeDocument/2006/relationships/image"/><Relationship Id="rId18" Target="../media/image3.png" Type="http://schemas.openxmlformats.org/officeDocument/2006/relationships/image"/><Relationship Id="rId19" Target="../media/image4.svg" Type="http://schemas.openxmlformats.org/officeDocument/2006/relationships/image"/><Relationship Id="rId2" Target="../media/image7.png" Type="http://schemas.openxmlformats.org/officeDocument/2006/relationships/image"/><Relationship Id="rId20" Target="../media/image5.png" Type="http://schemas.openxmlformats.org/officeDocument/2006/relationships/image"/><Relationship Id="rId21" Target="../media/image6.svg" Type="http://schemas.openxmlformats.org/officeDocument/2006/relationships/image"/><Relationship Id="rId22" Target="../media/image24.png" Type="http://schemas.openxmlformats.org/officeDocument/2006/relationships/image"/><Relationship Id="rId3" Target="../media/image8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7511"/>
            <a:ext cx="18288000" cy="10189489"/>
            <a:chOff x="0" y="0"/>
            <a:chExt cx="24384000" cy="13585985"/>
          </a:xfrm>
        </p:grpSpPr>
        <p:sp>
          <p:nvSpPr>
            <p:cNvPr name="Freeform 3" id="3"/>
            <p:cNvSpPr/>
            <p:nvPr/>
          </p:nvSpPr>
          <p:spPr>
            <a:xfrm flipH="true" flipV="false" rot="0">
              <a:off x="0" y="0"/>
              <a:ext cx="18420761" cy="9377408"/>
            </a:xfrm>
            <a:custGeom>
              <a:avLst/>
              <a:gdLst/>
              <a:ahLst/>
              <a:cxnLst/>
              <a:rect r="r" b="b" t="t" l="l"/>
              <a:pathLst>
                <a:path h="9377408" w="18420761">
                  <a:moveTo>
                    <a:pt x="18420761" y="0"/>
                  </a:moveTo>
                  <a:lnTo>
                    <a:pt x="0" y="0"/>
                  </a:lnTo>
                  <a:lnTo>
                    <a:pt x="0" y="9377408"/>
                  </a:lnTo>
                  <a:lnTo>
                    <a:pt x="18420761" y="9377408"/>
                  </a:lnTo>
                  <a:lnTo>
                    <a:pt x="18420761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4" id="4"/>
            <p:cNvGrpSpPr/>
            <p:nvPr/>
          </p:nvGrpSpPr>
          <p:grpSpPr>
            <a:xfrm rot="0">
              <a:off x="0" y="1358599"/>
              <a:ext cx="24384000" cy="12227387"/>
              <a:chOff x="0" y="0"/>
              <a:chExt cx="4862686" cy="24384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4862686" cy="2438400"/>
              </a:xfrm>
              <a:custGeom>
                <a:avLst/>
                <a:gdLst/>
                <a:ahLst/>
                <a:cxnLst/>
                <a:rect r="r" b="b" t="t" l="l"/>
                <a:pathLst>
                  <a:path h="2438400" w="4862686">
                    <a:moveTo>
                      <a:pt x="0" y="0"/>
                    </a:moveTo>
                    <a:lnTo>
                      <a:pt x="4862686" y="0"/>
                    </a:lnTo>
                    <a:lnTo>
                      <a:pt x="4862686" y="2438400"/>
                    </a:lnTo>
                    <a:lnTo>
                      <a:pt x="0" y="2438400"/>
                    </a:lnTo>
                    <a:close/>
                  </a:path>
                </a:pathLst>
              </a:custGeom>
              <a:solidFill>
                <a:srgbClr val="EFF0F2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4862686" cy="2476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80"/>
                  </a:lnSpc>
                </a:pPr>
              </a:p>
            </p:txBody>
          </p:sp>
        </p:grpSp>
      </p:grpSp>
      <p:grpSp>
        <p:nvGrpSpPr>
          <p:cNvPr name="Group 7" id="7"/>
          <p:cNvGrpSpPr/>
          <p:nvPr/>
        </p:nvGrpSpPr>
        <p:grpSpPr>
          <a:xfrm rot="0">
            <a:off x="1185245" y="6876245"/>
            <a:ext cx="15749651" cy="820527"/>
            <a:chOff x="0" y="0"/>
            <a:chExt cx="7800667" cy="406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800667" cy="406400"/>
            </a:xfrm>
            <a:custGeom>
              <a:avLst/>
              <a:gdLst/>
              <a:ahLst/>
              <a:cxnLst/>
              <a:rect r="r" b="b" t="t" l="l"/>
              <a:pathLst>
                <a:path h="406400" w="7800667">
                  <a:moveTo>
                    <a:pt x="7597467" y="0"/>
                  </a:moveTo>
                  <a:cubicBezTo>
                    <a:pt x="7709691" y="0"/>
                    <a:pt x="7800667" y="90976"/>
                    <a:pt x="7800667" y="203200"/>
                  </a:cubicBezTo>
                  <a:cubicBezTo>
                    <a:pt x="7800667" y="315424"/>
                    <a:pt x="7709691" y="406400"/>
                    <a:pt x="759746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9525"/>
              <a:ext cx="7800667" cy="415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8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944771" y="2515889"/>
            <a:ext cx="16230600" cy="3962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619"/>
              </a:lnSpc>
            </a:pPr>
            <a:r>
              <a:rPr lang="en-US" sz="13016">
                <a:solidFill>
                  <a:srgbClr val="000000"/>
                </a:solidFill>
                <a:latin typeface="Open Sauce Heavy"/>
              </a:rPr>
              <a:t>Nuvem em Evolução</a:t>
            </a:r>
          </a:p>
        </p:txBody>
      </p:sp>
      <p:sp>
        <p:nvSpPr>
          <p:cNvPr name="AutoShape 11" id="11"/>
          <p:cNvSpPr/>
          <p:nvPr/>
        </p:nvSpPr>
        <p:spPr>
          <a:xfrm rot="0">
            <a:off x="685272" y="1603451"/>
            <a:ext cx="343428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2" id="12"/>
          <p:cNvSpPr/>
          <p:nvPr/>
        </p:nvSpPr>
        <p:spPr>
          <a:xfrm rot="-10800000">
            <a:off x="168470" y="1603451"/>
            <a:ext cx="343428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200150" y="1443766"/>
            <a:ext cx="309499" cy="319371"/>
          </a:xfrm>
          <a:custGeom>
            <a:avLst/>
            <a:gdLst/>
            <a:ahLst/>
            <a:cxnLst/>
            <a:rect r="r" b="b" t="t" l="l"/>
            <a:pathLst>
              <a:path h="319371" w="309499">
                <a:moveTo>
                  <a:pt x="0" y="0"/>
                </a:moveTo>
                <a:lnTo>
                  <a:pt x="309499" y="0"/>
                </a:lnTo>
                <a:lnTo>
                  <a:pt x="309499" y="319371"/>
                </a:lnTo>
                <a:lnTo>
                  <a:pt x="0" y="3193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600768" y="1348239"/>
            <a:ext cx="15658532" cy="510426"/>
            <a:chOff x="0" y="0"/>
            <a:chExt cx="12467294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2467294" cy="406400"/>
            </a:xfrm>
            <a:custGeom>
              <a:avLst/>
              <a:gdLst/>
              <a:ahLst/>
              <a:cxnLst/>
              <a:rect r="r" b="b" t="t" l="l"/>
              <a:pathLst>
                <a:path h="406400" w="12467294">
                  <a:moveTo>
                    <a:pt x="12264094" y="0"/>
                  </a:moveTo>
                  <a:cubicBezTo>
                    <a:pt x="12376318" y="0"/>
                    <a:pt x="12467294" y="90976"/>
                    <a:pt x="12467294" y="203200"/>
                  </a:cubicBezTo>
                  <a:cubicBezTo>
                    <a:pt x="12467294" y="315424"/>
                    <a:pt x="12376318" y="406400"/>
                    <a:pt x="1226409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C4C5C6"/>
            </a:solidFill>
            <a:ln cap="sq">
              <a:noFill/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9525"/>
              <a:ext cx="12467294" cy="415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80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752902" y="1443766"/>
            <a:ext cx="333943" cy="319371"/>
          </a:xfrm>
          <a:custGeom>
            <a:avLst/>
            <a:gdLst/>
            <a:ahLst/>
            <a:cxnLst/>
            <a:rect r="r" b="b" t="t" l="l"/>
            <a:pathLst>
              <a:path h="319371" w="333943">
                <a:moveTo>
                  <a:pt x="0" y="0"/>
                </a:moveTo>
                <a:lnTo>
                  <a:pt x="333942" y="0"/>
                </a:lnTo>
                <a:lnTo>
                  <a:pt x="333942" y="319371"/>
                </a:lnTo>
                <a:lnTo>
                  <a:pt x="0" y="3193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340184" y="265439"/>
            <a:ext cx="604587" cy="604587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7AC96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80"/>
                </a:lnSpc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4259017" y="453433"/>
            <a:ext cx="304376" cy="294415"/>
          </a:xfrm>
          <a:custGeom>
            <a:avLst/>
            <a:gdLst/>
            <a:ahLst/>
            <a:cxnLst/>
            <a:rect r="r" b="b" t="t" l="l"/>
            <a:pathLst>
              <a:path h="294415" w="304376">
                <a:moveTo>
                  <a:pt x="0" y="0"/>
                </a:moveTo>
                <a:lnTo>
                  <a:pt x="304376" y="0"/>
                </a:lnTo>
                <a:lnTo>
                  <a:pt x="304376" y="294415"/>
                </a:lnTo>
                <a:lnTo>
                  <a:pt x="0" y="2944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4845319" y="453433"/>
            <a:ext cx="294415" cy="294415"/>
          </a:xfrm>
          <a:custGeom>
            <a:avLst/>
            <a:gdLst/>
            <a:ahLst/>
            <a:cxnLst/>
            <a:rect r="r" b="b" t="t" l="l"/>
            <a:pathLst>
              <a:path h="294415" w="294415">
                <a:moveTo>
                  <a:pt x="0" y="0"/>
                </a:moveTo>
                <a:lnTo>
                  <a:pt x="294415" y="0"/>
                </a:lnTo>
                <a:lnTo>
                  <a:pt x="294415" y="294415"/>
                </a:lnTo>
                <a:lnTo>
                  <a:pt x="0" y="29441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3554604" y="8020549"/>
            <a:ext cx="8493549" cy="1791367"/>
          </a:xfrm>
          <a:custGeom>
            <a:avLst/>
            <a:gdLst/>
            <a:ahLst/>
            <a:cxnLst/>
            <a:rect r="r" b="b" t="t" l="l"/>
            <a:pathLst>
              <a:path h="1791367" w="8493549">
                <a:moveTo>
                  <a:pt x="0" y="0"/>
                </a:moveTo>
                <a:lnTo>
                  <a:pt x="8493549" y="0"/>
                </a:lnTo>
                <a:lnTo>
                  <a:pt x="8493549" y="1791367"/>
                </a:lnTo>
                <a:lnTo>
                  <a:pt x="0" y="179136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2258294" y="1368501"/>
            <a:ext cx="8707740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48494E"/>
                </a:solidFill>
                <a:latin typeface="Open Sauce"/>
              </a:rPr>
              <a:t>Nuvem em evolução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517555" y="6899158"/>
            <a:ext cx="13824959" cy="68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000000"/>
                </a:solidFill>
                <a:latin typeface="Open Sauce Heavy"/>
              </a:rPr>
              <a:t>Tendências e o Futuro da Computação em Nuvem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509649" y="405808"/>
            <a:ext cx="2749368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uce"/>
              </a:rPr>
              <a:t>LER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4310184" y="8077772"/>
            <a:ext cx="7737969" cy="2035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50"/>
              </a:lnSpc>
            </a:pPr>
            <a:r>
              <a:rPr lang="en-US" sz="2500">
                <a:solidFill>
                  <a:srgbClr val="000000"/>
                </a:solidFill>
                <a:latin typeface="Open Sauce Bold"/>
              </a:rPr>
              <a:t>Bruno Gazola Nº1</a:t>
            </a:r>
          </a:p>
          <a:p>
            <a:pPr algn="l">
              <a:lnSpc>
                <a:spcPts val="3250"/>
              </a:lnSpc>
            </a:pPr>
            <a:r>
              <a:rPr lang="en-US" sz="2500">
                <a:solidFill>
                  <a:srgbClr val="000000"/>
                </a:solidFill>
                <a:latin typeface="Open Sauce Bold"/>
              </a:rPr>
              <a:t>Otávio Nº 27</a:t>
            </a:r>
          </a:p>
          <a:p>
            <a:pPr algn="l">
              <a:lnSpc>
                <a:spcPts val="3250"/>
              </a:lnSpc>
            </a:pPr>
            <a:r>
              <a:rPr lang="en-US" sz="2500">
                <a:solidFill>
                  <a:srgbClr val="000000"/>
                </a:solidFill>
                <a:latin typeface="Open Sauce Bold"/>
              </a:rPr>
              <a:t>Rafaela Nº30</a:t>
            </a:r>
          </a:p>
          <a:p>
            <a:pPr algn="l">
              <a:lnSpc>
                <a:spcPts val="3250"/>
              </a:lnSpc>
            </a:pPr>
            <a:r>
              <a:rPr lang="en-US" sz="2500">
                <a:solidFill>
                  <a:srgbClr val="000000"/>
                </a:solidFill>
                <a:latin typeface="Open Sauce Bold"/>
              </a:rPr>
              <a:t>Tuanny Nº31</a:t>
            </a:r>
          </a:p>
          <a:p>
            <a:pPr algn="l">
              <a:lnSpc>
                <a:spcPts val="3249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7511"/>
            <a:ext cx="18288000" cy="10189489"/>
            <a:chOff x="0" y="0"/>
            <a:chExt cx="24384000" cy="13585985"/>
          </a:xfrm>
        </p:grpSpPr>
        <p:sp>
          <p:nvSpPr>
            <p:cNvPr name="Freeform 3" id="3"/>
            <p:cNvSpPr/>
            <p:nvPr/>
          </p:nvSpPr>
          <p:spPr>
            <a:xfrm flipH="true" flipV="false" rot="0">
              <a:off x="0" y="0"/>
              <a:ext cx="18192765" cy="9261343"/>
            </a:xfrm>
            <a:custGeom>
              <a:avLst/>
              <a:gdLst/>
              <a:ahLst/>
              <a:cxnLst/>
              <a:rect r="r" b="b" t="t" l="l"/>
              <a:pathLst>
                <a:path h="9261343" w="18192765">
                  <a:moveTo>
                    <a:pt x="18192765" y="0"/>
                  </a:moveTo>
                  <a:lnTo>
                    <a:pt x="0" y="0"/>
                  </a:lnTo>
                  <a:lnTo>
                    <a:pt x="0" y="9261343"/>
                  </a:lnTo>
                  <a:lnTo>
                    <a:pt x="18192765" y="9261343"/>
                  </a:lnTo>
                  <a:lnTo>
                    <a:pt x="18192765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" id="4"/>
            <p:cNvSpPr txBox="true"/>
            <p:nvPr/>
          </p:nvSpPr>
          <p:spPr>
            <a:xfrm rot="0">
              <a:off x="1987952" y="421064"/>
              <a:ext cx="2164406" cy="4497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00"/>
                </a:lnSpc>
              </a:pPr>
              <a:r>
                <a:rPr lang="en-US" sz="2000">
                  <a:solidFill>
                    <a:srgbClr val="FFFFFF"/>
                  </a:solidFill>
                  <a:latin typeface="Open Sauce"/>
                </a:rPr>
                <a:t>LER</a:t>
              </a:r>
            </a:p>
          </p:txBody>
        </p:sp>
        <p:sp>
          <p:nvSpPr>
            <p:cNvPr name="Freeform 5" id="5"/>
            <p:cNvSpPr/>
            <p:nvPr/>
          </p:nvSpPr>
          <p:spPr>
            <a:xfrm flipH="true" flipV="false" rot="0">
              <a:off x="2528147" y="0"/>
              <a:ext cx="18192765" cy="9261343"/>
            </a:xfrm>
            <a:custGeom>
              <a:avLst/>
              <a:gdLst/>
              <a:ahLst/>
              <a:cxnLst/>
              <a:rect r="r" b="b" t="t" l="l"/>
              <a:pathLst>
                <a:path h="9261343" w="18192765">
                  <a:moveTo>
                    <a:pt x="18192765" y="0"/>
                  </a:moveTo>
                  <a:lnTo>
                    <a:pt x="0" y="0"/>
                  </a:lnTo>
                  <a:lnTo>
                    <a:pt x="0" y="9261343"/>
                  </a:lnTo>
                  <a:lnTo>
                    <a:pt x="18192765" y="9261343"/>
                  </a:lnTo>
                  <a:lnTo>
                    <a:pt x="18192765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8136550" y="468689"/>
              <a:ext cx="400812" cy="387694"/>
            </a:xfrm>
            <a:custGeom>
              <a:avLst/>
              <a:gdLst/>
              <a:ahLst/>
              <a:cxnLst/>
              <a:rect r="r" b="b" t="t" l="l"/>
              <a:pathLst>
                <a:path h="387694" w="400812">
                  <a:moveTo>
                    <a:pt x="0" y="0"/>
                  </a:moveTo>
                  <a:lnTo>
                    <a:pt x="400812" y="0"/>
                  </a:lnTo>
                  <a:lnTo>
                    <a:pt x="400812" y="387694"/>
                  </a:lnTo>
                  <a:lnTo>
                    <a:pt x="0" y="3876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8902535" y="468689"/>
              <a:ext cx="387694" cy="387694"/>
            </a:xfrm>
            <a:custGeom>
              <a:avLst/>
              <a:gdLst/>
              <a:ahLst/>
              <a:cxnLst/>
              <a:rect r="r" b="b" t="t" l="l"/>
              <a:pathLst>
                <a:path h="387694" w="387694">
                  <a:moveTo>
                    <a:pt x="0" y="0"/>
                  </a:moveTo>
                  <a:lnTo>
                    <a:pt x="387695" y="0"/>
                  </a:lnTo>
                  <a:lnTo>
                    <a:pt x="387695" y="387694"/>
                  </a:lnTo>
                  <a:lnTo>
                    <a:pt x="0" y="3876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8" id="8"/>
            <p:cNvGrpSpPr/>
            <p:nvPr/>
          </p:nvGrpSpPr>
          <p:grpSpPr>
            <a:xfrm rot="0">
              <a:off x="0" y="1358599"/>
              <a:ext cx="24384000" cy="12227387"/>
              <a:chOff x="0" y="0"/>
              <a:chExt cx="4862686" cy="24384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4862686" cy="2438400"/>
              </a:xfrm>
              <a:custGeom>
                <a:avLst/>
                <a:gdLst/>
                <a:ahLst/>
                <a:cxnLst/>
                <a:rect r="r" b="b" t="t" l="l"/>
                <a:pathLst>
                  <a:path h="2438400" w="4862686">
                    <a:moveTo>
                      <a:pt x="0" y="0"/>
                    </a:moveTo>
                    <a:lnTo>
                      <a:pt x="4862686" y="0"/>
                    </a:lnTo>
                    <a:lnTo>
                      <a:pt x="4862686" y="2438400"/>
                    </a:lnTo>
                    <a:lnTo>
                      <a:pt x="0" y="2438400"/>
                    </a:lnTo>
                    <a:close/>
                  </a:path>
                </a:pathLst>
              </a:custGeom>
              <a:solidFill>
                <a:srgbClr val="EFF0F2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4862686" cy="2476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80"/>
                  </a:lnSpc>
                </a:pPr>
              </a:p>
            </p:txBody>
          </p:sp>
        </p:grpSp>
        <p:sp>
          <p:nvSpPr>
            <p:cNvPr name="AutoShape 11" id="11"/>
            <p:cNvSpPr/>
            <p:nvPr/>
          </p:nvSpPr>
          <p:spPr>
            <a:xfrm rot="0">
              <a:off x="913696" y="2007920"/>
              <a:ext cx="457904" cy="0"/>
            </a:xfrm>
            <a:prstGeom prst="line">
              <a:avLst/>
            </a:prstGeom>
            <a:ln cap="rnd" w="635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12" id="12"/>
            <p:cNvSpPr/>
            <p:nvPr/>
          </p:nvSpPr>
          <p:spPr>
            <a:xfrm rot="-10800000">
              <a:off x="224626" y="2007920"/>
              <a:ext cx="457904" cy="0"/>
            </a:xfrm>
            <a:prstGeom prst="line">
              <a:avLst/>
            </a:prstGeom>
            <a:ln cap="rnd" w="635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1600200" y="1795007"/>
              <a:ext cx="412665" cy="425827"/>
            </a:xfrm>
            <a:custGeom>
              <a:avLst/>
              <a:gdLst/>
              <a:ahLst/>
              <a:cxnLst/>
              <a:rect r="r" b="b" t="t" l="l"/>
              <a:pathLst>
                <a:path h="425827" w="412665">
                  <a:moveTo>
                    <a:pt x="0" y="0"/>
                  </a:moveTo>
                  <a:lnTo>
                    <a:pt x="412665" y="0"/>
                  </a:lnTo>
                  <a:lnTo>
                    <a:pt x="412665" y="425827"/>
                  </a:lnTo>
                  <a:lnTo>
                    <a:pt x="0" y="4258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4" id="14"/>
            <p:cNvGrpSpPr/>
            <p:nvPr/>
          </p:nvGrpSpPr>
          <p:grpSpPr>
            <a:xfrm rot="0">
              <a:off x="2134357" y="1667637"/>
              <a:ext cx="20878043" cy="680568"/>
              <a:chOff x="0" y="0"/>
              <a:chExt cx="12467294" cy="4064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12467294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12467294">
                    <a:moveTo>
                      <a:pt x="12264094" y="0"/>
                    </a:moveTo>
                    <a:cubicBezTo>
                      <a:pt x="12376318" y="0"/>
                      <a:pt x="12467294" y="90976"/>
                      <a:pt x="12467294" y="203200"/>
                    </a:cubicBezTo>
                    <a:cubicBezTo>
                      <a:pt x="12467294" y="315424"/>
                      <a:pt x="12376318" y="406400"/>
                      <a:pt x="12264094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C4C5C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9525"/>
                <a:ext cx="12467294" cy="415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80"/>
                  </a:lnSpc>
                </a:pPr>
              </a:p>
            </p:txBody>
          </p:sp>
        </p:grpSp>
        <p:sp>
          <p:nvSpPr>
            <p:cNvPr name="Freeform 17" id="17"/>
            <p:cNvSpPr/>
            <p:nvPr/>
          </p:nvSpPr>
          <p:spPr>
            <a:xfrm flipH="false" flipV="false" rot="0">
              <a:off x="2337202" y="1795007"/>
              <a:ext cx="445257" cy="425827"/>
            </a:xfrm>
            <a:custGeom>
              <a:avLst/>
              <a:gdLst/>
              <a:ahLst/>
              <a:cxnLst/>
              <a:rect r="r" b="b" t="t" l="l"/>
              <a:pathLst>
                <a:path h="425827" w="445257">
                  <a:moveTo>
                    <a:pt x="0" y="0"/>
                  </a:moveTo>
                  <a:lnTo>
                    <a:pt x="445257" y="0"/>
                  </a:lnTo>
                  <a:lnTo>
                    <a:pt x="445257" y="425827"/>
                  </a:lnTo>
                  <a:lnTo>
                    <a:pt x="0" y="4258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8" id="18"/>
            <p:cNvGrpSpPr/>
            <p:nvPr/>
          </p:nvGrpSpPr>
          <p:grpSpPr>
            <a:xfrm rot="0">
              <a:off x="447964" y="221133"/>
              <a:ext cx="796139" cy="796139"/>
              <a:chOff x="0" y="0"/>
              <a:chExt cx="812800" cy="81280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CB248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80"/>
                  </a:lnSpc>
                </a:pPr>
              </a:p>
            </p:txBody>
          </p:sp>
        </p:grpSp>
        <p:sp>
          <p:nvSpPr>
            <p:cNvPr name="TextBox 21" id="21"/>
            <p:cNvSpPr txBox="true"/>
            <p:nvPr/>
          </p:nvSpPr>
          <p:spPr>
            <a:xfrm rot="0">
              <a:off x="3011059" y="1710529"/>
              <a:ext cx="11610319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sz="2499">
                  <a:solidFill>
                    <a:srgbClr val="48494E"/>
                  </a:solidFill>
                  <a:latin typeface="Open Sauce"/>
                </a:rPr>
                <a:t>O que é computação em nuvem?</a:t>
              </a: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028700" y="2331501"/>
            <a:ext cx="12563255" cy="2619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19"/>
              </a:lnSpc>
            </a:pPr>
            <a:r>
              <a:rPr lang="en-US" sz="8599">
                <a:solidFill>
                  <a:srgbClr val="000000"/>
                </a:solidFill>
                <a:latin typeface="Open Sauce Heavy"/>
              </a:rPr>
              <a:t>O que é computação em nuvem?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898033" y="5371030"/>
            <a:ext cx="10435043" cy="2710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9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Open Sauce"/>
              </a:rPr>
              <a:t>É</a:t>
            </a:r>
            <a:r>
              <a:rPr lang="en-US" sz="3300">
                <a:solidFill>
                  <a:srgbClr val="000000"/>
                </a:solidFill>
                <a:latin typeface="Open Sauce"/>
              </a:rPr>
              <a:t> o fornecimento de serviços de computação, incluindo servidores, armazenamento, bancos de dados, rede, software, análise e inteligência, pela Internet (“a nuvem”) para oferecer inovações mais rápidas, recursos flexíveis e economias de escala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7511"/>
            <a:ext cx="18288000" cy="10189489"/>
            <a:chOff x="0" y="0"/>
            <a:chExt cx="24384000" cy="13585985"/>
          </a:xfrm>
        </p:grpSpPr>
        <p:sp>
          <p:nvSpPr>
            <p:cNvPr name="Freeform 3" id="3"/>
            <p:cNvSpPr/>
            <p:nvPr/>
          </p:nvSpPr>
          <p:spPr>
            <a:xfrm flipH="true" flipV="false" rot="0">
              <a:off x="0" y="0"/>
              <a:ext cx="18192765" cy="9261343"/>
            </a:xfrm>
            <a:custGeom>
              <a:avLst/>
              <a:gdLst/>
              <a:ahLst/>
              <a:cxnLst/>
              <a:rect r="r" b="b" t="t" l="l"/>
              <a:pathLst>
                <a:path h="9261343" w="18192765">
                  <a:moveTo>
                    <a:pt x="18192765" y="0"/>
                  </a:moveTo>
                  <a:lnTo>
                    <a:pt x="0" y="0"/>
                  </a:lnTo>
                  <a:lnTo>
                    <a:pt x="0" y="9261343"/>
                  </a:lnTo>
                  <a:lnTo>
                    <a:pt x="18192765" y="9261343"/>
                  </a:lnTo>
                  <a:lnTo>
                    <a:pt x="18192765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" id="4"/>
            <p:cNvSpPr txBox="true"/>
            <p:nvPr/>
          </p:nvSpPr>
          <p:spPr>
            <a:xfrm rot="0">
              <a:off x="1987952" y="421064"/>
              <a:ext cx="2164406" cy="4497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00"/>
                </a:lnSpc>
              </a:pPr>
              <a:r>
                <a:rPr lang="en-US" sz="2000">
                  <a:solidFill>
                    <a:srgbClr val="FFFFFF"/>
                  </a:solidFill>
                  <a:latin typeface="Open Sauce"/>
                </a:rPr>
                <a:t>LER</a:t>
              </a:r>
            </a:p>
          </p:txBody>
        </p:sp>
        <p:sp>
          <p:nvSpPr>
            <p:cNvPr name="Freeform 5" id="5"/>
            <p:cNvSpPr/>
            <p:nvPr/>
          </p:nvSpPr>
          <p:spPr>
            <a:xfrm flipH="true" flipV="false" rot="0">
              <a:off x="2528147" y="0"/>
              <a:ext cx="18192765" cy="9261343"/>
            </a:xfrm>
            <a:custGeom>
              <a:avLst/>
              <a:gdLst/>
              <a:ahLst/>
              <a:cxnLst/>
              <a:rect r="r" b="b" t="t" l="l"/>
              <a:pathLst>
                <a:path h="9261343" w="18192765">
                  <a:moveTo>
                    <a:pt x="18192765" y="0"/>
                  </a:moveTo>
                  <a:lnTo>
                    <a:pt x="0" y="0"/>
                  </a:lnTo>
                  <a:lnTo>
                    <a:pt x="0" y="9261343"/>
                  </a:lnTo>
                  <a:lnTo>
                    <a:pt x="18192765" y="9261343"/>
                  </a:lnTo>
                  <a:lnTo>
                    <a:pt x="18192765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6" id="6"/>
            <p:cNvGrpSpPr/>
            <p:nvPr/>
          </p:nvGrpSpPr>
          <p:grpSpPr>
            <a:xfrm rot="0">
              <a:off x="0" y="1358599"/>
              <a:ext cx="24384000" cy="12227387"/>
              <a:chOff x="0" y="0"/>
              <a:chExt cx="4862686" cy="24384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4862686" cy="2438400"/>
              </a:xfrm>
              <a:custGeom>
                <a:avLst/>
                <a:gdLst/>
                <a:ahLst/>
                <a:cxnLst/>
                <a:rect r="r" b="b" t="t" l="l"/>
                <a:pathLst>
                  <a:path h="2438400" w="4862686">
                    <a:moveTo>
                      <a:pt x="0" y="0"/>
                    </a:moveTo>
                    <a:lnTo>
                      <a:pt x="4862686" y="0"/>
                    </a:lnTo>
                    <a:lnTo>
                      <a:pt x="4862686" y="2438400"/>
                    </a:lnTo>
                    <a:lnTo>
                      <a:pt x="0" y="2438400"/>
                    </a:lnTo>
                    <a:close/>
                  </a:path>
                </a:pathLst>
              </a:custGeom>
              <a:solidFill>
                <a:srgbClr val="EFF0F2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38100"/>
                <a:ext cx="4862686" cy="2476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80"/>
                  </a:lnSpc>
                </a:pPr>
              </a:p>
            </p:txBody>
          </p:sp>
        </p:grpSp>
        <p:sp>
          <p:nvSpPr>
            <p:cNvPr name="AutoShape 9" id="9"/>
            <p:cNvSpPr/>
            <p:nvPr/>
          </p:nvSpPr>
          <p:spPr>
            <a:xfrm rot="0">
              <a:off x="913696" y="2007920"/>
              <a:ext cx="457904" cy="0"/>
            </a:xfrm>
            <a:prstGeom prst="line">
              <a:avLst/>
            </a:prstGeom>
            <a:ln cap="rnd" w="635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10" id="10"/>
            <p:cNvSpPr/>
            <p:nvPr/>
          </p:nvSpPr>
          <p:spPr>
            <a:xfrm rot="-10800000">
              <a:off x="224626" y="2007920"/>
              <a:ext cx="457904" cy="0"/>
            </a:xfrm>
            <a:prstGeom prst="line">
              <a:avLst/>
            </a:prstGeom>
            <a:ln cap="rnd" w="635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600200" y="1795007"/>
              <a:ext cx="412665" cy="425827"/>
            </a:xfrm>
            <a:custGeom>
              <a:avLst/>
              <a:gdLst/>
              <a:ahLst/>
              <a:cxnLst/>
              <a:rect r="r" b="b" t="t" l="l"/>
              <a:pathLst>
                <a:path h="425827" w="412665">
                  <a:moveTo>
                    <a:pt x="0" y="0"/>
                  </a:moveTo>
                  <a:lnTo>
                    <a:pt x="412665" y="0"/>
                  </a:lnTo>
                  <a:lnTo>
                    <a:pt x="412665" y="425827"/>
                  </a:lnTo>
                  <a:lnTo>
                    <a:pt x="0" y="4258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true" flipV="false" rot="0">
              <a:off x="5244558" y="0"/>
              <a:ext cx="18192765" cy="9261343"/>
            </a:xfrm>
            <a:custGeom>
              <a:avLst/>
              <a:gdLst/>
              <a:ahLst/>
              <a:cxnLst/>
              <a:rect r="r" b="b" t="t" l="l"/>
              <a:pathLst>
                <a:path h="9261343" w="18192765">
                  <a:moveTo>
                    <a:pt x="18192765" y="0"/>
                  </a:moveTo>
                  <a:lnTo>
                    <a:pt x="0" y="0"/>
                  </a:lnTo>
                  <a:lnTo>
                    <a:pt x="0" y="9261343"/>
                  </a:lnTo>
                  <a:lnTo>
                    <a:pt x="18192765" y="9261343"/>
                  </a:lnTo>
                  <a:lnTo>
                    <a:pt x="18192765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10852961" y="468689"/>
              <a:ext cx="400812" cy="387694"/>
            </a:xfrm>
            <a:custGeom>
              <a:avLst/>
              <a:gdLst/>
              <a:ahLst/>
              <a:cxnLst/>
              <a:rect r="r" b="b" t="t" l="l"/>
              <a:pathLst>
                <a:path h="387694" w="400812">
                  <a:moveTo>
                    <a:pt x="0" y="0"/>
                  </a:moveTo>
                  <a:lnTo>
                    <a:pt x="400811" y="0"/>
                  </a:lnTo>
                  <a:lnTo>
                    <a:pt x="400811" y="387694"/>
                  </a:lnTo>
                  <a:lnTo>
                    <a:pt x="0" y="3876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11618946" y="468689"/>
              <a:ext cx="387694" cy="387694"/>
            </a:xfrm>
            <a:custGeom>
              <a:avLst/>
              <a:gdLst/>
              <a:ahLst/>
              <a:cxnLst/>
              <a:rect r="r" b="b" t="t" l="l"/>
              <a:pathLst>
                <a:path h="387694" w="387694">
                  <a:moveTo>
                    <a:pt x="0" y="0"/>
                  </a:moveTo>
                  <a:lnTo>
                    <a:pt x="387694" y="0"/>
                  </a:lnTo>
                  <a:lnTo>
                    <a:pt x="387694" y="387694"/>
                  </a:lnTo>
                  <a:lnTo>
                    <a:pt x="0" y="3876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5" id="15"/>
            <p:cNvGrpSpPr/>
            <p:nvPr/>
          </p:nvGrpSpPr>
          <p:grpSpPr>
            <a:xfrm rot="0">
              <a:off x="2134357" y="1667637"/>
              <a:ext cx="20878043" cy="680568"/>
              <a:chOff x="0" y="0"/>
              <a:chExt cx="12467294" cy="4064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2467294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12467294">
                    <a:moveTo>
                      <a:pt x="12264094" y="0"/>
                    </a:moveTo>
                    <a:cubicBezTo>
                      <a:pt x="12376318" y="0"/>
                      <a:pt x="12467294" y="90976"/>
                      <a:pt x="12467294" y="203200"/>
                    </a:cubicBezTo>
                    <a:cubicBezTo>
                      <a:pt x="12467294" y="315424"/>
                      <a:pt x="12376318" y="406400"/>
                      <a:pt x="12264094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C4C5C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9525"/>
                <a:ext cx="12467294" cy="415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80"/>
                  </a:lnSpc>
                </a:pPr>
              </a:p>
            </p:txBody>
          </p:sp>
        </p:grpSp>
        <p:sp>
          <p:nvSpPr>
            <p:cNvPr name="Freeform 18" id="18"/>
            <p:cNvSpPr/>
            <p:nvPr/>
          </p:nvSpPr>
          <p:spPr>
            <a:xfrm flipH="false" flipV="false" rot="0">
              <a:off x="2337202" y="1795007"/>
              <a:ext cx="445257" cy="425827"/>
            </a:xfrm>
            <a:custGeom>
              <a:avLst/>
              <a:gdLst/>
              <a:ahLst/>
              <a:cxnLst/>
              <a:rect r="r" b="b" t="t" l="l"/>
              <a:pathLst>
                <a:path h="425827" w="445257">
                  <a:moveTo>
                    <a:pt x="0" y="0"/>
                  </a:moveTo>
                  <a:lnTo>
                    <a:pt x="445257" y="0"/>
                  </a:lnTo>
                  <a:lnTo>
                    <a:pt x="445257" y="425827"/>
                  </a:lnTo>
                  <a:lnTo>
                    <a:pt x="0" y="4258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9" id="19"/>
            <p:cNvGrpSpPr/>
            <p:nvPr/>
          </p:nvGrpSpPr>
          <p:grpSpPr>
            <a:xfrm rot="0">
              <a:off x="447964" y="221133"/>
              <a:ext cx="796139" cy="796139"/>
              <a:chOff x="0" y="0"/>
              <a:chExt cx="812800" cy="81280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6356A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80"/>
                  </a:lnSpc>
                </a:pPr>
              </a:p>
            </p:txBody>
          </p:sp>
        </p:grpSp>
        <p:sp>
          <p:nvSpPr>
            <p:cNvPr name="TextBox 22" id="22"/>
            <p:cNvSpPr txBox="true"/>
            <p:nvPr/>
          </p:nvSpPr>
          <p:spPr>
            <a:xfrm rot="0">
              <a:off x="3011059" y="1710529"/>
              <a:ext cx="11610319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sz="2499">
                  <a:solidFill>
                    <a:srgbClr val="48494E"/>
                  </a:solidFill>
                  <a:latin typeface="Open Sauce"/>
                </a:rPr>
                <a:t>Inteligência artificial e machine learning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028700" y="2150698"/>
            <a:ext cx="14236552" cy="2352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60"/>
              </a:lnSpc>
            </a:pPr>
            <a:r>
              <a:rPr lang="en-US" sz="7800">
                <a:solidFill>
                  <a:srgbClr val="000000"/>
                </a:solidFill>
                <a:latin typeface="Open Sauce Heavy"/>
              </a:rPr>
              <a:t>Inteligência Artificial e Machine learning: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09649" y="5198698"/>
            <a:ext cx="6250149" cy="2897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Open Sauce"/>
              </a:rPr>
              <a:t>A IA e o ML permitem q</a:t>
            </a:r>
            <a:r>
              <a:rPr lang="en-US" sz="3300">
                <a:solidFill>
                  <a:srgbClr val="000000"/>
                </a:solidFill>
                <a:latin typeface="Open Sauce"/>
              </a:rPr>
              <a:t>ue as máquinas aprendam a partir de enormes quantidades de dados e tomem decisões autônomas.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718397" y="5198698"/>
            <a:ext cx="7851191" cy="3478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9"/>
              </a:lnSpc>
              <a:spcBef>
                <a:spcPct val="0"/>
              </a:spcBef>
            </a:pPr>
            <a:r>
              <a:rPr lang="en-US" sz="3299">
                <a:solidFill>
                  <a:srgbClr val="000000"/>
                </a:solidFill>
                <a:latin typeface="Open Sauce"/>
              </a:rPr>
              <a:t>S</a:t>
            </a:r>
            <a:r>
              <a:rPr lang="en-US" sz="3299">
                <a:solidFill>
                  <a:srgbClr val="000000"/>
                </a:solidFill>
                <a:latin typeface="Open Sauce"/>
              </a:rPr>
              <a:t>endo usados para otimizar a eficiência dos recursos da nuvem, melhorar a segurança e fornecer insights acionáveis importantes para atualizar softwares desatualizados e possibilitar a transformação digital.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7511"/>
            <a:ext cx="19649964" cy="10189489"/>
            <a:chOff x="0" y="0"/>
            <a:chExt cx="26199952" cy="13585985"/>
          </a:xfrm>
        </p:grpSpPr>
        <p:sp>
          <p:nvSpPr>
            <p:cNvPr name="Freeform 3" id="3"/>
            <p:cNvSpPr/>
            <p:nvPr/>
          </p:nvSpPr>
          <p:spPr>
            <a:xfrm flipH="true" flipV="false" rot="0">
              <a:off x="0" y="0"/>
              <a:ext cx="18192765" cy="9261343"/>
            </a:xfrm>
            <a:custGeom>
              <a:avLst/>
              <a:gdLst/>
              <a:ahLst/>
              <a:cxnLst/>
              <a:rect r="r" b="b" t="t" l="l"/>
              <a:pathLst>
                <a:path h="9261343" w="18192765">
                  <a:moveTo>
                    <a:pt x="18192765" y="0"/>
                  </a:moveTo>
                  <a:lnTo>
                    <a:pt x="0" y="0"/>
                  </a:lnTo>
                  <a:lnTo>
                    <a:pt x="0" y="9261343"/>
                  </a:lnTo>
                  <a:lnTo>
                    <a:pt x="18192765" y="9261343"/>
                  </a:lnTo>
                  <a:lnTo>
                    <a:pt x="18192765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" id="4"/>
            <p:cNvSpPr txBox="true"/>
            <p:nvPr/>
          </p:nvSpPr>
          <p:spPr>
            <a:xfrm rot="0">
              <a:off x="2012865" y="421064"/>
              <a:ext cx="2164406" cy="4497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00"/>
                </a:lnSpc>
              </a:pPr>
              <a:r>
                <a:rPr lang="en-US" sz="2000">
                  <a:solidFill>
                    <a:srgbClr val="FFFFFF"/>
                  </a:solidFill>
                  <a:latin typeface="Open Sauce"/>
                </a:rPr>
                <a:t>LER</a:t>
              </a:r>
            </a:p>
          </p:txBody>
        </p:sp>
        <p:sp>
          <p:nvSpPr>
            <p:cNvPr name="Freeform 5" id="5"/>
            <p:cNvSpPr/>
            <p:nvPr/>
          </p:nvSpPr>
          <p:spPr>
            <a:xfrm flipH="true" flipV="false" rot="0">
              <a:off x="2528147" y="0"/>
              <a:ext cx="18192765" cy="9261343"/>
            </a:xfrm>
            <a:custGeom>
              <a:avLst/>
              <a:gdLst/>
              <a:ahLst/>
              <a:cxnLst/>
              <a:rect r="r" b="b" t="t" l="l"/>
              <a:pathLst>
                <a:path h="9261343" w="18192765">
                  <a:moveTo>
                    <a:pt x="18192765" y="0"/>
                  </a:moveTo>
                  <a:lnTo>
                    <a:pt x="0" y="0"/>
                  </a:lnTo>
                  <a:lnTo>
                    <a:pt x="0" y="9261343"/>
                  </a:lnTo>
                  <a:lnTo>
                    <a:pt x="18192765" y="9261343"/>
                  </a:lnTo>
                  <a:lnTo>
                    <a:pt x="18192765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true" flipV="false" rot="0">
              <a:off x="5244558" y="0"/>
              <a:ext cx="18192765" cy="9261343"/>
            </a:xfrm>
            <a:custGeom>
              <a:avLst/>
              <a:gdLst/>
              <a:ahLst/>
              <a:cxnLst/>
              <a:rect r="r" b="b" t="t" l="l"/>
              <a:pathLst>
                <a:path h="9261343" w="18192765">
                  <a:moveTo>
                    <a:pt x="18192765" y="0"/>
                  </a:moveTo>
                  <a:lnTo>
                    <a:pt x="0" y="0"/>
                  </a:lnTo>
                  <a:lnTo>
                    <a:pt x="0" y="9261343"/>
                  </a:lnTo>
                  <a:lnTo>
                    <a:pt x="18192765" y="9261343"/>
                  </a:lnTo>
                  <a:lnTo>
                    <a:pt x="18192765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7" id="7"/>
            <p:cNvGrpSpPr/>
            <p:nvPr/>
          </p:nvGrpSpPr>
          <p:grpSpPr>
            <a:xfrm rot="0">
              <a:off x="0" y="1358599"/>
              <a:ext cx="24384000" cy="12227387"/>
              <a:chOff x="0" y="0"/>
              <a:chExt cx="4862686" cy="24384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4862686" cy="2438400"/>
              </a:xfrm>
              <a:custGeom>
                <a:avLst/>
                <a:gdLst/>
                <a:ahLst/>
                <a:cxnLst/>
                <a:rect r="r" b="b" t="t" l="l"/>
                <a:pathLst>
                  <a:path h="2438400" w="4862686">
                    <a:moveTo>
                      <a:pt x="0" y="0"/>
                    </a:moveTo>
                    <a:lnTo>
                      <a:pt x="4862686" y="0"/>
                    </a:lnTo>
                    <a:lnTo>
                      <a:pt x="4862686" y="2438400"/>
                    </a:lnTo>
                    <a:lnTo>
                      <a:pt x="0" y="2438400"/>
                    </a:lnTo>
                    <a:close/>
                  </a:path>
                </a:pathLst>
              </a:custGeom>
              <a:solidFill>
                <a:srgbClr val="EFF0F2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4862686" cy="2476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80"/>
                  </a:lnSpc>
                </a:pPr>
              </a:p>
            </p:txBody>
          </p:sp>
        </p:grpSp>
        <p:sp>
          <p:nvSpPr>
            <p:cNvPr name="AutoShape 10" id="10"/>
            <p:cNvSpPr/>
            <p:nvPr/>
          </p:nvSpPr>
          <p:spPr>
            <a:xfrm rot="0">
              <a:off x="913696" y="2007920"/>
              <a:ext cx="457904" cy="0"/>
            </a:xfrm>
            <a:prstGeom prst="line">
              <a:avLst/>
            </a:prstGeom>
            <a:ln cap="rnd" w="635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11" id="11"/>
            <p:cNvSpPr/>
            <p:nvPr/>
          </p:nvSpPr>
          <p:spPr>
            <a:xfrm rot="-10800000">
              <a:off x="224626" y="2007920"/>
              <a:ext cx="457904" cy="0"/>
            </a:xfrm>
            <a:prstGeom prst="line">
              <a:avLst/>
            </a:prstGeom>
            <a:ln cap="rnd" w="635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1600200" y="1795007"/>
              <a:ext cx="412665" cy="425827"/>
            </a:xfrm>
            <a:custGeom>
              <a:avLst/>
              <a:gdLst/>
              <a:ahLst/>
              <a:cxnLst/>
              <a:rect r="r" b="b" t="t" l="l"/>
              <a:pathLst>
                <a:path h="425827" w="412665">
                  <a:moveTo>
                    <a:pt x="0" y="0"/>
                  </a:moveTo>
                  <a:lnTo>
                    <a:pt x="412665" y="0"/>
                  </a:lnTo>
                  <a:lnTo>
                    <a:pt x="412665" y="425827"/>
                  </a:lnTo>
                  <a:lnTo>
                    <a:pt x="0" y="4258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true" flipV="false" rot="0">
              <a:off x="8007187" y="0"/>
              <a:ext cx="18192765" cy="9261343"/>
            </a:xfrm>
            <a:custGeom>
              <a:avLst/>
              <a:gdLst/>
              <a:ahLst/>
              <a:cxnLst/>
              <a:rect r="r" b="b" t="t" l="l"/>
              <a:pathLst>
                <a:path h="9261343" w="18192765">
                  <a:moveTo>
                    <a:pt x="18192765" y="0"/>
                  </a:moveTo>
                  <a:lnTo>
                    <a:pt x="0" y="0"/>
                  </a:lnTo>
                  <a:lnTo>
                    <a:pt x="0" y="9261343"/>
                  </a:lnTo>
                  <a:lnTo>
                    <a:pt x="18192765" y="9261343"/>
                  </a:lnTo>
                  <a:lnTo>
                    <a:pt x="18192765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13615590" y="468689"/>
              <a:ext cx="400812" cy="387694"/>
            </a:xfrm>
            <a:custGeom>
              <a:avLst/>
              <a:gdLst/>
              <a:ahLst/>
              <a:cxnLst/>
              <a:rect r="r" b="b" t="t" l="l"/>
              <a:pathLst>
                <a:path h="387694" w="400812">
                  <a:moveTo>
                    <a:pt x="0" y="0"/>
                  </a:moveTo>
                  <a:lnTo>
                    <a:pt x="400811" y="0"/>
                  </a:lnTo>
                  <a:lnTo>
                    <a:pt x="400811" y="387694"/>
                  </a:lnTo>
                  <a:lnTo>
                    <a:pt x="0" y="3876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14381575" y="468689"/>
              <a:ext cx="387694" cy="387694"/>
            </a:xfrm>
            <a:custGeom>
              <a:avLst/>
              <a:gdLst/>
              <a:ahLst/>
              <a:cxnLst/>
              <a:rect r="r" b="b" t="t" l="l"/>
              <a:pathLst>
                <a:path h="387694" w="387694">
                  <a:moveTo>
                    <a:pt x="0" y="0"/>
                  </a:moveTo>
                  <a:lnTo>
                    <a:pt x="387694" y="0"/>
                  </a:lnTo>
                  <a:lnTo>
                    <a:pt x="387694" y="387694"/>
                  </a:lnTo>
                  <a:lnTo>
                    <a:pt x="0" y="3876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6" id="16"/>
            <p:cNvGrpSpPr/>
            <p:nvPr/>
          </p:nvGrpSpPr>
          <p:grpSpPr>
            <a:xfrm rot="0">
              <a:off x="2134357" y="1667637"/>
              <a:ext cx="20878043" cy="680568"/>
              <a:chOff x="0" y="0"/>
              <a:chExt cx="12467294" cy="4064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12467294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12467294">
                    <a:moveTo>
                      <a:pt x="12264094" y="0"/>
                    </a:moveTo>
                    <a:cubicBezTo>
                      <a:pt x="12376318" y="0"/>
                      <a:pt x="12467294" y="90976"/>
                      <a:pt x="12467294" y="203200"/>
                    </a:cubicBezTo>
                    <a:cubicBezTo>
                      <a:pt x="12467294" y="315424"/>
                      <a:pt x="12376318" y="406400"/>
                      <a:pt x="12264094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C4C5C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9525"/>
                <a:ext cx="12467294" cy="415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80"/>
                  </a:lnSpc>
                </a:pPr>
              </a:p>
            </p:txBody>
          </p:sp>
        </p:grpSp>
        <p:sp>
          <p:nvSpPr>
            <p:cNvPr name="Freeform 19" id="19"/>
            <p:cNvSpPr/>
            <p:nvPr/>
          </p:nvSpPr>
          <p:spPr>
            <a:xfrm flipH="false" flipV="false" rot="0">
              <a:off x="2337202" y="1795007"/>
              <a:ext cx="445257" cy="425827"/>
            </a:xfrm>
            <a:custGeom>
              <a:avLst/>
              <a:gdLst/>
              <a:ahLst/>
              <a:cxnLst/>
              <a:rect r="r" b="b" t="t" l="l"/>
              <a:pathLst>
                <a:path h="425827" w="445257">
                  <a:moveTo>
                    <a:pt x="0" y="0"/>
                  </a:moveTo>
                  <a:lnTo>
                    <a:pt x="445257" y="0"/>
                  </a:lnTo>
                  <a:lnTo>
                    <a:pt x="445257" y="425827"/>
                  </a:lnTo>
                  <a:lnTo>
                    <a:pt x="0" y="4258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20" id="20"/>
            <p:cNvGrpSpPr/>
            <p:nvPr/>
          </p:nvGrpSpPr>
          <p:grpSpPr>
            <a:xfrm rot="0">
              <a:off x="447964" y="221133"/>
              <a:ext cx="796139" cy="796139"/>
              <a:chOff x="0" y="0"/>
              <a:chExt cx="812800" cy="81280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D84BC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80"/>
                  </a:lnSpc>
                </a:pPr>
              </a:p>
            </p:txBody>
          </p:sp>
        </p:grpSp>
        <p:sp>
          <p:nvSpPr>
            <p:cNvPr name="TextBox 23" id="23"/>
            <p:cNvSpPr txBox="true"/>
            <p:nvPr/>
          </p:nvSpPr>
          <p:spPr>
            <a:xfrm rot="0">
              <a:off x="3011059" y="1710529"/>
              <a:ext cx="11610319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sz="2499">
                  <a:solidFill>
                    <a:srgbClr val="48494E"/>
                  </a:solidFill>
                  <a:latin typeface="Open Sauce"/>
                </a:rPr>
                <a:t>Computação de borda</a:t>
              </a: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1032888" y="1981660"/>
            <a:ext cx="8707400" cy="239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80"/>
              </a:lnSpc>
            </a:pPr>
            <a:r>
              <a:rPr lang="en-US" sz="7900">
                <a:solidFill>
                  <a:srgbClr val="000000"/>
                </a:solidFill>
                <a:latin typeface="Open Sauce Heavy"/>
              </a:rPr>
              <a:t>Computação de Borda:</a:t>
            </a:r>
          </a:p>
        </p:txBody>
      </p:sp>
      <p:sp>
        <p:nvSpPr>
          <p:cNvPr name="Freeform 25" id="25"/>
          <p:cNvSpPr/>
          <p:nvPr/>
        </p:nvSpPr>
        <p:spPr>
          <a:xfrm flipH="false" flipV="false" rot="0">
            <a:off x="10513183" y="1972135"/>
            <a:ext cx="5225514" cy="7359879"/>
          </a:xfrm>
          <a:custGeom>
            <a:avLst/>
            <a:gdLst/>
            <a:ahLst/>
            <a:cxnLst/>
            <a:rect r="r" b="b" t="t" l="l"/>
            <a:pathLst>
              <a:path h="7359879" w="5225514">
                <a:moveTo>
                  <a:pt x="0" y="0"/>
                </a:moveTo>
                <a:lnTo>
                  <a:pt x="5225515" y="0"/>
                </a:lnTo>
                <a:lnTo>
                  <a:pt x="5225515" y="7359880"/>
                </a:lnTo>
                <a:lnTo>
                  <a:pt x="0" y="7359880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1509334" y="4935153"/>
            <a:ext cx="7754508" cy="3876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9"/>
              </a:lnSpc>
            </a:pPr>
            <a:r>
              <a:rPr lang="en-US" sz="2999">
                <a:solidFill>
                  <a:srgbClr val="000000"/>
                </a:solidFill>
                <a:latin typeface="Open Sauce"/>
              </a:rPr>
              <a:t> A computação de borda refere-se ao processamento de dados mais próximo da fonte de dados, ou "na borda" da rede, em vez de enviar os dados para um data center centralizado ou para a nuvem. Isso pode reduzir a latência, economizar largura de banda e melhorar a privacidade dos dados.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7511"/>
            <a:ext cx="19649964" cy="10189489"/>
            <a:chOff x="0" y="0"/>
            <a:chExt cx="26199952" cy="13585985"/>
          </a:xfrm>
        </p:grpSpPr>
        <p:sp>
          <p:nvSpPr>
            <p:cNvPr name="Freeform 3" id="3"/>
            <p:cNvSpPr/>
            <p:nvPr/>
          </p:nvSpPr>
          <p:spPr>
            <a:xfrm flipH="true" flipV="false" rot="0">
              <a:off x="0" y="0"/>
              <a:ext cx="18192765" cy="9261343"/>
            </a:xfrm>
            <a:custGeom>
              <a:avLst/>
              <a:gdLst/>
              <a:ahLst/>
              <a:cxnLst/>
              <a:rect r="r" b="b" t="t" l="l"/>
              <a:pathLst>
                <a:path h="9261343" w="18192765">
                  <a:moveTo>
                    <a:pt x="18192765" y="0"/>
                  </a:moveTo>
                  <a:lnTo>
                    <a:pt x="0" y="0"/>
                  </a:lnTo>
                  <a:lnTo>
                    <a:pt x="0" y="9261343"/>
                  </a:lnTo>
                  <a:lnTo>
                    <a:pt x="18192765" y="9261343"/>
                  </a:lnTo>
                  <a:lnTo>
                    <a:pt x="18192765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" id="4"/>
            <p:cNvSpPr txBox="true"/>
            <p:nvPr/>
          </p:nvSpPr>
          <p:spPr>
            <a:xfrm rot="0">
              <a:off x="2012865" y="421064"/>
              <a:ext cx="2164406" cy="4497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00"/>
                </a:lnSpc>
              </a:pPr>
              <a:r>
                <a:rPr lang="en-US" sz="2000">
                  <a:solidFill>
                    <a:srgbClr val="FFFFFF"/>
                  </a:solidFill>
                  <a:latin typeface="Open Sauce"/>
                </a:rPr>
                <a:t>LER</a:t>
              </a:r>
            </a:p>
          </p:txBody>
        </p:sp>
        <p:sp>
          <p:nvSpPr>
            <p:cNvPr name="Freeform 5" id="5"/>
            <p:cNvSpPr/>
            <p:nvPr/>
          </p:nvSpPr>
          <p:spPr>
            <a:xfrm flipH="true" flipV="false" rot="0">
              <a:off x="2528147" y="0"/>
              <a:ext cx="18192765" cy="9261343"/>
            </a:xfrm>
            <a:custGeom>
              <a:avLst/>
              <a:gdLst/>
              <a:ahLst/>
              <a:cxnLst/>
              <a:rect r="r" b="b" t="t" l="l"/>
              <a:pathLst>
                <a:path h="9261343" w="18192765">
                  <a:moveTo>
                    <a:pt x="18192765" y="0"/>
                  </a:moveTo>
                  <a:lnTo>
                    <a:pt x="0" y="0"/>
                  </a:lnTo>
                  <a:lnTo>
                    <a:pt x="0" y="9261343"/>
                  </a:lnTo>
                  <a:lnTo>
                    <a:pt x="18192765" y="9261343"/>
                  </a:lnTo>
                  <a:lnTo>
                    <a:pt x="18192765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true" flipV="false" rot="0">
              <a:off x="5244558" y="0"/>
              <a:ext cx="18192765" cy="9261343"/>
            </a:xfrm>
            <a:custGeom>
              <a:avLst/>
              <a:gdLst/>
              <a:ahLst/>
              <a:cxnLst/>
              <a:rect r="r" b="b" t="t" l="l"/>
              <a:pathLst>
                <a:path h="9261343" w="18192765">
                  <a:moveTo>
                    <a:pt x="18192765" y="0"/>
                  </a:moveTo>
                  <a:lnTo>
                    <a:pt x="0" y="0"/>
                  </a:lnTo>
                  <a:lnTo>
                    <a:pt x="0" y="9261343"/>
                  </a:lnTo>
                  <a:lnTo>
                    <a:pt x="18192765" y="9261343"/>
                  </a:lnTo>
                  <a:lnTo>
                    <a:pt x="18192765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7" id="7"/>
            <p:cNvGrpSpPr/>
            <p:nvPr/>
          </p:nvGrpSpPr>
          <p:grpSpPr>
            <a:xfrm rot="0">
              <a:off x="0" y="1358599"/>
              <a:ext cx="24384000" cy="12227387"/>
              <a:chOff x="0" y="0"/>
              <a:chExt cx="4862686" cy="24384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4862686" cy="2438400"/>
              </a:xfrm>
              <a:custGeom>
                <a:avLst/>
                <a:gdLst/>
                <a:ahLst/>
                <a:cxnLst/>
                <a:rect r="r" b="b" t="t" l="l"/>
                <a:pathLst>
                  <a:path h="2438400" w="4862686">
                    <a:moveTo>
                      <a:pt x="0" y="0"/>
                    </a:moveTo>
                    <a:lnTo>
                      <a:pt x="4862686" y="0"/>
                    </a:lnTo>
                    <a:lnTo>
                      <a:pt x="4862686" y="2438400"/>
                    </a:lnTo>
                    <a:lnTo>
                      <a:pt x="0" y="2438400"/>
                    </a:lnTo>
                    <a:close/>
                  </a:path>
                </a:pathLst>
              </a:custGeom>
              <a:solidFill>
                <a:srgbClr val="EFF0F2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4862686" cy="2476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80"/>
                  </a:lnSpc>
                </a:pPr>
              </a:p>
            </p:txBody>
          </p:sp>
        </p:grpSp>
        <p:sp>
          <p:nvSpPr>
            <p:cNvPr name="AutoShape 10" id="10"/>
            <p:cNvSpPr/>
            <p:nvPr/>
          </p:nvSpPr>
          <p:spPr>
            <a:xfrm rot="0">
              <a:off x="913696" y="2007920"/>
              <a:ext cx="457904" cy="0"/>
            </a:xfrm>
            <a:prstGeom prst="line">
              <a:avLst/>
            </a:prstGeom>
            <a:ln cap="rnd" w="635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11" id="11"/>
            <p:cNvSpPr/>
            <p:nvPr/>
          </p:nvSpPr>
          <p:spPr>
            <a:xfrm rot="-10800000">
              <a:off x="224626" y="2007920"/>
              <a:ext cx="457904" cy="0"/>
            </a:xfrm>
            <a:prstGeom prst="line">
              <a:avLst/>
            </a:prstGeom>
            <a:ln cap="rnd" w="635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1600200" y="1795007"/>
              <a:ext cx="412665" cy="425827"/>
            </a:xfrm>
            <a:custGeom>
              <a:avLst/>
              <a:gdLst/>
              <a:ahLst/>
              <a:cxnLst/>
              <a:rect r="r" b="b" t="t" l="l"/>
              <a:pathLst>
                <a:path h="425827" w="412665">
                  <a:moveTo>
                    <a:pt x="0" y="0"/>
                  </a:moveTo>
                  <a:lnTo>
                    <a:pt x="412665" y="0"/>
                  </a:lnTo>
                  <a:lnTo>
                    <a:pt x="412665" y="425827"/>
                  </a:lnTo>
                  <a:lnTo>
                    <a:pt x="0" y="4258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true" flipV="false" rot="0">
              <a:off x="8007187" y="0"/>
              <a:ext cx="18192765" cy="9261343"/>
            </a:xfrm>
            <a:custGeom>
              <a:avLst/>
              <a:gdLst/>
              <a:ahLst/>
              <a:cxnLst/>
              <a:rect r="r" b="b" t="t" l="l"/>
              <a:pathLst>
                <a:path h="9261343" w="18192765">
                  <a:moveTo>
                    <a:pt x="18192765" y="0"/>
                  </a:moveTo>
                  <a:lnTo>
                    <a:pt x="0" y="0"/>
                  </a:lnTo>
                  <a:lnTo>
                    <a:pt x="0" y="9261343"/>
                  </a:lnTo>
                  <a:lnTo>
                    <a:pt x="18192765" y="9261343"/>
                  </a:lnTo>
                  <a:lnTo>
                    <a:pt x="18192765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13615590" y="468689"/>
              <a:ext cx="400812" cy="387694"/>
            </a:xfrm>
            <a:custGeom>
              <a:avLst/>
              <a:gdLst/>
              <a:ahLst/>
              <a:cxnLst/>
              <a:rect r="r" b="b" t="t" l="l"/>
              <a:pathLst>
                <a:path h="387694" w="400812">
                  <a:moveTo>
                    <a:pt x="0" y="0"/>
                  </a:moveTo>
                  <a:lnTo>
                    <a:pt x="400811" y="0"/>
                  </a:lnTo>
                  <a:lnTo>
                    <a:pt x="400811" y="387694"/>
                  </a:lnTo>
                  <a:lnTo>
                    <a:pt x="0" y="3876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5" id="15"/>
            <p:cNvGrpSpPr/>
            <p:nvPr/>
          </p:nvGrpSpPr>
          <p:grpSpPr>
            <a:xfrm rot="0">
              <a:off x="2134357" y="1667637"/>
              <a:ext cx="20878043" cy="680568"/>
              <a:chOff x="0" y="0"/>
              <a:chExt cx="12467294" cy="4064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2467294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12467294">
                    <a:moveTo>
                      <a:pt x="12264094" y="0"/>
                    </a:moveTo>
                    <a:cubicBezTo>
                      <a:pt x="12376318" y="0"/>
                      <a:pt x="12467294" y="90976"/>
                      <a:pt x="12467294" y="203200"/>
                    </a:cubicBezTo>
                    <a:cubicBezTo>
                      <a:pt x="12467294" y="315424"/>
                      <a:pt x="12376318" y="406400"/>
                      <a:pt x="12264094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C4C5C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9525"/>
                <a:ext cx="12467294" cy="415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80"/>
                  </a:lnSpc>
                </a:pPr>
              </a:p>
            </p:txBody>
          </p:sp>
        </p:grpSp>
        <p:sp>
          <p:nvSpPr>
            <p:cNvPr name="Freeform 18" id="18"/>
            <p:cNvSpPr/>
            <p:nvPr/>
          </p:nvSpPr>
          <p:spPr>
            <a:xfrm flipH="false" flipV="false" rot="0">
              <a:off x="2337202" y="1795007"/>
              <a:ext cx="445257" cy="425827"/>
            </a:xfrm>
            <a:custGeom>
              <a:avLst/>
              <a:gdLst/>
              <a:ahLst/>
              <a:cxnLst/>
              <a:rect r="r" b="b" t="t" l="l"/>
              <a:pathLst>
                <a:path h="425827" w="445257">
                  <a:moveTo>
                    <a:pt x="0" y="0"/>
                  </a:moveTo>
                  <a:lnTo>
                    <a:pt x="445257" y="0"/>
                  </a:lnTo>
                  <a:lnTo>
                    <a:pt x="445257" y="425827"/>
                  </a:lnTo>
                  <a:lnTo>
                    <a:pt x="0" y="4258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9" id="19"/>
            <p:cNvGrpSpPr/>
            <p:nvPr/>
          </p:nvGrpSpPr>
          <p:grpSpPr>
            <a:xfrm rot="0">
              <a:off x="447964" y="221133"/>
              <a:ext cx="796139" cy="796139"/>
              <a:chOff x="0" y="0"/>
              <a:chExt cx="812800" cy="81280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7AC96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80"/>
                  </a:lnSpc>
                </a:pPr>
              </a:p>
            </p:txBody>
          </p:sp>
        </p:grpSp>
        <p:sp>
          <p:nvSpPr>
            <p:cNvPr name="TextBox 22" id="22"/>
            <p:cNvSpPr txBox="true"/>
            <p:nvPr/>
          </p:nvSpPr>
          <p:spPr>
            <a:xfrm rot="0">
              <a:off x="3011059" y="1710529"/>
              <a:ext cx="11610319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sz="2499">
                  <a:solidFill>
                    <a:srgbClr val="48494E"/>
                  </a:solidFill>
                  <a:latin typeface="Open Sauce"/>
                </a:rPr>
                <a:t>Futuro da computação em Nuvem</a:t>
              </a:r>
            </a:p>
          </p:txBody>
        </p:sp>
        <p:sp>
          <p:nvSpPr>
            <p:cNvPr name="Freeform 23" id="23"/>
            <p:cNvSpPr/>
            <p:nvPr/>
          </p:nvSpPr>
          <p:spPr>
            <a:xfrm flipH="false" flipV="false" rot="0">
              <a:off x="14381575" y="468689"/>
              <a:ext cx="387694" cy="387694"/>
            </a:xfrm>
            <a:custGeom>
              <a:avLst/>
              <a:gdLst/>
              <a:ahLst/>
              <a:cxnLst/>
              <a:rect r="r" b="b" t="t" l="l"/>
              <a:pathLst>
                <a:path h="387694" w="387694">
                  <a:moveTo>
                    <a:pt x="0" y="0"/>
                  </a:moveTo>
                  <a:lnTo>
                    <a:pt x="387694" y="0"/>
                  </a:lnTo>
                  <a:lnTo>
                    <a:pt x="387694" y="387694"/>
                  </a:lnTo>
                  <a:lnTo>
                    <a:pt x="0" y="3876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24" id="24"/>
          <p:cNvSpPr txBox="true"/>
          <p:nvPr/>
        </p:nvSpPr>
        <p:spPr>
          <a:xfrm rot="0">
            <a:off x="933077" y="2477789"/>
            <a:ext cx="13752194" cy="239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80"/>
              </a:lnSpc>
            </a:pPr>
            <a:r>
              <a:rPr lang="en-US" sz="7900">
                <a:solidFill>
                  <a:srgbClr val="000000"/>
                </a:solidFill>
                <a:latin typeface="Open Sauce Heavy"/>
              </a:rPr>
              <a:t>Futuro da computação em Nuvem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499976" y="5154156"/>
            <a:ext cx="7846843" cy="4339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89"/>
              </a:lnSpc>
              <a:spcBef>
                <a:spcPct val="0"/>
              </a:spcBef>
            </a:pPr>
            <a:r>
              <a:rPr lang="en-US" sz="3299">
                <a:solidFill>
                  <a:srgbClr val="000000"/>
                </a:solidFill>
                <a:latin typeface="Open Sauce"/>
              </a:rPr>
              <a:t>O futuro da computação em nuvem é promissor, com vários desdobramentos inovadores a caminho, como a computação de borda, utilização crescente de IA e aprendizado de máquina.</a:t>
            </a:r>
          </a:p>
          <a:p>
            <a:pPr algn="l">
              <a:lnSpc>
                <a:spcPts val="4289"/>
              </a:lnSpc>
              <a:spcBef>
                <a:spcPct val="0"/>
              </a:spcBef>
            </a:pPr>
          </a:p>
          <a:p>
            <a:pPr algn="l">
              <a:lnSpc>
                <a:spcPts val="4289"/>
              </a:lnSpc>
              <a:spcBef>
                <a:spcPct val="0"/>
              </a:spcBef>
            </a:pPr>
          </a:p>
        </p:txBody>
      </p:sp>
      <p:sp>
        <p:nvSpPr>
          <p:cNvPr name="TextBox 26" id="26"/>
          <p:cNvSpPr txBox="true"/>
          <p:nvPr/>
        </p:nvSpPr>
        <p:spPr>
          <a:xfrm rot="0">
            <a:off x="10230990" y="4057304"/>
            <a:ext cx="6557034" cy="5968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89"/>
              </a:lnSpc>
              <a:spcBef>
                <a:spcPct val="0"/>
              </a:spcBef>
            </a:pPr>
            <a:r>
              <a:rPr lang="en-US" sz="3299">
                <a:solidFill>
                  <a:srgbClr val="000000"/>
                </a:solidFill>
                <a:latin typeface="Open Sauce"/>
              </a:rPr>
              <a:t>A nuvem está posicionada para desempenhar um papel central na tecnologia e, consequentemente, na forma como as empresas atuarão nos próximos anos. À medida em que o mercado de serviços em nuvem continua a crescer, continuaremos a ver inovação e evolução para a nuvem do amanhã.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7511"/>
            <a:ext cx="22517282" cy="10189489"/>
            <a:chOff x="0" y="0"/>
            <a:chExt cx="30023043" cy="1358598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8204666" y="468689"/>
              <a:ext cx="387694" cy="387694"/>
            </a:xfrm>
            <a:custGeom>
              <a:avLst/>
              <a:gdLst/>
              <a:ahLst/>
              <a:cxnLst/>
              <a:rect r="r" b="b" t="t" l="l"/>
              <a:pathLst>
                <a:path h="387694" w="387694">
                  <a:moveTo>
                    <a:pt x="0" y="0"/>
                  </a:moveTo>
                  <a:lnTo>
                    <a:pt x="387694" y="0"/>
                  </a:lnTo>
                  <a:lnTo>
                    <a:pt x="387694" y="387694"/>
                  </a:lnTo>
                  <a:lnTo>
                    <a:pt x="0" y="3876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7438681" y="468689"/>
              <a:ext cx="400812" cy="387694"/>
            </a:xfrm>
            <a:custGeom>
              <a:avLst/>
              <a:gdLst/>
              <a:ahLst/>
              <a:cxnLst/>
              <a:rect r="r" b="b" t="t" l="l"/>
              <a:pathLst>
                <a:path h="387694" w="400812">
                  <a:moveTo>
                    <a:pt x="0" y="0"/>
                  </a:moveTo>
                  <a:lnTo>
                    <a:pt x="400812" y="0"/>
                  </a:lnTo>
                  <a:lnTo>
                    <a:pt x="400812" y="387694"/>
                  </a:lnTo>
                  <a:lnTo>
                    <a:pt x="0" y="3876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true" flipV="false" rot="0">
              <a:off x="0" y="0"/>
              <a:ext cx="18192765" cy="9261343"/>
            </a:xfrm>
            <a:custGeom>
              <a:avLst/>
              <a:gdLst/>
              <a:ahLst/>
              <a:cxnLst/>
              <a:rect r="r" b="b" t="t" l="l"/>
              <a:pathLst>
                <a:path h="9261343" w="18192765">
                  <a:moveTo>
                    <a:pt x="18192765" y="0"/>
                  </a:moveTo>
                  <a:lnTo>
                    <a:pt x="0" y="0"/>
                  </a:lnTo>
                  <a:lnTo>
                    <a:pt x="0" y="9261343"/>
                  </a:lnTo>
                  <a:lnTo>
                    <a:pt x="18192765" y="9261343"/>
                  </a:lnTo>
                  <a:lnTo>
                    <a:pt x="18192765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6" id="6"/>
            <p:cNvSpPr txBox="true"/>
            <p:nvPr/>
          </p:nvSpPr>
          <p:spPr>
            <a:xfrm rot="0">
              <a:off x="2012865" y="421064"/>
              <a:ext cx="2164406" cy="4497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00"/>
                </a:lnSpc>
              </a:pPr>
              <a:r>
                <a:rPr lang="en-US" sz="2000">
                  <a:solidFill>
                    <a:srgbClr val="FFFFFF"/>
                  </a:solidFill>
                  <a:latin typeface="Open Sauce"/>
                </a:rPr>
                <a:t>LER</a:t>
              </a:r>
            </a:p>
          </p:txBody>
        </p:sp>
        <p:sp>
          <p:nvSpPr>
            <p:cNvPr name="Freeform 7" id="7"/>
            <p:cNvSpPr/>
            <p:nvPr/>
          </p:nvSpPr>
          <p:spPr>
            <a:xfrm flipH="true" flipV="false" rot="0">
              <a:off x="2528147" y="0"/>
              <a:ext cx="18192765" cy="9261343"/>
            </a:xfrm>
            <a:custGeom>
              <a:avLst/>
              <a:gdLst/>
              <a:ahLst/>
              <a:cxnLst/>
              <a:rect r="r" b="b" t="t" l="l"/>
              <a:pathLst>
                <a:path h="9261343" w="18192765">
                  <a:moveTo>
                    <a:pt x="18192765" y="0"/>
                  </a:moveTo>
                  <a:lnTo>
                    <a:pt x="0" y="0"/>
                  </a:lnTo>
                  <a:lnTo>
                    <a:pt x="0" y="9261343"/>
                  </a:lnTo>
                  <a:lnTo>
                    <a:pt x="18192765" y="9261343"/>
                  </a:lnTo>
                  <a:lnTo>
                    <a:pt x="18192765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true" flipV="false" rot="0">
              <a:off x="5244558" y="0"/>
              <a:ext cx="18192765" cy="9261343"/>
            </a:xfrm>
            <a:custGeom>
              <a:avLst/>
              <a:gdLst/>
              <a:ahLst/>
              <a:cxnLst/>
              <a:rect r="r" b="b" t="t" l="l"/>
              <a:pathLst>
                <a:path h="9261343" w="18192765">
                  <a:moveTo>
                    <a:pt x="18192765" y="0"/>
                  </a:moveTo>
                  <a:lnTo>
                    <a:pt x="0" y="0"/>
                  </a:lnTo>
                  <a:lnTo>
                    <a:pt x="0" y="9261343"/>
                  </a:lnTo>
                  <a:lnTo>
                    <a:pt x="18192765" y="9261343"/>
                  </a:lnTo>
                  <a:lnTo>
                    <a:pt x="18192765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true" flipV="false" rot="0">
              <a:off x="8007187" y="0"/>
              <a:ext cx="18192765" cy="9261343"/>
            </a:xfrm>
            <a:custGeom>
              <a:avLst/>
              <a:gdLst/>
              <a:ahLst/>
              <a:cxnLst/>
              <a:rect r="r" b="b" t="t" l="l"/>
              <a:pathLst>
                <a:path h="9261343" w="18192765">
                  <a:moveTo>
                    <a:pt x="18192765" y="0"/>
                  </a:moveTo>
                  <a:lnTo>
                    <a:pt x="0" y="0"/>
                  </a:lnTo>
                  <a:lnTo>
                    <a:pt x="0" y="9261343"/>
                  </a:lnTo>
                  <a:lnTo>
                    <a:pt x="18192765" y="9261343"/>
                  </a:lnTo>
                  <a:lnTo>
                    <a:pt x="18192765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true" flipV="false" rot="0">
              <a:off x="11830278" y="0"/>
              <a:ext cx="18192765" cy="9261343"/>
            </a:xfrm>
            <a:custGeom>
              <a:avLst/>
              <a:gdLst/>
              <a:ahLst/>
              <a:cxnLst/>
              <a:rect r="r" b="b" t="t" l="l"/>
              <a:pathLst>
                <a:path h="9261343" w="18192765">
                  <a:moveTo>
                    <a:pt x="18192765" y="0"/>
                  </a:moveTo>
                  <a:lnTo>
                    <a:pt x="0" y="0"/>
                  </a:lnTo>
                  <a:lnTo>
                    <a:pt x="0" y="9261343"/>
                  </a:lnTo>
                  <a:lnTo>
                    <a:pt x="18192765" y="9261343"/>
                  </a:lnTo>
                  <a:lnTo>
                    <a:pt x="18192765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1" id="11"/>
            <p:cNvGrpSpPr/>
            <p:nvPr/>
          </p:nvGrpSpPr>
          <p:grpSpPr>
            <a:xfrm rot="0">
              <a:off x="0" y="1358599"/>
              <a:ext cx="24384000" cy="12227387"/>
              <a:chOff x="0" y="0"/>
              <a:chExt cx="4862686" cy="24384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4862686" cy="2438400"/>
              </a:xfrm>
              <a:custGeom>
                <a:avLst/>
                <a:gdLst/>
                <a:ahLst/>
                <a:cxnLst/>
                <a:rect r="r" b="b" t="t" l="l"/>
                <a:pathLst>
                  <a:path h="2438400" w="4862686">
                    <a:moveTo>
                      <a:pt x="0" y="0"/>
                    </a:moveTo>
                    <a:lnTo>
                      <a:pt x="4862686" y="0"/>
                    </a:lnTo>
                    <a:lnTo>
                      <a:pt x="4862686" y="2438400"/>
                    </a:lnTo>
                    <a:lnTo>
                      <a:pt x="0" y="2438400"/>
                    </a:lnTo>
                    <a:close/>
                  </a:path>
                </a:pathLst>
              </a:custGeom>
              <a:solidFill>
                <a:srgbClr val="EFF0F2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38100"/>
                <a:ext cx="4862686" cy="2476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80"/>
                  </a:lnSpc>
                </a:pPr>
              </a:p>
            </p:txBody>
          </p:sp>
        </p:grpSp>
        <p:sp>
          <p:nvSpPr>
            <p:cNvPr name="AutoShape 14" id="14"/>
            <p:cNvSpPr/>
            <p:nvPr/>
          </p:nvSpPr>
          <p:spPr>
            <a:xfrm rot="0">
              <a:off x="913696" y="2007920"/>
              <a:ext cx="457904" cy="0"/>
            </a:xfrm>
            <a:prstGeom prst="line">
              <a:avLst/>
            </a:prstGeom>
            <a:ln cap="rnd" w="635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15" id="15"/>
            <p:cNvSpPr/>
            <p:nvPr/>
          </p:nvSpPr>
          <p:spPr>
            <a:xfrm rot="-10800000">
              <a:off x="224626" y="2007920"/>
              <a:ext cx="457904" cy="0"/>
            </a:xfrm>
            <a:prstGeom prst="line">
              <a:avLst/>
            </a:prstGeom>
            <a:ln cap="rnd" w="635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1600200" y="1795007"/>
              <a:ext cx="412665" cy="425827"/>
            </a:xfrm>
            <a:custGeom>
              <a:avLst/>
              <a:gdLst/>
              <a:ahLst/>
              <a:cxnLst/>
              <a:rect r="r" b="b" t="t" l="l"/>
              <a:pathLst>
                <a:path h="425827" w="412665">
                  <a:moveTo>
                    <a:pt x="0" y="0"/>
                  </a:moveTo>
                  <a:lnTo>
                    <a:pt x="412665" y="0"/>
                  </a:lnTo>
                  <a:lnTo>
                    <a:pt x="412665" y="425827"/>
                  </a:lnTo>
                  <a:lnTo>
                    <a:pt x="0" y="4258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7" id="17"/>
            <p:cNvGrpSpPr/>
            <p:nvPr/>
          </p:nvGrpSpPr>
          <p:grpSpPr>
            <a:xfrm rot="0">
              <a:off x="2134357" y="1667637"/>
              <a:ext cx="20878043" cy="680568"/>
              <a:chOff x="0" y="0"/>
              <a:chExt cx="12467294" cy="4064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12467294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12467294">
                    <a:moveTo>
                      <a:pt x="12264094" y="0"/>
                    </a:moveTo>
                    <a:cubicBezTo>
                      <a:pt x="12376318" y="0"/>
                      <a:pt x="12467294" y="90976"/>
                      <a:pt x="12467294" y="203200"/>
                    </a:cubicBezTo>
                    <a:cubicBezTo>
                      <a:pt x="12467294" y="315424"/>
                      <a:pt x="12376318" y="406400"/>
                      <a:pt x="12264094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C4C5C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9525"/>
                <a:ext cx="12467294" cy="415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80"/>
                  </a:lnSpc>
                </a:pPr>
              </a:p>
            </p:txBody>
          </p:sp>
        </p:grpSp>
        <p:sp>
          <p:nvSpPr>
            <p:cNvPr name="Freeform 20" id="20"/>
            <p:cNvSpPr/>
            <p:nvPr/>
          </p:nvSpPr>
          <p:spPr>
            <a:xfrm flipH="false" flipV="false" rot="0">
              <a:off x="2337202" y="1795007"/>
              <a:ext cx="445257" cy="425827"/>
            </a:xfrm>
            <a:custGeom>
              <a:avLst/>
              <a:gdLst/>
              <a:ahLst/>
              <a:cxnLst/>
              <a:rect r="r" b="b" t="t" l="l"/>
              <a:pathLst>
                <a:path h="425827" w="445257">
                  <a:moveTo>
                    <a:pt x="0" y="0"/>
                  </a:moveTo>
                  <a:lnTo>
                    <a:pt x="445257" y="0"/>
                  </a:lnTo>
                  <a:lnTo>
                    <a:pt x="445257" y="425827"/>
                  </a:lnTo>
                  <a:lnTo>
                    <a:pt x="0" y="4258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21" id="21"/>
            <p:cNvGrpSpPr/>
            <p:nvPr/>
          </p:nvGrpSpPr>
          <p:grpSpPr>
            <a:xfrm rot="0">
              <a:off x="447964" y="221133"/>
              <a:ext cx="796139" cy="796139"/>
              <a:chOff x="0" y="0"/>
              <a:chExt cx="812800" cy="81280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CB248"/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80"/>
                  </a:lnSpc>
                </a:pPr>
              </a:p>
            </p:txBody>
          </p:sp>
        </p:grpSp>
        <p:sp>
          <p:nvSpPr>
            <p:cNvPr name="TextBox 24" id="24"/>
            <p:cNvSpPr txBox="true"/>
            <p:nvPr/>
          </p:nvSpPr>
          <p:spPr>
            <a:xfrm rot="0">
              <a:off x="3011059" y="1710529"/>
              <a:ext cx="11610319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sz="2499">
                  <a:solidFill>
                    <a:srgbClr val="48494E"/>
                  </a:solidFill>
                  <a:latin typeface="Open Sauce"/>
                </a:rPr>
                <a:t>Fontes</a:t>
              </a:r>
            </a:p>
          </p:txBody>
        </p:sp>
        <p:sp>
          <p:nvSpPr>
            <p:cNvPr name="Freeform 25" id="25"/>
            <p:cNvSpPr/>
            <p:nvPr/>
          </p:nvSpPr>
          <p:spPr>
            <a:xfrm flipH="false" flipV="false" rot="0">
              <a:off x="17463594" y="483161"/>
              <a:ext cx="400812" cy="387694"/>
            </a:xfrm>
            <a:custGeom>
              <a:avLst/>
              <a:gdLst/>
              <a:ahLst/>
              <a:cxnLst/>
              <a:rect r="r" b="b" t="t" l="l"/>
              <a:pathLst>
                <a:path h="387694" w="400812">
                  <a:moveTo>
                    <a:pt x="0" y="0"/>
                  </a:moveTo>
                  <a:lnTo>
                    <a:pt x="400812" y="0"/>
                  </a:lnTo>
                  <a:lnTo>
                    <a:pt x="400812" y="387694"/>
                  </a:lnTo>
                  <a:lnTo>
                    <a:pt x="0" y="3876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823346" y="4092280"/>
            <a:ext cx="9863971" cy="788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39"/>
              </a:lnSpc>
            </a:pPr>
            <a:r>
              <a:rPr lang="en-US" sz="4599" u="sng">
                <a:solidFill>
                  <a:srgbClr val="747474"/>
                </a:solidFill>
                <a:latin typeface="Open Sauce"/>
                <a:hlinkClick r:id="rId20" tooltip="https://infonova.com.br/computacao-borda-importante/"/>
              </a:rPr>
              <a:t>https://blog.brq.com/futuro-cloud/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823346" y="5097006"/>
            <a:ext cx="15849243" cy="788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39"/>
              </a:lnSpc>
            </a:pPr>
            <a:r>
              <a:rPr lang="en-US" sz="4599" u="sng">
                <a:solidFill>
                  <a:srgbClr val="747474"/>
                </a:solidFill>
                <a:latin typeface="Open Sauce"/>
                <a:hlinkClick r:id="rId21" tooltip="https://infonova.com.br/computacao-borda-importante/"/>
              </a:rPr>
              <a:t>https://infonova.com.br/computacao-borda-importante/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823346" y="6164842"/>
            <a:ext cx="16464654" cy="1597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39"/>
              </a:lnSpc>
            </a:pPr>
            <a:r>
              <a:rPr lang="en-US" sz="4599" u="sng">
                <a:solidFill>
                  <a:srgbClr val="747474"/>
                </a:solidFill>
                <a:latin typeface="Open Sauce"/>
                <a:hlinkClick r:id="rId22" tooltip="https://voidspace.com.br/cloudvista-panorama-da-inovacao-nas-nuvens-tecnologicas"/>
              </a:rPr>
              <a:t>https://voidspace.com.br/cloudvista-panorama-da-inovacao-nas-nuvens-tecnologicas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933077" y="2477789"/>
            <a:ext cx="13752194" cy="1190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80"/>
              </a:lnSpc>
            </a:pPr>
            <a:r>
              <a:rPr lang="en-US" sz="7900">
                <a:solidFill>
                  <a:srgbClr val="000000"/>
                </a:solidFill>
                <a:latin typeface="Open Sauce Heavy"/>
              </a:rPr>
              <a:t>Fontes: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823346" y="7836688"/>
            <a:ext cx="16230600" cy="1597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39"/>
              </a:lnSpc>
            </a:pPr>
            <a:r>
              <a:rPr lang="en-US" sz="4599" u="sng">
                <a:solidFill>
                  <a:srgbClr val="747474"/>
                </a:solidFill>
                <a:latin typeface="Open Sauce"/>
                <a:hlinkClick r:id="rId23" tooltip="https://azure.microsoft.com/pt-br/resources/cloud-computing-dictionary/what-is-cloud-computing/"/>
              </a:rPr>
              <a:t>https://azure.microsoft.com/pt-br/resources/cloud-computing-dictionary/what-is-cloud-computing/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079011" y="449028"/>
            <a:ext cx="300609" cy="290771"/>
          </a:xfrm>
          <a:custGeom>
            <a:avLst/>
            <a:gdLst/>
            <a:ahLst/>
            <a:cxnLst/>
            <a:rect r="r" b="b" t="t" l="l"/>
            <a:pathLst>
              <a:path h="290771" w="300609">
                <a:moveTo>
                  <a:pt x="0" y="0"/>
                </a:moveTo>
                <a:lnTo>
                  <a:pt x="300608" y="0"/>
                </a:lnTo>
                <a:lnTo>
                  <a:pt x="300608" y="290770"/>
                </a:lnTo>
                <a:lnTo>
                  <a:pt x="0" y="2907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0" y="97511"/>
            <a:ext cx="13644574" cy="6946007"/>
          </a:xfrm>
          <a:custGeom>
            <a:avLst/>
            <a:gdLst/>
            <a:ahLst/>
            <a:cxnLst/>
            <a:rect r="r" b="b" t="t" l="l"/>
            <a:pathLst>
              <a:path h="6946007" w="13644574">
                <a:moveTo>
                  <a:pt x="13644574" y="0"/>
                </a:moveTo>
                <a:lnTo>
                  <a:pt x="0" y="0"/>
                </a:lnTo>
                <a:lnTo>
                  <a:pt x="0" y="6946007"/>
                </a:lnTo>
                <a:lnTo>
                  <a:pt x="13644574" y="6946007"/>
                </a:lnTo>
                <a:lnTo>
                  <a:pt x="1364457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09649" y="401403"/>
            <a:ext cx="1623304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Open Sauce"/>
              </a:rPr>
              <a:t>LER</a:t>
            </a:r>
          </a:p>
        </p:txBody>
      </p:sp>
      <p:sp>
        <p:nvSpPr>
          <p:cNvPr name="Freeform 5" id="5"/>
          <p:cNvSpPr/>
          <p:nvPr/>
        </p:nvSpPr>
        <p:spPr>
          <a:xfrm flipH="true" flipV="false" rot="0">
            <a:off x="1896110" y="97511"/>
            <a:ext cx="13644574" cy="6946007"/>
          </a:xfrm>
          <a:custGeom>
            <a:avLst/>
            <a:gdLst/>
            <a:ahLst/>
            <a:cxnLst/>
            <a:rect r="r" b="b" t="t" l="l"/>
            <a:pathLst>
              <a:path h="6946007" w="13644574">
                <a:moveTo>
                  <a:pt x="13644574" y="0"/>
                </a:moveTo>
                <a:lnTo>
                  <a:pt x="0" y="0"/>
                </a:lnTo>
                <a:lnTo>
                  <a:pt x="0" y="6946007"/>
                </a:lnTo>
                <a:lnTo>
                  <a:pt x="13644574" y="6946007"/>
                </a:lnTo>
                <a:lnTo>
                  <a:pt x="1364457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3933418" y="97511"/>
            <a:ext cx="13644574" cy="6946007"/>
          </a:xfrm>
          <a:custGeom>
            <a:avLst/>
            <a:gdLst/>
            <a:ahLst/>
            <a:cxnLst/>
            <a:rect r="r" b="b" t="t" l="l"/>
            <a:pathLst>
              <a:path h="6946007" w="13644574">
                <a:moveTo>
                  <a:pt x="13644574" y="0"/>
                </a:moveTo>
                <a:lnTo>
                  <a:pt x="0" y="0"/>
                </a:lnTo>
                <a:lnTo>
                  <a:pt x="0" y="6946007"/>
                </a:lnTo>
                <a:lnTo>
                  <a:pt x="13644574" y="6946007"/>
                </a:lnTo>
                <a:lnTo>
                  <a:pt x="13644574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6005390" y="97511"/>
            <a:ext cx="13644574" cy="6946007"/>
          </a:xfrm>
          <a:custGeom>
            <a:avLst/>
            <a:gdLst/>
            <a:ahLst/>
            <a:cxnLst/>
            <a:rect r="r" b="b" t="t" l="l"/>
            <a:pathLst>
              <a:path h="6946007" w="13644574">
                <a:moveTo>
                  <a:pt x="13644574" y="0"/>
                </a:moveTo>
                <a:lnTo>
                  <a:pt x="0" y="0"/>
                </a:lnTo>
                <a:lnTo>
                  <a:pt x="0" y="6946007"/>
                </a:lnTo>
                <a:lnTo>
                  <a:pt x="13644574" y="6946007"/>
                </a:lnTo>
                <a:lnTo>
                  <a:pt x="13644574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8872708" y="97511"/>
            <a:ext cx="13644574" cy="6946007"/>
          </a:xfrm>
          <a:custGeom>
            <a:avLst/>
            <a:gdLst/>
            <a:ahLst/>
            <a:cxnLst/>
            <a:rect r="r" b="b" t="t" l="l"/>
            <a:pathLst>
              <a:path h="6946007" w="13644574">
                <a:moveTo>
                  <a:pt x="13644574" y="0"/>
                </a:moveTo>
                <a:lnTo>
                  <a:pt x="0" y="0"/>
                </a:lnTo>
                <a:lnTo>
                  <a:pt x="0" y="6946007"/>
                </a:lnTo>
                <a:lnTo>
                  <a:pt x="13644574" y="6946007"/>
                </a:lnTo>
                <a:lnTo>
                  <a:pt x="13644574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11465713" y="97511"/>
            <a:ext cx="13644574" cy="6946007"/>
          </a:xfrm>
          <a:custGeom>
            <a:avLst/>
            <a:gdLst/>
            <a:ahLst/>
            <a:cxnLst/>
            <a:rect r="r" b="b" t="t" l="l"/>
            <a:pathLst>
              <a:path h="6946007" w="13644574">
                <a:moveTo>
                  <a:pt x="13644574" y="0"/>
                </a:moveTo>
                <a:lnTo>
                  <a:pt x="0" y="0"/>
                </a:lnTo>
                <a:lnTo>
                  <a:pt x="0" y="6946007"/>
                </a:lnTo>
                <a:lnTo>
                  <a:pt x="13644574" y="6946007"/>
                </a:lnTo>
                <a:lnTo>
                  <a:pt x="13644574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340677" y="449028"/>
            <a:ext cx="290771" cy="290771"/>
          </a:xfrm>
          <a:custGeom>
            <a:avLst/>
            <a:gdLst/>
            <a:ahLst/>
            <a:cxnLst/>
            <a:rect r="r" b="b" t="t" l="l"/>
            <a:pathLst>
              <a:path h="290771" w="290771">
                <a:moveTo>
                  <a:pt x="0" y="0"/>
                </a:moveTo>
                <a:lnTo>
                  <a:pt x="290771" y="0"/>
                </a:lnTo>
                <a:lnTo>
                  <a:pt x="290771" y="290770"/>
                </a:lnTo>
                <a:lnTo>
                  <a:pt x="0" y="29077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0" y="1116460"/>
            <a:ext cx="18577778" cy="9701799"/>
            <a:chOff x="0" y="0"/>
            <a:chExt cx="4939737" cy="257965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939737" cy="2579659"/>
            </a:xfrm>
            <a:custGeom>
              <a:avLst/>
              <a:gdLst/>
              <a:ahLst/>
              <a:cxnLst/>
              <a:rect r="r" b="b" t="t" l="l"/>
              <a:pathLst>
                <a:path h="2579659" w="4939737">
                  <a:moveTo>
                    <a:pt x="0" y="0"/>
                  </a:moveTo>
                  <a:lnTo>
                    <a:pt x="4939737" y="0"/>
                  </a:lnTo>
                  <a:lnTo>
                    <a:pt x="4939737" y="2579659"/>
                  </a:lnTo>
                  <a:lnTo>
                    <a:pt x="0" y="2579659"/>
                  </a:lnTo>
                  <a:close/>
                </a:path>
              </a:pathLst>
            </a:custGeom>
            <a:solidFill>
              <a:srgbClr val="EFF0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939737" cy="26177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80"/>
                </a:lnSpc>
              </a:pPr>
            </a:p>
          </p:txBody>
        </p:sp>
      </p:grpSp>
      <p:sp>
        <p:nvSpPr>
          <p:cNvPr name="AutoShape 14" id="14"/>
          <p:cNvSpPr/>
          <p:nvPr/>
        </p:nvSpPr>
        <p:spPr>
          <a:xfrm rot="0">
            <a:off x="685272" y="1603451"/>
            <a:ext cx="343428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5" id="15"/>
          <p:cNvSpPr/>
          <p:nvPr/>
        </p:nvSpPr>
        <p:spPr>
          <a:xfrm rot="-10800000">
            <a:off x="168470" y="1603451"/>
            <a:ext cx="343428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200150" y="1443766"/>
            <a:ext cx="309499" cy="319371"/>
          </a:xfrm>
          <a:custGeom>
            <a:avLst/>
            <a:gdLst/>
            <a:ahLst/>
            <a:cxnLst/>
            <a:rect r="r" b="b" t="t" l="l"/>
            <a:pathLst>
              <a:path h="319371" w="309499">
                <a:moveTo>
                  <a:pt x="0" y="0"/>
                </a:moveTo>
                <a:lnTo>
                  <a:pt x="309499" y="0"/>
                </a:lnTo>
                <a:lnTo>
                  <a:pt x="309499" y="319371"/>
                </a:lnTo>
                <a:lnTo>
                  <a:pt x="0" y="319371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600768" y="1348239"/>
            <a:ext cx="15658532" cy="510426"/>
            <a:chOff x="0" y="0"/>
            <a:chExt cx="12467294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2467294" cy="406400"/>
            </a:xfrm>
            <a:custGeom>
              <a:avLst/>
              <a:gdLst/>
              <a:ahLst/>
              <a:cxnLst/>
              <a:rect r="r" b="b" t="t" l="l"/>
              <a:pathLst>
                <a:path h="406400" w="12467294">
                  <a:moveTo>
                    <a:pt x="12264094" y="0"/>
                  </a:moveTo>
                  <a:cubicBezTo>
                    <a:pt x="12376318" y="0"/>
                    <a:pt x="12467294" y="90976"/>
                    <a:pt x="12467294" y="203200"/>
                  </a:cubicBezTo>
                  <a:cubicBezTo>
                    <a:pt x="12467294" y="315424"/>
                    <a:pt x="12376318" y="406400"/>
                    <a:pt x="1226409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C4C5C6"/>
            </a:solidFill>
            <a:ln cap="sq">
              <a:noFill/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9525"/>
              <a:ext cx="12467294" cy="415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80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752902" y="1443766"/>
            <a:ext cx="333943" cy="319371"/>
          </a:xfrm>
          <a:custGeom>
            <a:avLst/>
            <a:gdLst/>
            <a:ahLst/>
            <a:cxnLst/>
            <a:rect r="r" b="b" t="t" l="l"/>
            <a:pathLst>
              <a:path h="319371" w="333943">
                <a:moveTo>
                  <a:pt x="0" y="0"/>
                </a:moveTo>
                <a:lnTo>
                  <a:pt x="333942" y="0"/>
                </a:lnTo>
                <a:lnTo>
                  <a:pt x="333942" y="319371"/>
                </a:lnTo>
                <a:lnTo>
                  <a:pt x="0" y="31937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335973" y="263361"/>
            <a:ext cx="597104" cy="597104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B248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80"/>
                </a:lnSpc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15694995" y="459882"/>
            <a:ext cx="300609" cy="290771"/>
          </a:xfrm>
          <a:custGeom>
            <a:avLst/>
            <a:gdLst/>
            <a:ahLst/>
            <a:cxnLst/>
            <a:rect r="r" b="b" t="t" l="l"/>
            <a:pathLst>
              <a:path h="290771" w="300609">
                <a:moveTo>
                  <a:pt x="0" y="0"/>
                </a:moveTo>
                <a:lnTo>
                  <a:pt x="300609" y="0"/>
                </a:lnTo>
                <a:lnTo>
                  <a:pt x="300609" y="290771"/>
                </a:lnTo>
                <a:lnTo>
                  <a:pt x="0" y="2907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1093994" y="5049040"/>
            <a:ext cx="2285626" cy="2589219"/>
          </a:xfrm>
          <a:custGeom>
            <a:avLst/>
            <a:gdLst/>
            <a:ahLst/>
            <a:cxnLst/>
            <a:rect r="r" b="b" t="t" l="l"/>
            <a:pathLst>
              <a:path h="2589219" w="2285626">
                <a:moveTo>
                  <a:pt x="0" y="0"/>
                </a:moveTo>
                <a:lnTo>
                  <a:pt x="2285625" y="0"/>
                </a:lnTo>
                <a:lnTo>
                  <a:pt x="2285625" y="2589220"/>
                </a:lnTo>
                <a:lnTo>
                  <a:pt x="0" y="2589220"/>
                </a:lnTo>
                <a:lnTo>
                  <a:pt x="0" y="0"/>
                </a:lnTo>
                <a:close/>
              </a:path>
            </a:pathLst>
          </a:custGeom>
          <a:blipFill>
            <a:blip r:embed="rId22"/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2258294" y="1368501"/>
            <a:ext cx="8707740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48494E"/>
                </a:solidFill>
                <a:latin typeface="Open Sauce"/>
              </a:rPr>
              <a:t>agradecimento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4586126" y="3952875"/>
            <a:ext cx="9405527" cy="239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80"/>
              </a:lnSpc>
            </a:pPr>
            <a:r>
              <a:rPr lang="en-US" sz="7900">
                <a:solidFill>
                  <a:srgbClr val="000000"/>
                </a:solidFill>
                <a:latin typeface="Open Sauce Heavy"/>
              </a:rPr>
              <a:t>Obrigado (a) pela atenção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DAGEwXYhFVA</dc:identifier>
  <dcterms:modified xsi:type="dcterms:W3CDTF">2011-08-01T06:04:30Z</dcterms:modified>
  <cp:revision>1</cp:revision>
  <dc:title>Nuvem em Evolução</dc:title>
</cp:coreProperties>
</file>