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9"/>
  </p:notesMasterIdLst>
  <p:sldIdLst>
    <p:sldId id="260" r:id="rId2"/>
    <p:sldId id="263" r:id="rId3"/>
    <p:sldId id="276" r:id="rId4"/>
    <p:sldId id="278" r:id="rId5"/>
    <p:sldId id="262" r:id="rId6"/>
    <p:sldId id="264" r:id="rId7"/>
    <p:sldId id="279" r:id="rId8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4660"/>
  </p:normalViewPr>
  <p:slideViewPr>
    <p:cSldViewPr>
      <p:cViewPr varScale="1">
        <p:scale>
          <a:sx n="110" d="100"/>
          <a:sy n="110" d="100"/>
        </p:scale>
        <p:origin x="19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1A792-594E-4B93-88D9-AA97DA5AFBF5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C678C-FC1F-412F-8CB6-F7C5ED262D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39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C678C-FC1F-412F-8CB6-F7C5ED262D0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758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C678C-FC1F-412F-8CB6-F7C5ED262D0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5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EBD4-9A60-49EA-A1D5-AB15F6C388D9}" type="datetime1">
              <a:rPr lang="fr-FR" smtClean="0"/>
              <a:t>14/10/2018</a:t>
            </a:fld>
            <a:endParaRPr lang="fr-FR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875B-88EA-4C2A-B9E6-C8BC85643D68}" type="datetime1">
              <a:rPr lang="fr-FR" smtClean="0"/>
              <a:t>14/10/2018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B439-1170-414B-8480-AD97EF404D3A}" type="datetime1">
              <a:rPr lang="fr-FR" smtClean="0"/>
              <a:t>14/10/2018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1643-F6F7-4397-B5D9-6097D857781A}" type="datetime1">
              <a:rPr lang="fr-FR" smtClean="0"/>
              <a:t>14/10/2018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AD3A-2785-406E-950E-12DEA9EDF3FC}" type="datetime1">
              <a:rPr lang="fr-FR" smtClean="0"/>
              <a:t>14/10/2018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1808-A838-4726-92ED-996A2A429A28}" type="datetime1">
              <a:rPr lang="fr-FR" smtClean="0"/>
              <a:t>14/10/2018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A29F-2F37-450F-A797-3B4E842C3EFD}" type="datetime1">
              <a:rPr lang="fr-FR" smtClean="0"/>
              <a:t>14/10/2018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653D-7F5A-492F-9865-BCB948F19979}" type="datetime1">
              <a:rPr lang="fr-FR" smtClean="0"/>
              <a:t>14/10/2018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C8DD-BCAC-47E2-AB91-0BD5E00AE211}" type="datetime1">
              <a:rPr lang="fr-FR" smtClean="0"/>
              <a:t>14/10/2018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1C0D-D3CA-4BE3-80F8-8F54216B6ED8}" type="datetime1">
              <a:rPr lang="fr-FR" smtClean="0"/>
              <a:t>14/10/2018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B2F8-28C1-4D8E-A1AF-7413431D688F}" type="datetime1">
              <a:rPr lang="fr-FR" smtClean="0"/>
              <a:t>14/10/2018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1F3883-52CE-488B-98FF-973EDD5F239C}" type="datetime1">
              <a:rPr lang="fr-FR" smtClean="0"/>
              <a:t>14/10/2018</a:t>
            </a:fld>
            <a:endParaRPr lang="fr-FR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D341DA-E34A-45D0-B6BF-484D7DB8CA2B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59632" y="188640"/>
            <a:ext cx="7772400" cy="1181993"/>
          </a:xfrm>
        </p:spPr>
        <p:txBody>
          <a:bodyPr>
            <a:noAutofit/>
          </a:bodyPr>
          <a:lstStyle/>
          <a:p>
            <a:r>
              <a:rPr lang="fr-FR" sz="4400" b="1" dirty="0" smtClean="0"/>
              <a:t>PRENDRE LA PAROLE EN PUBLIC</a:t>
            </a:r>
            <a:endParaRPr lang="fr-FR" sz="4400" b="1" dirty="0"/>
          </a:p>
        </p:txBody>
      </p:sp>
      <p:sp useBgFill="1"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14835" y="1340768"/>
            <a:ext cx="8219874" cy="568863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endParaRPr lang="fr-FR" sz="2800" b="1" dirty="0" smtClean="0"/>
          </a:p>
          <a:p>
            <a:pPr algn="ctr">
              <a:lnSpc>
                <a:spcPct val="150000"/>
              </a:lnSpc>
            </a:pPr>
            <a:endParaRPr lang="fr-FR" sz="2800" b="1" dirty="0"/>
          </a:p>
          <a:p>
            <a:pPr>
              <a:lnSpc>
                <a:spcPct val="150000"/>
              </a:lnSpc>
            </a:pPr>
            <a:endParaRPr lang="fr-FR" sz="2800" b="1" dirty="0" smtClean="0"/>
          </a:p>
          <a:p>
            <a:pPr>
              <a:lnSpc>
                <a:spcPct val="150000"/>
              </a:lnSpc>
            </a:pPr>
            <a:endParaRPr lang="fr-FR" sz="2800" b="1" dirty="0"/>
          </a:p>
          <a:p>
            <a:pPr>
              <a:lnSpc>
                <a:spcPct val="150000"/>
              </a:lnSpc>
            </a:pPr>
            <a:endParaRPr lang="fr-FR" sz="2800" b="1" dirty="0" smtClean="0"/>
          </a:p>
          <a:p>
            <a:pPr>
              <a:lnSpc>
                <a:spcPct val="150000"/>
              </a:lnSpc>
            </a:pPr>
            <a:endParaRPr lang="fr-FR" sz="2800" b="1" dirty="0" smtClean="0"/>
          </a:p>
          <a:p>
            <a:pPr>
              <a:lnSpc>
                <a:spcPct val="150000"/>
              </a:lnSpc>
            </a:pPr>
            <a:endParaRPr lang="fr-FR" sz="2800" b="1" dirty="0" smtClean="0"/>
          </a:p>
          <a:p>
            <a:pPr>
              <a:lnSpc>
                <a:spcPct val="150000"/>
              </a:lnSpc>
            </a:pPr>
            <a:r>
              <a:rPr lang="fr-FR" sz="2800" b="1" dirty="0"/>
              <a:t> </a:t>
            </a:r>
            <a:endParaRPr lang="fr-FR" sz="2800" dirty="0"/>
          </a:p>
          <a:p>
            <a:pPr>
              <a:lnSpc>
                <a:spcPct val="150000"/>
              </a:lnSpc>
            </a:pPr>
            <a:r>
              <a:rPr lang="fr-FR" sz="2800" dirty="0"/>
              <a:t> 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528" y="1094547"/>
            <a:ext cx="8712968" cy="957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457200" algn="l"/>
              </a:tabLst>
            </a:pPr>
            <a:r>
              <a:rPr lang="fr-FR" sz="2800" b="1" dirty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Préparation du </a:t>
            </a:r>
            <a:r>
              <a:rPr lang="fr-FR" sz="2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contenu 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457200" algn="l"/>
              </a:tabLst>
            </a:pPr>
            <a:endParaRPr lang="fr-FR" b="1" dirty="0"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tabLst>
                <a:tab pos="1980565" algn="l"/>
              </a:tabLst>
            </a:pPr>
            <a:r>
              <a:rPr lang="fr-FR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DEFINISSEZ VOTRE MESSAGE</a:t>
            </a:r>
            <a:endParaRPr lang="fr-FR" sz="2000" b="1" dirty="0"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sz="2000" dirty="0"/>
          </a:p>
          <a:p>
            <a:r>
              <a:rPr lang="fr-FR" sz="2000" dirty="0" smtClean="0"/>
              <a:t>        Précisez </a:t>
            </a:r>
            <a:r>
              <a:rPr lang="fr-FR" sz="2000" dirty="0"/>
              <a:t>le sujet </a:t>
            </a:r>
            <a:r>
              <a:rPr lang="fr-FR" sz="2000" dirty="0" smtClean="0"/>
              <a:t>: </a:t>
            </a:r>
            <a:r>
              <a:rPr lang="fr-FR" sz="2000" dirty="0"/>
              <a:t>ex. conférence sur la circulation de </a:t>
            </a:r>
            <a:r>
              <a:rPr lang="fr-FR" sz="2000" dirty="0" smtClean="0"/>
              <a:t>l’information</a:t>
            </a:r>
            <a:endParaRPr lang="fr-FR" sz="2000" dirty="0"/>
          </a:p>
          <a:p>
            <a:endParaRPr lang="fr-FR" sz="1600" dirty="0" smtClean="0"/>
          </a:p>
          <a:p>
            <a:pPr fontAlgn="base">
              <a:spcBef>
                <a:spcPct val="0"/>
              </a:spcBef>
              <a:tabLst>
                <a:tab pos="1980565" algn="l"/>
              </a:tabLst>
            </a:pPr>
            <a:r>
              <a:rPr lang="fr-FR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CERNEZ VOTRE PUBLIC</a:t>
            </a:r>
            <a:endParaRPr lang="fr-FR" sz="2000" b="1" dirty="0"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fr-FR" sz="2000" dirty="0" smtClean="0"/>
              <a:t>        Adaptez–vous </a:t>
            </a:r>
            <a:r>
              <a:rPr lang="fr-FR" sz="2000" dirty="0"/>
              <a:t>à vos interlocuteurs selon leur niveau </a:t>
            </a:r>
            <a:r>
              <a:rPr lang="fr-FR" sz="2000" dirty="0" smtClean="0"/>
              <a:t>d’expertise</a:t>
            </a:r>
          </a:p>
          <a:p>
            <a:r>
              <a:rPr lang="fr-FR" sz="2000" dirty="0"/>
              <a:t> </a:t>
            </a:r>
          </a:p>
          <a:p>
            <a:pPr lvl="0" fontAlgn="base">
              <a:spcBef>
                <a:spcPct val="0"/>
              </a:spcBef>
              <a:tabLst>
                <a:tab pos="1980565" algn="l"/>
              </a:tabLst>
            </a:pPr>
            <a:r>
              <a:rPr lang="fr-FR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DEFINISSEZ VOTRE OBJECTIF (fil conducteur)</a:t>
            </a:r>
            <a:endParaRPr lang="fr-FR" sz="2000" b="1" dirty="0"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fr-FR" sz="2000" dirty="0" smtClean="0"/>
              <a:t>       Après </a:t>
            </a:r>
            <a:r>
              <a:rPr lang="fr-FR" sz="2000" dirty="0"/>
              <a:t>la </a:t>
            </a:r>
            <a:r>
              <a:rPr lang="fr-FR" sz="2000" dirty="0" smtClean="0"/>
              <a:t>présentation, les </a:t>
            </a:r>
            <a:r>
              <a:rPr lang="fr-FR" sz="2000" dirty="0"/>
              <a:t>participants </a:t>
            </a:r>
            <a:r>
              <a:rPr lang="fr-FR" sz="2000" dirty="0" smtClean="0"/>
              <a:t>seront capables </a:t>
            </a:r>
            <a:r>
              <a:rPr lang="fr-FR" sz="2000" dirty="0"/>
              <a:t>de …</a:t>
            </a:r>
          </a:p>
          <a:p>
            <a:r>
              <a:rPr lang="fr-FR" dirty="0"/>
              <a:t> </a:t>
            </a:r>
          </a:p>
          <a:p>
            <a:r>
              <a:rPr lang="fr-FR" sz="1400" dirty="0"/>
              <a:t> </a:t>
            </a:r>
            <a:r>
              <a:rPr lang="fr-FR" sz="1400" dirty="0" smtClean="0"/>
              <a:t>						© </a:t>
            </a:r>
            <a:r>
              <a:rPr lang="fr-FR" sz="1400" dirty="0"/>
              <a:t>Cécile Mann / </a:t>
            </a:r>
            <a:r>
              <a:rPr lang="fr-FR" sz="1400" dirty="0" smtClean="0"/>
              <a:t>CNAM</a:t>
            </a:r>
            <a:endParaRPr lang="fr-FR" sz="1400" b="1" dirty="0"/>
          </a:p>
          <a:p>
            <a:endParaRPr lang="fr-FR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14300" algn="l"/>
                <a:tab pos="457200" algn="l"/>
              </a:tabLst>
            </a:pP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14300" algn="l"/>
                <a:tab pos="457200" algn="l"/>
              </a:tabLst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72623"/>
              </p:ext>
            </p:extLst>
          </p:nvPr>
        </p:nvGraphicFramePr>
        <p:xfrm>
          <a:off x="971600" y="2564904"/>
          <a:ext cx="7940318" cy="16459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58388"/>
                <a:gridCol w="5881930"/>
              </a:tblGrid>
              <a:tr h="504056">
                <a:tc>
                  <a:txBody>
                    <a:bodyPr/>
                    <a:lstStyle/>
                    <a:p>
                      <a:pPr marL="45720"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fr-FR" sz="1800" dirty="0">
                          <a:effectLst/>
                        </a:rPr>
                        <a:t>L’INFORMATION</a:t>
                      </a:r>
                      <a:endParaRPr lang="fr-F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lvl="1" algn="l" rtl="0" eaLnBrk="1" latinLnBrk="0" hangingPunct="1"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kumimoji="0"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Réunion de travail hebdomadaire, </a:t>
                      </a:r>
                      <a:r>
                        <a:rPr kumimoji="0" lang="fr-F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changements,…</a:t>
                      </a:r>
                    </a:p>
                    <a:p>
                      <a:pPr marL="45720" lvl="1" algn="l" rtl="0" eaLnBrk="1" latinLnBrk="0" hangingPunct="1"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endParaRPr kumimoji="0" lang="fr-FR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marL="45720" algn="l" rtl="0" eaLnBrk="1" latinLnBrk="0" hangingPunct="1"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kumimoji="0"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PEDAGOGIE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algn="l" rtl="0" eaLnBrk="1" latinLnBrk="0" hangingPunct="1"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kumimoji="0"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Formation, conférence</a:t>
                      </a:r>
                      <a:r>
                        <a:rPr kumimoji="0" lang="fr-F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,…</a:t>
                      </a:r>
                    </a:p>
                    <a:p>
                      <a:pPr marL="45720" algn="l" rtl="0" eaLnBrk="1" latinLnBrk="0" hangingPunct="1"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endParaRPr kumimoji="0" lang="fr-F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marL="45720" algn="l" rtl="0" eaLnBrk="1" latinLnBrk="0" hangingPunct="1"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kumimoji="0"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PERSUASION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algn="l" rtl="0" eaLnBrk="1" latinLnBrk="0" hangingPunct="1"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kumimoji="0"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Entretien d’embauche, négociation commerciale</a:t>
                      </a:r>
                      <a:r>
                        <a:rPr kumimoji="0" lang="fr-F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,…</a:t>
                      </a:r>
                    </a:p>
                    <a:p>
                      <a:pPr marL="45720" algn="l" rtl="0" eaLnBrk="1" latinLnBrk="0" hangingPunct="1"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endParaRPr kumimoji="0" lang="fr-F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44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19672" y="692696"/>
            <a:ext cx="7299109" cy="1124744"/>
          </a:xfrm>
        </p:spPr>
        <p:txBody>
          <a:bodyPr>
            <a:normAutofit fontScale="90000"/>
          </a:bodyPr>
          <a:lstStyle/>
          <a:p>
            <a:pPr eaLnBrk="0" fontAlgn="base" hangingPunct="0">
              <a:spcAft>
                <a:spcPct val="0"/>
              </a:spcAft>
              <a:tabLst>
                <a:tab pos="114300" algn="l"/>
                <a:tab pos="457200" algn="l"/>
              </a:tabLst>
            </a:pPr>
            <a:r>
              <a:rPr lang="fr-FR" sz="4400" dirty="0"/>
              <a:t>PRENDRE LA PAROLE EN PUBLIC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100" dirty="0"/>
              <a:t>Préparation du </a:t>
            </a:r>
            <a:r>
              <a:rPr lang="fr-FR" sz="3100" dirty="0" smtClean="0"/>
              <a:t>contenu 2</a:t>
            </a:r>
            <a:endParaRPr lang="fr-FR" sz="31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1961456"/>
            <a:ext cx="8280920" cy="4896544"/>
          </a:xfrm>
        </p:spPr>
        <p:txBody>
          <a:bodyPr>
            <a:noAutofit/>
          </a:bodyPr>
          <a:lstStyle/>
          <a:p>
            <a:pPr lvl="0" algn="l"/>
            <a:r>
              <a:rPr lang="fr-FR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PRECISEZ LE CONTENU</a:t>
            </a:r>
            <a:r>
              <a:rPr lang="fr-FR" sz="1900" b="1" cap="all" dirty="0"/>
              <a:t> </a:t>
            </a:r>
          </a:p>
          <a:p>
            <a:pPr lvl="0" algn="l"/>
            <a:r>
              <a:rPr lang="fr-FR" sz="1900" dirty="0"/>
              <a:t> </a:t>
            </a:r>
            <a:r>
              <a:rPr lang="fr-FR" sz="1900" dirty="0" smtClean="0"/>
              <a:t>       D’abord </a:t>
            </a:r>
            <a:r>
              <a:rPr lang="fr-FR" sz="1900" dirty="0"/>
              <a:t>un brainstorming : laissez émerger librement les </a:t>
            </a:r>
            <a:r>
              <a:rPr lang="fr-FR" sz="1900" dirty="0" smtClean="0"/>
              <a:t>idées</a:t>
            </a:r>
          </a:p>
          <a:p>
            <a:pPr lvl="0" algn="l"/>
            <a:endParaRPr lang="fr-FR" sz="800" dirty="0"/>
          </a:p>
          <a:p>
            <a:pPr algn="l"/>
            <a:r>
              <a:rPr lang="fr-FR" sz="1900" dirty="0" smtClean="0"/>
              <a:t>        Posez-vous </a:t>
            </a:r>
            <a:r>
              <a:rPr lang="fr-FR" sz="1900" dirty="0"/>
              <a:t>les questions </a:t>
            </a:r>
            <a:r>
              <a:rPr lang="fr-FR" sz="1900" dirty="0" smtClean="0"/>
              <a:t>QQCOQPC </a:t>
            </a:r>
          </a:p>
          <a:p>
            <a:pPr algn="l"/>
            <a:r>
              <a:rPr lang="fr-FR" sz="1900" dirty="0" smtClean="0"/>
              <a:t>        (Quoi, Qui, Comment, Quand, Où, Pourquoi, Combien ?)</a:t>
            </a:r>
          </a:p>
          <a:p>
            <a:pPr algn="l"/>
            <a:endParaRPr lang="fr-FR" sz="800" dirty="0"/>
          </a:p>
          <a:p>
            <a:pPr algn="l"/>
            <a:r>
              <a:rPr lang="fr-FR" sz="1900" dirty="0" smtClean="0"/>
              <a:t>       Dégagez </a:t>
            </a:r>
            <a:r>
              <a:rPr lang="fr-FR" sz="1900" dirty="0"/>
              <a:t>les idées essentielles et les idées </a:t>
            </a:r>
            <a:r>
              <a:rPr lang="fr-FR" sz="1900" dirty="0" smtClean="0"/>
              <a:t>secondaires</a:t>
            </a:r>
          </a:p>
          <a:p>
            <a:pPr algn="l"/>
            <a:endParaRPr lang="fr-FR" sz="800" dirty="0"/>
          </a:p>
          <a:p>
            <a:pPr algn="l"/>
            <a:r>
              <a:rPr lang="fr-FR" sz="1900" dirty="0" smtClean="0"/>
              <a:t>       Construisez </a:t>
            </a:r>
            <a:r>
              <a:rPr lang="fr-FR" sz="1900" dirty="0"/>
              <a:t>un plan : l’idéal étant en 3 parties </a:t>
            </a:r>
          </a:p>
          <a:p>
            <a:pPr algn="l"/>
            <a:r>
              <a:rPr lang="fr-FR" sz="1900" dirty="0"/>
              <a:t> </a:t>
            </a:r>
            <a:r>
              <a:rPr lang="fr-FR" sz="1900" dirty="0" smtClean="0"/>
              <a:t>              Exemples </a:t>
            </a:r>
            <a:r>
              <a:rPr lang="fr-FR" sz="1900" dirty="0"/>
              <a:t>de plans :	</a:t>
            </a:r>
            <a:endParaRPr lang="fr-FR" sz="1900" dirty="0" smtClean="0"/>
          </a:p>
          <a:p>
            <a:pPr algn="l"/>
            <a:r>
              <a:rPr lang="fr-FR" sz="1900" dirty="0"/>
              <a:t>	</a:t>
            </a:r>
            <a:r>
              <a:rPr lang="fr-FR" sz="1900" dirty="0" smtClean="0"/>
              <a:t>Du </a:t>
            </a:r>
            <a:r>
              <a:rPr lang="fr-FR" sz="1900" dirty="0"/>
              <a:t>familier vers l’inconnu  (ex. pour la pédagogie)</a:t>
            </a:r>
          </a:p>
          <a:p>
            <a:pPr algn="l"/>
            <a:r>
              <a:rPr lang="fr-FR" sz="1900" dirty="0"/>
              <a:t>	Du problème à la solution (ex. réunions de travail)</a:t>
            </a:r>
          </a:p>
          <a:p>
            <a:pPr algn="l"/>
            <a:r>
              <a:rPr lang="fr-FR" sz="1900" dirty="0"/>
              <a:t>	De l’ancienne manière vers la nouvelle (ex. persuasion</a:t>
            </a:r>
            <a:r>
              <a:rPr lang="fr-FR" sz="1900" dirty="0" smtClean="0"/>
              <a:t>)</a:t>
            </a:r>
          </a:p>
          <a:p>
            <a:pPr algn="l"/>
            <a:endParaRPr lang="fr-FR" sz="800" dirty="0"/>
          </a:p>
          <a:p>
            <a:pPr algn="l"/>
            <a:r>
              <a:rPr lang="fr-FR" sz="1900" dirty="0" smtClean="0"/>
              <a:t>      Ponctuez </a:t>
            </a:r>
            <a:r>
              <a:rPr lang="fr-FR" sz="1900" dirty="0"/>
              <a:t>d’exemples, </a:t>
            </a:r>
            <a:r>
              <a:rPr lang="fr-FR" sz="1900" dirty="0" smtClean="0"/>
              <a:t>d’anecdotes</a:t>
            </a:r>
          </a:p>
          <a:p>
            <a:pPr algn="l"/>
            <a:endParaRPr lang="fr-FR" sz="800" dirty="0"/>
          </a:p>
          <a:p>
            <a:pPr algn="just">
              <a:lnSpc>
                <a:spcPct val="150000"/>
              </a:lnSpc>
            </a:pPr>
            <a:r>
              <a:rPr lang="fr-FR" sz="1400" dirty="0" smtClean="0"/>
              <a:t>					                 © Cécile </a:t>
            </a:r>
            <a:r>
              <a:rPr lang="fr-FR" sz="1400" dirty="0"/>
              <a:t>Mann / </a:t>
            </a:r>
            <a:r>
              <a:rPr lang="fr-FR" sz="1400" dirty="0" smtClean="0"/>
              <a:t>CNAM</a:t>
            </a:r>
            <a:endParaRPr lang="fr-FR" sz="1400" b="1" dirty="0"/>
          </a:p>
          <a:p>
            <a:pPr algn="ctr"/>
            <a:endParaRPr lang="fr-FR" sz="2800" b="1" dirty="0" smtClean="0"/>
          </a:p>
          <a:p>
            <a:pPr algn="ctr"/>
            <a:endParaRPr lang="fr-FR" sz="2800" b="1" dirty="0"/>
          </a:p>
          <a:p>
            <a:r>
              <a:rPr lang="fr-FR" sz="2800" b="1" dirty="0"/>
              <a:t> </a:t>
            </a:r>
            <a:endParaRPr lang="fr-FR" sz="2800" dirty="0"/>
          </a:p>
          <a:p>
            <a:r>
              <a:rPr lang="fr-FR" sz="2800" dirty="0"/>
              <a:t> </a:t>
            </a:r>
            <a:r>
              <a:rPr lang="fr-FR" sz="2800" dirty="0" smtClean="0"/>
              <a:t> 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003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39752" y="620688"/>
            <a:ext cx="6588894" cy="1440160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PRENDRE LA PAROLE EN PUBLIC</a:t>
            </a:r>
            <a:br>
              <a:rPr lang="fr-FR" sz="4000" dirty="0"/>
            </a:br>
            <a:r>
              <a:rPr lang="fr-FR" sz="3100" dirty="0"/>
              <a:t>Préparation du contenu 3</a:t>
            </a:r>
            <a:r>
              <a:rPr lang="fr-FR" sz="3100" dirty="0" smtClean="0"/>
              <a:t/>
            </a:r>
            <a:br>
              <a:rPr lang="fr-FR" sz="3100" dirty="0" smtClean="0"/>
            </a:br>
            <a:endParaRPr lang="fr-FR" sz="31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2708920"/>
            <a:ext cx="8219874" cy="4896544"/>
          </a:xfrm>
        </p:spPr>
        <p:txBody>
          <a:bodyPr>
            <a:noAutofit/>
          </a:bodyPr>
          <a:lstStyle/>
          <a:p>
            <a:pPr algn="ctr"/>
            <a:endParaRPr lang="fr-FR" sz="2800" b="1" dirty="0" smtClean="0"/>
          </a:p>
          <a:p>
            <a:pPr algn="ctr"/>
            <a:endParaRPr lang="fr-FR" sz="2800" b="1" dirty="0"/>
          </a:p>
          <a:p>
            <a:r>
              <a:rPr lang="fr-FR" sz="2800" b="1" dirty="0"/>
              <a:t> </a:t>
            </a:r>
            <a:endParaRPr lang="fr-FR" sz="2800" dirty="0"/>
          </a:p>
          <a:p>
            <a:r>
              <a:rPr lang="fr-FR" sz="2800" dirty="0"/>
              <a:t> 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23528" y="1772816"/>
            <a:ext cx="849694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PREVOYEZ L’INTRODUCTION, LES TRANSITIONS, LA CONCLUSION</a:t>
            </a:r>
            <a:endParaRPr lang="fr-FR" sz="2000" b="1" dirty="0"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fr-FR" sz="800" b="1" cap="all" dirty="0"/>
          </a:p>
          <a:p>
            <a:r>
              <a:rPr lang="fr-FR" sz="2000" dirty="0"/>
              <a:t>I</a:t>
            </a:r>
            <a:r>
              <a:rPr lang="fr-FR" sz="2000" dirty="0" smtClean="0"/>
              <a:t>ntroduction : une </a:t>
            </a:r>
            <a:r>
              <a:rPr lang="fr-FR" sz="2000" dirty="0"/>
              <a:t>accroche qui éveille la curiosité </a:t>
            </a:r>
            <a:endParaRPr lang="fr-FR" sz="2000" dirty="0" smtClean="0"/>
          </a:p>
          <a:p>
            <a:r>
              <a:rPr lang="fr-FR" sz="2000" dirty="0" smtClean="0"/>
              <a:t>                         l’historique</a:t>
            </a:r>
            <a:r>
              <a:rPr lang="fr-FR" sz="2000" dirty="0"/>
              <a:t>, la citation, la devinette, </a:t>
            </a:r>
            <a:r>
              <a:rPr lang="fr-FR" sz="2000" dirty="0" smtClean="0"/>
              <a:t>l’image</a:t>
            </a:r>
          </a:p>
          <a:p>
            <a:endParaRPr lang="fr-FR" sz="2000" dirty="0"/>
          </a:p>
          <a:p>
            <a:r>
              <a:rPr lang="fr-FR" sz="2000" dirty="0" smtClean="0"/>
              <a:t>Préparez </a:t>
            </a:r>
            <a:r>
              <a:rPr lang="fr-FR" sz="2000" dirty="0"/>
              <a:t>des transitions entre les </a:t>
            </a:r>
            <a:r>
              <a:rPr lang="fr-FR" sz="2000" dirty="0" smtClean="0"/>
              <a:t>parties</a:t>
            </a:r>
          </a:p>
          <a:p>
            <a:endParaRPr lang="fr-FR" sz="2000" dirty="0"/>
          </a:p>
          <a:p>
            <a:r>
              <a:rPr lang="fr-FR" sz="2000" dirty="0"/>
              <a:t>C</a:t>
            </a:r>
            <a:r>
              <a:rPr lang="fr-FR" sz="2000" dirty="0" smtClean="0"/>
              <a:t>onclusion</a:t>
            </a:r>
            <a:r>
              <a:rPr lang="fr-FR" sz="2000" dirty="0"/>
              <a:t> </a:t>
            </a:r>
            <a:r>
              <a:rPr lang="fr-FR" sz="2000" dirty="0" smtClean="0"/>
              <a:t>: récapitule </a:t>
            </a:r>
            <a:r>
              <a:rPr lang="fr-FR" sz="2000" dirty="0"/>
              <a:t>et ouvre la réflexion avec un message facile à </a:t>
            </a:r>
            <a:r>
              <a:rPr lang="fr-FR" sz="2000" dirty="0" smtClean="0"/>
              <a:t>retenir</a:t>
            </a:r>
            <a:endParaRPr lang="fr-FR" sz="2000" dirty="0"/>
          </a:p>
          <a:p>
            <a:endParaRPr lang="fr-FR" sz="2400" dirty="0"/>
          </a:p>
          <a:p>
            <a:pPr lvl="0"/>
            <a:r>
              <a:rPr lang="fr-FR" sz="2000" b="1" dirty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CHOISISSSEZ LES MOYENS ADAPTES</a:t>
            </a:r>
            <a:r>
              <a:rPr lang="fr-FR" sz="2400" b="1" cap="all" dirty="0"/>
              <a:t> </a:t>
            </a:r>
            <a:endParaRPr lang="fr-FR" sz="2400" b="1" cap="all" dirty="0" smtClean="0"/>
          </a:p>
          <a:p>
            <a:pPr lvl="0"/>
            <a:endParaRPr lang="fr-FR" sz="800" b="1" cap="all" dirty="0"/>
          </a:p>
          <a:p>
            <a:r>
              <a:rPr lang="fr-FR" sz="2000" dirty="0" smtClean="0"/>
              <a:t>Visuels</a:t>
            </a:r>
            <a:r>
              <a:rPr lang="fr-FR" sz="2000" dirty="0"/>
              <a:t> : une image, un transparent, un diaporama, un film </a:t>
            </a:r>
            <a:r>
              <a:rPr lang="fr-FR" sz="2000" dirty="0" smtClean="0"/>
              <a:t>vidéo</a:t>
            </a:r>
          </a:p>
          <a:p>
            <a:r>
              <a:rPr lang="fr-FR" sz="2000" dirty="0"/>
              <a:t>Auditifs  : discours clair, en accentuant et en répétant certains mots</a:t>
            </a:r>
          </a:p>
          <a:p>
            <a:r>
              <a:rPr lang="fr-FR" sz="2000" dirty="0" smtClean="0"/>
              <a:t>Kinesthésiques</a:t>
            </a:r>
            <a:r>
              <a:rPr lang="fr-FR" sz="2000" dirty="0"/>
              <a:t> : impact de votre présence physique</a:t>
            </a:r>
          </a:p>
          <a:p>
            <a:endParaRPr lang="fr-FR" sz="2400" dirty="0" smtClean="0"/>
          </a:p>
          <a:p>
            <a:r>
              <a:rPr lang="fr-FR" sz="1400" b="1" dirty="0"/>
              <a:t> </a:t>
            </a:r>
            <a:r>
              <a:rPr lang="fr-FR" sz="1400" b="1" dirty="0" smtClean="0"/>
              <a:t>						</a:t>
            </a:r>
            <a:r>
              <a:rPr lang="fr-FR" sz="1400" dirty="0" smtClean="0"/>
              <a:t>© Cécile </a:t>
            </a:r>
            <a:r>
              <a:rPr lang="fr-FR" sz="1400" dirty="0"/>
              <a:t>Mann / </a:t>
            </a:r>
            <a:r>
              <a:rPr lang="fr-FR" sz="1400" dirty="0" smtClean="0"/>
              <a:t>CNAM</a:t>
            </a:r>
            <a:endParaRPr lang="fr-FR" sz="1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65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5188" y="639593"/>
            <a:ext cx="8153702" cy="1421255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PRENDRE LA PAROLE EN PUBLIC</a:t>
            </a:r>
            <a:br>
              <a:rPr lang="fr-FR" sz="4000" dirty="0"/>
            </a:br>
            <a:r>
              <a:rPr lang="fr-FR" sz="3100" dirty="0"/>
              <a:t>Préparation mentale et physique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sz="31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1844824"/>
            <a:ext cx="8219874" cy="5760640"/>
          </a:xfrm>
        </p:spPr>
        <p:txBody>
          <a:bodyPr>
            <a:noAutofit/>
          </a:bodyPr>
          <a:lstStyle/>
          <a:p>
            <a:pPr algn="ctr"/>
            <a:endParaRPr lang="fr-FR" sz="2800" b="1" dirty="0" smtClean="0"/>
          </a:p>
          <a:p>
            <a:pPr algn="ctr"/>
            <a:endParaRPr lang="fr-FR" sz="2800" b="1" dirty="0"/>
          </a:p>
          <a:p>
            <a:r>
              <a:rPr lang="fr-FR" sz="2800" b="1" dirty="0"/>
              <a:t> </a:t>
            </a:r>
            <a:endParaRPr lang="fr-FR" sz="2800" dirty="0"/>
          </a:p>
          <a:p>
            <a:r>
              <a:rPr lang="fr-FR" sz="2800" dirty="0"/>
              <a:t> 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23528" y="2060848"/>
            <a:ext cx="863906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 </a:t>
            </a:r>
            <a:r>
              <a:rPr lang="fr-FR" sz="2000" b="1" dirty="0"/>
              <a:t>  </a:t>
            </a:r>
            <a:r>
              <a:rPr lang="fr-FR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AXEZ VOS PENSEES DE FACON POSITIVE</a:t>
            </a:r>
          </a:p>
          <a:p>
            <a:endParaRPr lang="fr-FR" sz="800" b="1" dirty="0"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fr-FR" sz="2000" b="1" dirty="0"/>
              <a:t> </a:t>
            </a:r>
            <a:r>
              <a:rPr lang="fr-FR" sz="2000" b="1" dirty="0" smtClean="0"/>
              <a:t>        </a:t>
            </a:r>
            <a:r>
              <a:rPr lang="fr-FR" sz="2000" dirty="0" smtClean="0"/>
              <a:t>Tout </a:t>
            </a:r>
            <a:r>
              <a:rPr lang="fr-FR" sz="2000" dirty="0"/>
              <a:t>est prêt, vous avez </a:t>
            </a:r>
            <a:r>
              <a:rPr lang="fr-FR" sz="2000" dirty="0" smtClean="0"/>
              <a:t>travaillé </a:t>
            </a:r>
            <a:r>
              <a:rPr lang="fr-FR" sz="2000" dirty="0"/>
              <a:t>ce </a:t>
            </a:r>
            <a:r>
              <a:rPr lang="fr-FR" sz="2000" dirty="0" smtClean="0"/>
              <a:t>sujet. </a:t>
            </a:r>
            <a:endParaRPr lang="fr-FR" sz="2000" dirty="0"/>
          </a:p>
          <a:p>
            <a:r>
              <a:rPr lang="fr-FR" sz="2000" dirty="0"/>
              <a:t> </a:t>
            </a:r>
            <a:r>
              <a:rPr lang="fr-FR" sz="2000" dirty="0" smtClean="0"/>
              <a:t>        Visualisez </a:t>
            </a:r>
            <a:r>
              <a:rPr lang="fr-FR" sz="2000" dirty="0"/>
              <a:t>un moment de réussite dans votre </a:t>
            </a:r>
            <a:r>
              <a:rPr lang="fr-FR" sz="2000" dirty="0" smtClean="0"/>
              <a:t>vie</a:t>
            </a:r>
            <a:endParaRPr lang="fr-FR" sz="2000" dirty="0"/>
          </a:p>
          <a:p>
            <a:r>
              <a:rPr lang="fr-FR" sz="2000" dirty="0"/>
              <a:t> </a:t>
            </a:r>
            <a:r>
              <a:rPr lang="fr-FR" sz="2000" dirty="0" smtClean="0"/>
              <a:t>        Gardez </a:t>
            </a:r>
            <a:r>
              <a:rPr lang="fr-FR" sz="2000" dirty="0"/>
              <a:t>en mémoire votre fil directeur (votre objectif</a:t>
            </a:r>
            <a:r>
              <a:rPr lang="fr-FR" sz="2000" dirty="0" smtClean="0"/>
              <a:t>)</a:t>
            </a:r>
          </a:p>
          <a:p>
            <a:r>
              <a:rPr lang="fr-FR" sz="2000" dirty="0" smtClean="0"/>
              <a:t>         Relâchez la pression: « je fais au mieux de ce que je peux »</a:t>
            </a:r>
          </a:p>
          <a:p>
            <a:endParaRPr lang="fr-FR" sz="2000" dirty="0"/>
          </a:p>
          <a:p>
            <a:r>
              <a:rPr lang="fr-FR" sz="2000" dirty="0"/>
              <a:t> </a:t>
            </a:r>
            <a:r>
              <a:rPr lang="fr-FR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PREPAREZ-VOUS PHYSIQUEMENT</a:t>
            </a:r>
          </a:p>
          <a:p>
            <a:endParaRPr lang="fr-FR" sz="800" b="1" dirty="0"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fr-FR" sz="2000" b="1" dirty="0"/>
              <a:t> </a:t>
            </a:r>
            <a:r>
              <a:rPr lang="fr-FR" sz="2000" b="1" dirty="0" smtClean="0"/>
              <a:t>        </a:t>
            </a:r>
            <a:r>
              <a:rPr lang="fr-FR" sz="2000" dirty="0" smtClean="0"/>
              <a:t>Respirez profondément : respiration abdominale</a:t>
            </a:r>
          </a:p>
          <a:p>
            <a:r>
              <a:rPr lang="fr-FR" sz="2000" dirty="0"/>
              <a:t> </a:t>
            </a:r>
            <a:r>
              <a:rPr lang="fr-FR" sz="2000" dirty="0" smtClean="0"/>
              <a:t>        Relâchez </a:t>
            </a:r>
            <a:r>
              <a:rPr lang="fr-FR" sz="2000" dirty="0"/>
              <a:t>toutes les parties du corps</a:t>
            </a:r>
          </a:p>
          <a:p>
            <a:r>
              <a:rPr lang="fr-FR" sz="2000" dirty="0"/>
              <a:t>	</a:t>
            </a:r>
            <a:endParaRPr lang="fr-FR" sz="2000" dirty="0" smtClean="0"/>
          </a:p>
          <a:p>
            <a:r>
              <a:rPr lang="fr-FR" sz="2000" dirty="0"/>
              <a:t> </a:t>
            </a:r>
            <a:r>
              <a:rPr lang="fr-FR" sz="2000" dirty="0" smtClean="0"/>
              <a:t>        Dynamisez-vous </a:t>
            </a:r>
            <a:r>
              <a:rPr lang="fr-FR" sz="2000" dirty="0"/>
              <a:t>en tournant les poignets, en les fermant </a:t>
            </a:r>
            <a:r>
              <a:rPr lang="fr-FR" sz="2000" dirty="0" smtClean="0"/>
              <a:t>et les ouvrant</a:t>
            </a:r>
            <a:endParaRPr lang="fr-FR" sz="2000" dirty="0"/>
          </a:p>
          <a:p>
            <a:r>
              <a:rPr lang="fr-FR" sz="2000" dirty="0"/>
              <a:t> </a:t>
            </a:r>
            <a:r>
              <a:rPr lang="fr-FR" sz="2000" dirty="0" smtClean="0"/>
              <a:t>        Choisissez </a:t>
            </a:r>
            <a:r>
              <a:rPr lang="fr-FR" sz="2000" dirty="0"/>
              <a:t>une tenue vestimentaire </a:t>
            </a:r>
            <a:r>
              <a:rPr lang="fr-FR" sz="2000" dirty="0" smtClean="0"/>
              <a:t>correcte</a:t>
            </a:r>
            <a:r>
              <a:rPr lang="fr-FR" sz="2000" dirty="0"/>
              <a:t> </a:t>
            </a:r>
            <a:r>
              <a:rPr lang="fr-FR" sz="2000" dirty="0" smtClean="0"/>
              <a:t>et confortable</a:t>
            </a:r>
          </a:p>
          <a:p>
            <a:endParaRPr lang="fr-FR" sz="2800" dirty="0" smtClean="0"/>
          </a:p>
          <a:p>
            <a:r>
              <a:rPr lang="fr-FR" sz="1400" b="1" dirty="0"/>
              <a:t> </a:t>
            </a:r>
            <a:r>
              <a:rPr lang="fr-FR" sz="1400" b="1" dirty="0" smtClean="0"/>
              <a:t>						</a:t>
            </a:r>
            <a:r>
              <a:rPr lang="fr-FR" sz="1400" dirty="0" smtClean="0"/>
              <a:t>© Cécile </a:t>
            </a:r>
            <a:r>
              <a:rPr lang="fr-FR" sz="1400" dirty="0"/>
              <a:t>Mann / </a:t>
            </a:r>
            <a:r>
              <a:rPr lang="fr-FR" sz="1400" dirty="0" smtClean="0"/>
              <a:t>CNAM</a:t>
            </a:r>
            <a:endParaRPr lang="fr-FR" sz="1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72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1580" y="-43543"/>
            <a:ext cx="8208912" cy="1470025"/>
          </a:xfrm>
        </p:spPr>
        <p:txBody>
          <a:bodyPr>
            <a:normAutofit/>
          </a:bodyPr>
          <a:lstStyle/>
          <a:p>
            <a:r>
              <a:rPr lang="fr-FR" b="1" dirty="0" smtClean="0"/>
              <a:t>  </a:t>
            </a:r>
            <a:r>
              <a:rPr lang="fr-FR" sz="4000" dirty="0"/>
              <a:t>REALISATION DE </a:t>
            </a:r>
            <a:r>
              <a:rPr lang="fr-FR" sz="4000" dirty="0" smtClean="0"/>
              <a:t>L’INTERVENTION 1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615918" cy="5805264"/>
          </a:xfrm>
        </p:spPr>
        <p:txBody>
          <a:bodyPr>
            <a:noAutofit/>
          </a:bodyPr>
          <a:lstStyle/>
          <a:p>
            <a:pPr algn="just"/>
            <a:endParaRPr lang="fr-FR" sz="800" b="1" dirty="0"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just"/>
            <a:endParaRPr lang="fr-FR" sz="800" b="1" cap="all" dirty="0" smtClean="0"/>
          </a:p>
          <a:p>
            <a:pPr algn="l"/>
            <a:r>
              <a:rPr lang="fr-FR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ENTREZ DE FACON AFFIRMEE ET TRANQUILLE</a:t>
            </a:r>
            <a:endParaRPr lang="fr-FR" sz="2000" b="1" dirty="0"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l"/>
            <a:r>
              <a:rPr lang="fr-FR" sz="2000" dirty="0" smtClean="0"/>
              <a:t>       Droit </a:t>
            </a:r>
            <a:r>
              <a:rPr lang="fr-FR" sz="2000" dirty="0"/>
              <a:t>sans être raide, sourire, </a:t>
            </a:r>
            <a:r>
              <a:rPr lang="fr-FR" sz="2000" dirty="0" smtClean="0"/>
              <a:t>regard </a:t>
            </a:r>
            <a:r>
              <a:rPr lang="fr-FR" sz="2000" dirty="0"/>
              <a:t>vers le </a:t>
            </a:r>
            <a:r>
              <a:rPr lang="fr-FR" sz="2000" dirty="0" smtClean="0"/>
              <a:t>public, les </a:t>
            </a:r>
            <a:r>
              <a:rPr lang="fr-FR" sz="2000" dirty="0"/>
              <a:t>mains </a:t>
            </a:r>
            <a:r>
              <a:rPr lang="fr-FR" sz="2000" dirty="0" smtClean="0"/>
              <a:t>libres.</a:t>
            </a:r>
            <a:endParaRPr lang="fr-FR" sz="2000" dirty="0"/>
          </a:p>
          <a:p>
            <a:pPr algn="l"/>
            <a:r>
              <a:rPr lang="fr-FR" sz="2000" dirty="0" smtClean="0"/>
              <a:t>       Pause </a:t>
            </a:r>
            <a:r>
              <a:rPr lang="fr-FR" sz="2000" dirty="0"/>
              <a:t>légère avant de </a:t>
            </a:r>
            <a:r>
              <a:rPr lang="fr-FR" sz="2000" dirty="0" smtClean="0"/>
              <a:t>parler </a:t>
            </a:r>
            <a:endParaRPr lang="fr-FR" sz="2000" dirty="0"/>
          </a:p>
          <a:p>
            <a:pPr algn="just"/>
            <a:endParaRPr lang="fr-FR" sz="1200" dirty="0"/>
          </a:p>
          <a:p>
            <a:pPr algn="l"/>
            <a:r>
              <a:rPr lang="fr-FR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GEREZ VOTRE TRAC EN RESPIRANT</a:t>
            </a:r>
            <a:endParaRPr lang="fr-FR" sz="2000" b="1" dirty="0"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l"/>
            <a:r>
              <a:rPr lang="fr-FR" sz="2000" dirty="0"/>
              <a:t> </a:t>
            </a:r>
            <a:r>
              <a:rPr lang="fr-FR" sz="2000" dirty="0" smtClean="0"/>
              <a:t>     Si </a:t>
            </a:r>
            <a:r>
              <a:rPr lang="fr-FR" sz="2000" dirty="0"/>
              <a:t>vous hésitez, respirez et </a:t>
            </a:r>
            <a:r>
              <a:rPr lang="fr-FR" sz="2000" dirty="0" smtClean="0"/>
              <a:t>poursuivez</a:t>
            </a:r>
          </a:p>
          <a:p>
            <a:pPr algn="l"/>
            <a:r>
              <a:rPr lang="fr-FR" sz="2000" dirty="0" smtClean="0"/>
              <a:t>      Si </a:t>
            </a:r>
            <a:r>
              <a:rPr lang="fr-FR" sz="2000" dirty="0"/>
              <a:t>vous rougissez ou si vous avez un trou de mémoire, </a:t>
            </a:r>
            <a:r>
              <a:rPr lang="fr-FR" sz="2000" dirty="0" smtClean="0"/>
              <a:t>dites-le</a:t>
            </a:r>
          </a:p>
          <a:p>
            <a:pPr algn="l"/>
            <a:r>
              <a:rPr lang="fr-FR" sz="2000" dirty="0" smtClean="0"/>
              <a:t>      Focalisez-vous </a:t>
            </a:r>
            <a:r>
              <a:rPr lang="fr-FR" sz="2000" dirty="0"/>
              <a:t>sur votre </a:t>
            </a:r>
            <a:r>
              <a:rPr lang="fr-FR" sz="2000" dirty="0" smtClean="0"/>
              <a:t>objectif </a:t>
            </a:r>
          </a:p>
          <a:p>
            <a:pPr algn="l"/>
            <a:r>
              <a:rPr lang="fr-FR" sz="2000" dirty="0" smtClean="0"/>
              <a:t>      Croyez en vous : intérieurement «</a:t>
            </a:r>
            <a:r>
              <a:rPr lang="fr-FR" sz="2000" dirty="0"/>
              <a:t> je réussis </a:t>
            </a:r>
            <a:r>
              <a:rPr lang="fr-FR" sz="2000" dirty="0" smtClean="0"/>
              <a:t>»</a:t>
            </a:r>
          </a:p>
          <a:p>
            <a:pPr algn="l"/>
            <a:endParaRPr lang="fr-FR" sz="800" dirty="0"/>
          </a:p>
          <a:p>
            <a:pPr algn="l"/>
            <a:r>
              <a:rPr lang="fr-FR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OCCUPEZ L’ESPACE</a:t>
            </a:r>
            <a:endParaRPr lang="fr-FR" sz="2000" b="1" dirty="0"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just"/>
            <a:r>
              <a:rPr lang="fr-FR" sz="2000" dirty="0" smtClean="0"/>
              <a:t>     Respectez </a:t>
            </a:r>
            <a:r>
              <a:rPr lang="fr-FR" sz="2000" dirty="0"/>
              <a:t>la zone d’intervention </a:t>
            </a:r>
            <a:r>
              <a:rPr lang="fr-FR" sz="2000" dirty="0" smtClean="0"/>
              <a:t>: le </a:t>
            </a:r>
            <a:r>
              <a:rPr lang="fr-FR" sz="2000" dirty="0"/>
              <a:t>plus possible en face du public, </a:t>
            </a:r>
            <a:endParaRPr lang="fr-FR" sz="2000" dirty="0" smtClean="0"/>
          </a:p>
          <a:p>
            <a:pPr algn="just"/>
            <a:r>
              <a:rPr lang="fr-FR" sz="2000" dirty="0" smtClean="0"/>
              <a:t>     à </a:t>
            </a:r>
            <a:r>
              <a:rPr lang="fr-FR" sz="2000" dirty="0"/>
              <a:t>gauche </a:t>
            </a:r>
            <a:r>
              <a:rPr lang="fr-FR" sz="2000" dirty="0" smtClean="0"/>
              <a:t>de </a:t>
            </a:r>
            <a:r>
              <a:rPr lang="fr-FR" sz="2000" dirty="0"/>
              <a:t>l’écran (on lit de gauche à droite</a:t>
            </a:r>
            <a:r>
              <a:rPr lang="fr-FR" sz="2000" dirty="0" smtClean="0"/>
              <a:t>)</a:t>
            </a:r>
          </a:p>
          <a:p>
            <a:pPr algn="just"/>
            <a:r>
              <a:rPr lang="fr-FR" sz="2000" dirty="0" smtClean="0"/>
              <a:t>     Déplacez-vous sans </a:t>
            </a:r>
            <a:r>
              <a:rPr lang="fr-FR" sz="2000" dirty="0"/>
              <a:t>vous </a:t>
            </a:r>
            <a:r>
              <a:rPr lang="fr-FR" sz="2000" dirty="0" smtClean="0"/>
              <a:t>agiter</a:t>
            </a:r>
          </a:p>
          <a:p>
            <a:pPr algn="just"/>
            <a:endParaRPr lang="fr-FR" sz="800" dirty="0"/>
          </a:p>
          <a:p>
            <a:pPr algn="l"/>
            <a:r>
              <a:rPr lang="fr-FR" sz="1400" b="1" dirty="0" smtClean="0"/>
              <a:t>						© Cécile </a:t>
            </a:r>
            <a:r>
              <a:rPr lang="fr-FR" sz="1400" b="1" dirty="0"/>
              <a:t>Mann / </a:t>
            </a:r>
            <a:r>
              <a:rPr lang="fr-FR" sz="1400" b="1" dirty="0" smtClean="0"/>
              <a:t>CNAM</a:t>
            </a:r>
            <a:r>
              <a:rPr lang="fr-FR" sz="1400" b="1" dirty="0"/>
              <a:t> </a:t>
            </a:r>
          </a:p>
          <a:p>
            <a:pPr algn="l"/>
            <a:endParaRPr lang="fr-FR" sz="2800" b="1" dirty="0" smtClean="0"/>
          </a:p>
          <a:p>
            <a:pPr algn="l"/>
            <a:endParaRPr lang="fr-FR" sz="2800" b="1" dirty="0"/>
          </a:p>
          <a:p>
            <a:pPr algn="l"/>
            <a:endParaRPr lang="fr-FR" sz="2800" b="1" dirty="0" smtClean="0"/>
          </a:p>
          <a:p>
            <a:pPr algn="ctr"/>
            <a:endParaRPr lang="fr-FR" sz="2800" b="1" dirty="0"/>
          </a:p>
          <a:p>
            <a:r>
              <a:rPr lang="fr-FR" sz="2800" b="1" dirty="0"/>
              <a:t> </a:t>
            </a:r>
            <a:endParaRPr lang="fr-FR" sz="2800" dirty="0"/>
          </a:p>
          <a:p>
            <a:r>
              <a:rPr lang="fr-FR" sz="2800" dirty="0"/>
              <a:t>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195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59632" y="116632"/>
            <a:ext cx="7772400" cy="1181993"/>
          </a:xfrm>
        </p:spPr>
        <p:txBody>
          <a:bodyPr>
            <a:normAutofit/>
          </a:bodyPr>
          <a:lstStyle/>
          <a:p>
            <a:r>
              <a:rPr lang="fr-FR" sz="4000" dirty="0"/>
              <a:t>REALISATION DE L’INTERVENTION </a:t>
            </a:r>
            <a:r>
              <a:rPr lang="fr-FR" sz="4000" dirty="0" smtClean="0"/>
              <a:t>2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5536" y="1484784"/>
            <a:ext cx="8471902" cy="6768752"/>
          </a:xfrm>
        </p:spPr>
        <p:txBody>
          <a:bodyPr>
            <a:noAutofit/>
          </a:bodyPr>
          <a:lstStyle/>
          <a:p>
            <a:pPr algn="l"/>
            <a:r>
              <a:rPr lang="fr-FR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VIVANT, ENTHOUSIASTE</a:t>
            </a:r>
            <a:endParaRPr lang="fr-FR" sz="2000" b="1" dirty="0"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just"/>
            <a:r>
              <a:rPr lang="fr-FR" sz="2000" dirty="0" smtClean="0"/>
              <a:t>      Gestes amples</a:t>
            </a:r>
          </a:p>
          <a:p>
            <a:pPr algn="just"/>
            <a:r>
              <a:rPr lang="fr-FR" sz="2000" dirty="0" smtClean="0"/>
              <a:t>      Voix : débit, articulation</a:t>
            </a:r>
            <a:r>
              <a:rPr lang="fr-FR" sz="2000" dirty="0"/>
              <a:t>, </a:t>
            </a:r>
            <a:r>
              <a:rPr lang="fr-FR" sz="2000" dirty="0" smtClean="0"/>
              <a:t>accentuation</a:t>
            </a:r>
          </a:p>
          <a:p>
            <a:pPr algn="just"/>
            <a:r>
              <a:rPr lang="fr-FR" sz="2000" dirty="0" smtClean="0"/>
              <a:t>      Soyez </a:t>
            </a:r>
            <a:r>
              <a:rPr lang="fr-FR" sz="2000" dirty="0"/>
              <a:t>vivant, enthousiaste. </a:t>
            </a:r>
            <a:r>
              <a:rPr lang="fr-FR" sz="2000" dirty="0" smtClean="0"/>
              <a:t>Souriez</a:t>
            </a:r>
          </a:p>
          <a:p>
            <a:pPr algn="just"/>
            <a:r>
              <a:rPr lang="fr-FR" sz="2000" dirty="0" smtClean="0"/>
              <a:t>      Contact </a:t>
            </a:r>
            <a:r>
              <a:rPr lang="fr-FR" sz="2000" dirty="0"/>
              <a:t>du </a:t>
            </a:r>
            <a:r>
              <a:rPr lang="fr-FR" sz="2000" dirty="0" smtClean="0"/>
              <a:t>regard</a:t>
            </a:r>
          </a:p>
          <a:p>
            <a:pPr algn="just"/>
            <a:r>
              <a:rPr lang="fr-FR" sz="2000" dirty="0" smtClean="0"/>
              <a:t>      Interaction avec le public : questions</a:t>
            </a:r>
          </a:p>
          <a:p>
            <a:pPr algn="l"/>
            <a:r>
              <a:rPr lang="fr-FR" sz="2800" dirty="0"/>
              <a:t> </a:t>
            </a:r>
            <a:r>
              <a:rPr lang="fr-FR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DISCOURS STRUCTURE</a:t>
            </a:r>
            <a:endParaRPr lang="fr-FR" sz="2000" b="1" dirty="0"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just"/>
            <a:r>
              <a:rPr lang="fr-FR" sz="2000" dirty="0" smtClean="0"/>
              <a:t>     Formules de lien :</a:t>
            </a:r>
          </a:p>
          <a:p>
            <a:pPr algn="just"/>
            <a:r>
              <a:rPr lang="fr-FR" sz="2000" dirty="0" smtClean="0"/>
              <a:t>     «</a:t>
            </a:r>
            <a:r>
              <a:rPr lang="fr-FR" sz="2000" dirty="0"/>
              <a:t> Je vais vous parler de… », « Et maintenant je vais évoquer… </a:t>
            </a:r>
            <a:r>
              <a:rPr lang="fr-FR" sz="2000" dirty="0" smtClean="0"/>
              <a:t>»,… </a:t>
            </a:r>
          </a:p>
          <a:p>
            <a:pPr algn="just"/>
            <a:r>
              <a:rPr lang="fr-FR" sz="2000" dirty="0"/>
              <a:t> </a:t>
            </a:r>
            <a:r>
              <a:rPr lang="fr-FR" sz="2000" dirty="0" smtClean="0"/>
              <a:t>     Expression synthétique </a:t>
            </a:r>
            <a:r>
              <a:rPr lang="fr-FR" sz="2000" dirty="0"/>
              <a:t>et claire avec des exemples, des mots forts</a:t>
            </a:r>
            <a:r>
              <a:rPr lang="fr-FR" sz="2800" dirty="0"/>
              <a:t>.</a:t>
            </a:r>
          </a:p>
          <a:p>
            <a:pPr algn="l"/>
            <a:r>
              <a:rPr lang="fr-FR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SUPPORTS DE COMMUNICATION</a:t>
            </a:r>
            <a:endParaRPr lang="fr-FR" sz="2000" b="1" dirty="0"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just"/>
            <a:r>
              <a:rPr lang="fr-FR" sz="2000" dirty="0"/>
              <a:t> </a:t>
            </a:r>
            <a:r>
              <a:rPr lang="fr-FR" sz="2000" dirty="0" smtClean="0"/>
              <a:t>     Notes sur un tableau ou diaporama. (va et vient regard écran et </a:t>
            </a:r>
            <a:r>
              <a:rPr lang="fr-FR" sz="2000" dirty="0"/>
              <a:t>p</a:t>
            </a:r>
            <a:r>
              <a:rPr lang="fr-FR" sz="2000" dirty="0" smtClean="0"/>
              <a:t>ublic)</a:t>
            </a:r>
          </a:p>
          <a:p>
            <a:pPr algn="just"/>
            <a:endParaRPr lang="fr-FR" sz="800" dirty="0"/>
          </a:p>
          <a:p>
            <a:pPr algn="just"/>
            <a:r>
              <a:rPr lang="fr-FR" sz="1400" dirty="0" smtClean="0"/>
              <a:t>						© Cécile </a:t>
            </a:r>
            <a:r>
              <a:rPr lang="fr-FR" sz="1400" dirty="0"/>
              <a:t>Mann / </a:t>
            </a:r>
            <a:r>
              <a:rPr lang="fr-FR" sz="1400" dirty="0" smtClean="0"/>
              <a:t>CNAM</a:t>
            </a:r>
            <a:endParaRPr lang="fr-FR" sz="1400" b="1" dirty="0" smtClean="0"/>
          </a:p>
          <a:p>
            <a:pPr algn="l"/>
            <a:endParaRPr lang="fr-FR" sz="2800" b="1" dirty="0" smtClean="0"/>
          </a:p>
          <a:p>
            <a:pPr algn="l"/>
            <a:endParaRPr lang="fr-FR" sz="2800" b="1" dirty="0"/>
          </a:p>
          <a:p>
            <a:pPr algn="l"/>
            <a:endParaRPr lang="fr-FR" sz="2800" b="1" dirty="0" smtClean="0"/>
          </a:p>
          <a:p>
            <a:pPr algn="ctr"/>
            <a:endParaRPr lang="fr-FR" sz="2800" b="1" dirty="0"/>
          </a:p>
          <a:p>
            <a:r>
              <a:rPr lang="fr-FR" sz="2800" b="1" dirty="0"/>
              <a:t> </a:t>
            </a:r>
            <a:endParaRPr lang="fr-FR" sz="2800" dirty="0"/>
          </a:p>
          <a:p>
            <a:r>
              <a:rPr lang="fr-FR" sz="2800" dirty="0"/>
              <a:t> </a:t>
            </a:r>
            <a:r>
              <a:rPr lang="fr-FR" sz="2800" dirty="0" smtClean="0"/>
              <a:t>  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582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851648" cy="83326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DIAPORAMA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2528" y="1340768"/>
            <a:ext cx="7854696" cy="6367536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fr-FR" sz="8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ORDRE DES </a:t>
            </a:r>
            <a:r>
              <a:rPr lang="fr-FR" sz="8000" b="1" dirty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DIAPOSITIVES </a:t>
            </a:r>
          </a:p>
          <a:p>
            <a:pPr algn="l"/>
            <a:r>
              <a:rPr lang="fr-FR" sz="4200" b="1" dirty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 </a:t>
            </a:r>
            <a:r>
              <a:rPr lang="fr-FR" sz="8000" dirty="0" smtClean="0"/>
              <a:t>Page </a:t>
            </a:r>
            <a:r>
              <a:rPr lang="fr-FR" sz="8000" dirty="0"/>
              <a:t>d’accueil avec nom, prénom, </a:t>
            </a:r>
            <a:r>
              <a:rPr lang="fr-FR" sz="8000" dirty="0" smtClean="0"/>
              <a:t>sujet, </a:t>
            </a:r>
            <a:r>
              <a:rPr lang="fr-FR" sz="8000" dirty="0"/>
              <a:t>logo CNAM</a:t>
            </a:r>
          </a:p>
          <a:p>
            <a:pPr algn="just" defTabSz="720000"/>
            <a:r>
              <a:rPr lang="fr-FR" sz="8000" dirty="0"/>
              <a:t> </a:t>
            </a:r>
          </a:p>
          <a:p>
            <a:pPr lvl="0" algn="just"/>
            <a:r>
              <a:rPr lang="fr-FR" sz="8000" dirty="0"/>
              <a:t>Plan </a:t>
            </a:r>
            <a:endParaRPr lang="fr-FR" sz="8000" dirty="0" smtClean="0"/>
          </a:p>
          <a:p>
            <a:pPr lvl="0" algn="just"/>
            <a:r>
              <a:rPr lang="fr-FR" sz="8000" dirty="0"/>
              <a:t> </a:t>
            </a:r>
          </a:p>
          <a:p>
            <a:pPr lvl="0" algn="just"/>
            <a:r>
              <a:rPr lang="fr-FR" sz="8000" dirty="0"/>
              <a:t>Environ une diapo par grande partie</a:t>
            </a:r>
          </a:p>
          <a:p>
            <a:pPr algn="just"/>
            <a:r>
              <a:rPr lang="fr-FR" sz="8000" dirty="0"/>
              <a:t> </a:t>
            </a:r>
          </a:p>
          <a:p>
            <a:pPr lvl="0" algn="just"/>
            <a:r>
              <a:rPr lang="fr-FR" sz="8000" dirty="0"/>
              <a:t> Illustrations</a:t>
            </a:r>
          </a:p>
          <a:p>
            <a:pPr algn="just"/>
            <a:r>
              <a:rPr lang="fr-FR" sz="8000" dirty="0"/>
              <a:t> </a:t>
            </a:r>
          </a:p>
          <a:p>
            <a:pPr lvl="0" algn="just"/>
            <a:r>
              <a:rPr lang="fr-FR" sz="8000" dirty="0"/>
              <a:t>Conclusion</a:t>
            </a:r>
          </a:p>
          <a:p>
            <a:pPr algn="just"/>
            <a:r>
              <a:rPr lang="fr-FR" sz="2800" dirty="0"/>
              <a:t> </a:t>
            </a:r>
            <a:endParaRPr lang="fr-FR" sz="2400" dirty="0"/>
          </a:p>
          <a:p>
            <a:pPr algn="just"/>
            <a:r>
              <a:rPr lang="fr-FR" sz="2800" dirty="0"/>
              <a:t> </a:t>
            </a:r>
            <a:endParaRPr lang="fr-FR" sz="2400" dirty="0"/>
          </a:p>
          <a:p>
            <a:pPr algn="just"/>
            <a:r>
              <a:rPr lang="fr-FR" sz="2800" dirty="0"/>
              <a:t> </a:t>
            </a:r>
            <a:endParaRPr lang="fr-FR" sz="8000" dirty="0"/>
          </a:p>
          <a:p>
            <a:pPr algn="l"/>
            <a:r>
              <a:rPr lang="fr-FR" sz="8000" b="1" dirty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CONSTRUIRE LE DIAPORAMA </a:t>
            </a:r>
          </a:p>
          <a:p>
            <a:pPr algn="just"/>
            <a:r>
              <a:rPr lang="fr-FR" sz="8000" dirty="0" smtClean="0"/>
              <a:t>Un </a:t>
            </a:r>
            <a:r>
              <a:rPr lang="fr-FR" sz="8000" dirty="0"/>
              <a:t>titre pour chaque diapositive et des sous titres</a:t>
            </a:r>
          </a:p>
          <a:p>
            <a:pPr lvl="0" algn="just"/>
            <a:r>
              <a:rPr lang="fr-FR" sz="8000" dirty="0" smtClean="0"/>
              <a:t>Les points clés (évitez les phrases)</a:t>
            </a:r>
            <a:endParaRPr lang="fr-FR" sz="8000" dirty="0"/>
          </a:p>
          <a:p>
            <a:pPr lvl="0" algn="just"/>
            <a:r>
              <a:rPr lang="fr-FR" sz="8000" dirty="0" smtClean="0"/>
              <a:t>La </a:t>
            </a:r>
            <a:r>
              <a:rPr lang="fr-FR" sz="8000" dirty="0"/>
              <a:t>forme </a:t>
            </a:r>
            <a:r>
              <a:rPr lang="fr-FR" sz="8000" dirty="0" smtClean="0"/>
              <a:t>: Police</a:t>
            </a:r>
            <a:r>
              <a:rPr lang="fr-FR" sz="8000" dirty="0"/>
              <a:t> </a:t>
            </a:r>
            <a:r>
              <a:rPr lang="fr-FR" sz="8000" dirty="0" smtClean="0"/>
              <a:t>ex</a:t>
            </a:r>
            <a:r>
              <a:rPr lang="fr-FR" sz="8000" dirty="0"/>
              <a:t>. taille 20 </a:t>
            </a:r>
            <a:r>
              <a:rPr lang="fr-FR" sz="8000" dirty="0" smtClean="0"/>
              <a:t>minimum </a:t>
            </a:r>
            <a:r>
              <a:rPr lang="fr-FR" sz="8000" dirty="0"/>
              <a:t>en Arial, + choix de couleur</a:t>
            </a:r>
          </a:p>
          <a:p>
            <a:pPr marL="0" marR="45720" lvl="1" algn="just">
              <a:buClr>
                <a:schemeClr val="accent3"/>
              </a:buClr>
              <a:buSzPct val="95000"/>
            </a:pPr>
            <a:r>
              <a:rPr lang="fr-FR" sz="8000" dirty="0"/>
              <a:t>Fond d’écran : </a:t>
            </a:r>
            <a:r>
              <a:rPr lang="fr-FR" sz="8000" dirty="0" smtClean="0"/>
              <a:t>évitez les </a:t>
            </a:r>
            <a:r>
              <a:rPr lang="fr-FR" sz="8000" dirty="0"/>
              <a:t>contrastes </a:t>
            </a:r>
            <a:r>
              <a:rPr lang="fr-FR" sz="8000" dirty="0" smtClean="0"/>
              <a:t>ex. lettres </a:t>
            </a:r>
            <a:r>
              <a:rPr lang="fr-FR" sz="8000" dirty="0"/>
              <a:t>rouges sur fond bleu </a:t>
            </a:r>
            <a:endParaRPr lang="fr-FR" sz="8000" dirty="0" smtClean="0"/>
          </a:p>
          <a:p>
            <a:pPr marL="0" marR="45720" lvl="1" algn="just">
              <a:buClr>
                <a:schemeClr val="accent3"/>
              </a:buClr>
              <a:buSzPct val="95000"/>
            </a:pPr>
            <a:r>
              <a:rPr lang="fr-FR" sz="5600" dirty="0" smtClean="0"/>
              <a:t>                                                   </a:t>
            </a:r>
          </a:p>
          <a:p>
            <a:pPr marL="0" marR="45720" lvl="1" algn="just">
              <a:buClr>
                <a:schemeClr val="accent3"/>
              </a:buClr>
              <a:buSzPct val="95000"/>
            </a:pPr>
            <a:r>
              <a:rPr lang="fr-FR" sz="5600" dirty="0"/>
              <a:t> </a:t>
            </a:r>
            <a:r>
              <a:rPr lang="fr-FR" sz="5600" dirty="0" smtClean="0"/>
              <a:t>                                                                                                                                   © </a:t>
            </a:r>
            <a:r>
              <a:rPr lang="fr-FR" sz="5600" dirty="0"/>
              <a:t>Cécile Mann / CNAM</a:t>
            </a:r>
            <a:endParaRPr lang="fr-FR" sz="5600" b="1" dirty="0"/>
          </a:p>
          <a:p>
            <a:pPr marL="0" marR="45720" lvl="1" algn="just">
              <a:buClr>
                <a:schemeClr val="accent3"/>
              </a:buClr>
              <a:buSzPct val="95000"/>
            </a:pPr>
            <a:endParaRPr lang="fr-FR" sz="8000" dirty="0"/>
          </a:p>
          <a:p>
            <a:pPr algn="just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41DA-E34A-45D0-B6BF-484D7DB8CA2B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0962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1181</TotalTime>
  <Words>195</Words>
  <Application>Microsoft Office PowerPoint</Application>
  <PresentationFormat>Affichage à l'écran (4:3)</PresentationFormat>
  <Paragraphs>186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Constantia</vt:lpstr>
      <vt:lpstr>Times New Roman</vt:lpstr>
      <vt:lpstr>Wingdings 2</vt:lpstr>
      <vt:lpstr>Débit</vt:lpstr>
      <vt:lpstr>PRENDRE LA PAROLE EN PUBLIC</vt:lpstr>
      <vt:lpstr>PRENDRE LA PAROLE EN PUBLIC Préparation du contenu 2</vt:lpstr>
      <vt:lpstr>PRENDRE LA PAROLE EN PUBLIC Préparation du contenu 3 </vt:lpstr>
      <vt:lpstr>PRENDRE LA PAROLE EN PUBLIC Préparation mentale et physique </vt:lpstr>
      <vt:lpstr>  REALISATION DE L’INTERVENTION 1</vt:lpstr>
      <vt:lpstr>REALISATION DE L’INTERVENTION 2</vt:lpstr>
      <vt:lpstr>DIAPORAMA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DU STRESS</dc:title>
  <dc:creator>bruno</dc:creator>
  <cp:lastModifiedBy>cecile</cp:lastModifiedBy>
  <cp:revision>154</cp:revision>
  <cp:lastPrinted>2018-10-14T20:57:26Z</cp:lastPrinted>
  <dcterms:created xsi:type="dcterms:W3CDTF">2011-11-11T18:01:34Z</dcterms:created>
  <dcterms:modified xsi:type="dcterms:W3CDTF">2018-10-14T21:00:11Z</dcterms:modified>
</cp:coreProperties>
</file>