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60" r:id="rId3"/>
    <p:sldId id="263" r:id="rId4"/>
    <p:sldId id="276" r:id="rId5"/>
    <p:sldId id="278" r:id="rId6"/>
    <p:sldId id="293" r:id="rId7"/>
    <p:sldId id="262" r:id="rId8"/>
    <p:sldId id="264" r:id="rId9"/>
    <p:sldId id="268" r:id="rId10"/>
    <p:sldId id="266" r:id="rId11"/>
    <p:sldId id="271" r:id="rId12"/>
    <p:sldId id="285" r:id="rId13"/>
    <p:sldId id="286" r:id="rId14"/>
    <p:sldId id="287" r:id="rId15"/>
    <p:sldId id="288" r:id="rId16"/>
    <p:sldId id="294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1A792-594E-4B93-88D9-AA97DA5AFBF5}" type="datetimeFigureOut">
              <a:rPr lang="fr-FR" smtClean="0"/>
              <a:t>25/10/2019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C678C-FC1F-412F-8CB6-F7C5ED262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39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F3E-2A9C-44A4-9458-35AF68366761}" type="datetimeFigureOut">
              <a:rPr lang="fr-FR" smtClean="0"/>
              <a:t>25/10/2019</a:t>
            </a:fld>
            <a:endParaRPr lang="fr-FR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F3E-2A9C-44A4-9458-35AF68366761}" type="datetimeFigureOut">
              <a:rPr lang="fr-FR" smtClean="0"/>
              <a:t>25/10/2019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F3E-2A9C-44A4-9458-35AF68366761}" type="datetimeFigureOut">
              <a:rPr lang="fr-FR" smtClean="0"/>
              <a:t>25/10/2019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F3E-2A9C-44A4-9458-35AF68366761}" type="datetimeFigureOut">
              <a:rPr lang="fr-FR" smtClean="0"/>
              <a:t>25/10/2019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F3E-2A9C-44A4-9458-35AF68366761}" type="datetimeFigureOut">
              <a:rPr lang="fr-FR" smtClean="0"/>
              <a:t>25/10/2019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F3E-2A9C-44A4-9458-35AF68366761}" type="datetimeFigureOut">
              <a:rPr lang="fr-FR" smtClean="0"/>
              <a:t>25/10/2019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F3E-2A9C-44A4-9458-35AF68366761}" type="datetimeFigureOut">
              <a:rPr lang="fr-FR" smtClean="0"/>
              <a:t>25/10/2019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F3E-2A9C-44A4-9458-35AF68366761}" type="datetimeFigureOut">
              <a:rPr lang="fr-FR" smtClean="0"/>
              <a:t>25/10/2019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F3E-2A9C-44A4-9458-35AF68366761}" type="datetimeFigureOut">
              <a:rPr lang="fr-FR" smtClean="0"/>
              <a:t>25/10/2019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F3E-2A9C-44A4-9458-35AF68366761}" type="datetimeFigureOut">
              <a:rPr lang="fr-FR" smtClean="0"/>
              <a:t>25/10/2019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F3E-2A9C-44A4-9458-35AF68366761}" type="datetimeFigureOut">
              <a:rPr lang="fr-FR" smtClean="0"/>
              <a:t>25/10/2019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CF4F3E-2A9C-44A4-9458-35AF68366761}" type="datetimeFigureOut">
              <a:rPr lang="fr-FR" smtClean="0"/>
              <a:t>25/10/2019</a:t>
            </a:fld>
            <a:endParaRPr lang="fr-FR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540621"/>
            <a:ext cx="7772400" cy="93731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dirty="0"/>
              <a:t>LE STRESS AU TRAVAIL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83768" y="1759124"/>
            <a:ext cx="8219874" cy="4896544"/>
          </a:xfrm>
        </p:spPr>
        <p:txBody>
          <a:bodyPr>
            <a:noAutofit/>
          </a:bodyPr>
          <a:lstStyle/>
          <a:p>
            <a:pPr algn="l"/>
            <a:endParaRPr lang="fr-FR" sz="2800" dirty="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58" y="1556792"/>
            <a:ext cx="3312368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56963" y="2134069"/>
            <a:ext cx="88926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 lvl="0">
              <a:spcBef>
                <a:spcPct val="20000"/>
              </a:spcBef>
              <a:buClr>
                <a:srgbClr val="0BD0D9"/>
              </a:buClr>
              <a:buSzPct val="95000"/>
            </a:pPr>
            <a:endParaRPr lang="fr-FR" sz="2800" dirty="0" smtClean="0">
              <a:solidFill>
                <a:prstClr val="white"/>
              </a:solidFill>
            </a:endParaRPr>
          </a:p>
          <a:p>
            <a:pPr marR="45720" lvl="0">
              <a:spcBef>
                <a:spcPct val="20000"/>
              </a:spcBef>
              <a:buClr>
                <a:srgbClr val="0BD0D9"/>
              </a:buClr>
              <a:buSzPct val="95000"/>
            </a:pPr>
            <a:endParaRPr lang="fr-FR" sz="2800" dirty="0">
              <a:solidFill>
                <a:prstClr val="white"/>
              </a:solidFill>
            </a:endParaRPr>
          </a:p>
          <a:p>
            <a:pPr marR="45720" lvl="0">
              <a:spcBef>
                <a:spcPct val="20000"/>
              </a:spcBef>
              <a:buClr>
                <a:srgbClr val="0BD0D9"/>
              </a:buClr>
              <a:buSzPct val="95000"/>
            </a:pPr>
            <a:endParaRPr lang="fr-FR" sz="1100" dirty="0">
              <a:solidFill>
                <a:prstClr val="white"/>
              </a:solidFill>
            </a:endParaRP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fr-FR" sz="2800" dirty="0">
                <a:solidFill>
                  <a:prstClr val="white"/>
                </a:solidFill>
              </a:rPr>
              <a:t>Solutions pour gérer son stress</a:t>
            </a:r>
          </a:p>
          <a:p>
            <a:pPr marR="45720" lvl="0">
              <a:spcBef>
                <a:spcPct val="20000"/>
              </a:spcBef>
              <a:buClr>
                <a:srgbClr val="0BD0D9"/>
              </a:buClr>
              <a:buSzPct val="95000"/>
            </a:pPr>
            <a:endParaRPr lang="fr-FR" sz="2800" dirty="0" smtClean="0">
              <a:solidFill>
                <a:prstClr val="white"/>
              </a:solidFill>
            </a:endParaRPr>
          </a:p>
          <a:p>
            <a:pPr marR="45720" lvl="0">
              <a:spcBef>
                <a:spcPct val="20000"/>
              </a:spcBef>
              <a:buClr>
                <a:srgbClr val="0BD0D9"/>
              </a:buClr>
              <a:buSzPct val="95000"/>
            </a:pPr>
            <a:endParaRPr lang="fr-FR" sz="2800" dirty="0">
              <a:solidFill>
                <a:prstClr val="white"/>
              </a:solidFill>
            </a:endParaRPr>
          </a:p>
          <a:p>
            <a:pPr marR="45720"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fr-FR" sz="2400" dirty="0">
                <a:solidFill>
                  <a:prstClr val="white"/>
                </a:solidFill>
              </a:rPr>
              <a:t>Cécile </a:t>
            </a:r>
            <a:r>
              <a:rPr lang="fr-FR" sz="2400" dirty="0" smtClean="0">
                <a:solidFill>
                  <a:prstClr val="white"/>
                </a:solidFill>
              </a:rPr>
              <a:t>Mann / CNAM</a:t>
            </a:r>
            <a:endParaRPr lang="fr-FR" sz="2400" dirty="0">
              <a:solidFill>
                <a:prstClr val="white"/>
              </a:solidFill>
            </a:endParaRPr>
          </a:p>
          <a:p>
            <a:pPr marR="45720"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fr-FR" sz="2400" dirty="0" smtClean="0">
                <a:solidFill>
                  <a:prstClr val="white"/>
                </a:solidFill>
              </a:rPr>
              <a:t>Formatrice-Consultante </a:t>
            </a:r>
            <a:r>
              <a:rPr lang="fr-FR" sz="2400" dirty="0">
                <a:solidFill>
                  <a:prstClr val="white"/>
                </a:solidFill>
              </a:rPr>
              <a:t>en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356493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1580" y="116632"/>
            <a:ext cx="7772400" cy="1370045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3-</a:t>
            </a:r>
            <a:r>
              <a:rPr lang="fr-FR" dirty="0" smtClean="0"/>
              <a:t>PHASE EPUISEMENT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42820" y="1700808"/>
            <a:ext cx="8219874" cy="5625752"/>
          </a:xfrm>
        </p:spPr>
        <p:txBody>
          <a:bodyPr>
            <a:noAutofit/>
          </a:bodyPr>
          <a:lstStyle/>
          <a:p>
            <a:pPr algn="ctr"/>
            <a:endParaRPr lang="fr-FR" sz="2800" b="1" dirty="0"/>
          </a:p>
          <a:p>
            <a:pPr algn="l"/>
            <a:r>
              <a:rPr lang="fr-FR" sz="2800" b="1" dirty="0" smtClean="0"/>
              <a:t>Le stress chronique se pérennise :</a:t>
            </a:r>
          </a:p>
          <a:p>
            <a:pPr algn="l"/>
            <a:endParaRPr lang="fr-FR" sz="2400" b="1" dirty="0" smtClean="0"/>
          </a:p>
          <a:p>
            <a:pPr algn="l"/>
            <a:r>
              <a:rPr lang="fr-FR" sz="2800" b="1" dirty="0" smtClean="0"/>
              <a:t>Privé de temps de récupération, </a:t>
            </a:r>
          </a:p>
          <a:p>
            <a:pPr algn="l"/>
            <a:r>
              <a:rPr lang="fr-FR" sz="2800" b="1" dirty="0" smtClean="0"/>
              <a:t>l’organisme n’ a plus les moyens de s’adapter </a:t>
            </a:r>
          </a:p>
          <a:p>
            <a:pPr algn="l"/>
            <a:endParaRPr lang="fr-FR" sz="2000" b="1" dirty="0" smtClean="0"/>
          </a:p>
          <a:p>
            <a:pPr marL="457200" indent="-457200" algn="l">
              <a:buFont typeface="Courier New" pitchFamily="49" charset="0"/>
              <a:buChar char="o"/>
            </a:pPr>
            <a:r>
              <a:rPr lang="fr-FR" sz="2800" b="1" dirty="0" smtClean="0">
                <a:solidFill>
                  <a:schemeClr val="bg1"/>
                </a:solidFill>
              </a:rPr>
              <a:t>Grande fatigue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fr-FR" sz="2800" b="1" dirty="0" smtClean="0">
                <a:solidFill>
                  <a:schemeClr val="bg1"/>
                </a:solidFill>
              </a:rPr>
              <a:t>Affaiblissement du système immunitaire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fr-FR" sz="2800" b="1" dirty="0" smtClean="0">
                <a:solidFill>
                  <a:schemeClr val="bg1"/>
                </a:solidFill>
              </a:rPr>
              <a:t>Pathologies</a:t>
            </a:r>
          </a:p>
          <a:p>
            <a:pPr marL="457200" indent="-457200" algn="l">
              <a:buFont typeface="Courier New" pitchFamily="49" charset="0"/>
              <a:buChar char="o"/>
            </a:pPr>
            <a:endParaRPr lang="fr-FR" sz="2800" b="1" dirty="0" smtClean="0">
              <a:solidFill>
                <a:schemeClr val="bg1"/>
              </a:solidFill>
            </a:endParaRPr>
          </a:p>
          <a:p>
            <a:pPr algn="l"/>
            <a:r>
              <a:rPr lang="fr-FR" sz="1400" b="1" dirty="0"/>
              <a:t> </a:t>
            </a:r>
            <a:r>
              <a:rPr lang="fr-FR" sz="1400" dirty="0"/>
              <a:t>©     Cécile Mann / </a:t>
            </a:r>
            <a:r>
              <a:rPr lang="fr-FR" sz="1400" dirty="0" smtClean="0"/>
              <a:t>CNAM</a:t>
            </a:r>
            <a:endParaRPr lang="fr-FR" sz="1400" b="1" dirty="0" smtClean="0">
              <a:solidFill>
                <a:schemeClr val="bg1"/>
              </a:solidFill>
            </a:endParaRPr>
          </a:p>
          <a:p>
            <a:r>
              <a:rPr lang="fr-FR" sz="2800" b="1" dirty="0"/>
              <a:t> </a:t>
            </a:r>
            <a:endParaRPr lang="fr-FR" sz="2800" dirty="0"/>
          </a:p>
          <a:p>
            <a:r>
              <a:rPr lang="fr-FR" sz="2800" dirty="0"/>
              <a:t> </a:t>
            </a: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93610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4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1580" y="304685"/>
            <a:ext cx="7772400" cy="1036084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3-</a:t>
            </a:r>
            <a:r>
              <a:rPr lang="fr-FR" dirty="0" smtClean="0"/>
              <a:t>PHASE EPUISEMENT</a:t>
            </a:r>
            <a:br>
              <a:rPr lang="fr-FR" dirty="0" smtClean="0"/>
            </a:br>
            <a:r>
              <a:rPr lang="fr-FR" dirty="0" smtClean="0"/>
              <a:t>Pathologies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1580" y="1268760"/>
            <a:ext cx="8352420" cy="5976664"/>
          </a:xfrm>
        </p:spPr>
        <p:txBody>
          <a:bodyPr>
            <a:noAutofit/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</a:rPr>
              <a:t>Physiques</a:t>
            </a:r>
          </a:p>
          <a:p>
            <a:pPr algn="l"/>
            <a:r>
              <a:rPr lang="fr-FR" sz="2400" b="1" dirty="0" smtClean="0"/>
              <a:t>Infections à répétition, dermatoses</a:t>
            </a:r>
          </a:p>
          <a:p>
            <a:pPr algn="l"/>
            <a:r>
              <a:rPr lang="fr-FR" sz="2400" b="1" dirty="0"/>
              <a:t>Troubles digestifs fonctionnels</a:t>
            </a:r>
          </a:p>
          <a:p>
            <a:pPr algn="l"/>
            <a:r>
              <a:rPr lang="fr-FR" sz="2400" b="1" dirty="0" smtClean="0"/>
              <a:t>Maladies </a:t>
            </a:r>
            <a:r>
              <a:rPr lang="fr-FR" sz="2400" b="1" dirty="0"/>
              <a:t>cardio-vasculaires </a:t>
            </a:r>
          </a:p>
          <a:p>
            <a:pPr algn="l"/>
            <a:r>
              <a:rPr lang="fr-FR" sz="2400" b="1" dirty="0" smtClean="0"/>
              <a:t>Diabète</a:t>
            </a:r>
            <a:endParaRPr lang="fr-FR" sz="2400" b="1" dirty="0"/>
          </a:p>
          <a:p>
            <a:pPr algn="l"/>
            <a:r>
              <a:rPr lang="fr-FR" sz="2400" b="1" dirty="0"/>
              <a:t>Troubles lipidiques</a:t>
            </a:r>
          </a:p>
          <a:p>
            <a:pPr algn="l"/>
            <a:r>
              <a:rPr lang="fr-FR" sz="2400" b="1" dirty="0"/>
              <a:t>TPS, Troubles </a:t>
            </a:r>
            <a:r>
              <a:rPr lang="fr-FR" sz="2400" b="1" dirty="0" smtClean="0"/>
              <a:t>musculo-squelettiques</a:t>
            </a:r>
          </a:p>
          <a:p>
            <a:pPr algn="ctr"/>
            <a:r>
              <a:rPr lang="fr-FR" sz="2800" b="1" dirty="0" smtClean="0">
                <a:solidFill>
                  <a:schemeClr val="bg1"/>
                </a:solidFill>
              </a:rPr>
              <a:t>Psychiques</a:t>
            </a:r>
            <a:endParaRPr lang="fr-FR" sz="2800" b="1" dirty="0">
              <a:solidFill>
                <a:schemeClr val="bg1"/>
              </a:solidFill>
            </a:endParaRPr>
          </a:p>
          <a:p>
            <a:pPr algn="l"/>
            <a:r>
              <a:rPr lang="fr-FR" sz="2400" b="1" dirty="0" smtClean="0"/>
              <a:t>Dépression, anxiété</a:t>
            </a:r>
            <a:endParaRPr lang="fr-FR" sz="2400" b="1" dirty="0"/>
          </a:p>
          <a:p>
            <a:pPr algn="l"/>
            <a:r>
              <a:rPr lang="fr-FR" sz="2400" b="1" dirty="0" err="1" smtClean="0"/>
              <a:t>Burn</a:t>
            </a:r>
            <a:r>
              <a:rPr lang="fr-FR" sz="2400" b="1" dirty="0" smtClean="0"/>
              <a:t> out, risque de suicide,…</a:t>
            </a:r>
          </a:p>
          <a:p>
            <a:pPr algn="l"/>
            <a:r>
              <a:rPr lang="fr-FR" sz="2000" b="1" dirty="0" smtClean="0"/>
              <a:t>(possibilité origine personnelle : deuil, divorce</a:t>
            </a:r>
            <a:r>
              <a:rPr lang="fr-FR" sz="2000" b="1" dirty="0"/>
              <a:t>, maladie d’un </a:t>
            </a:r>
            <a:r>
              <a:rPr lang="fr-FR" sz="2000" b="1" dirty="0" smtClean="0"/>
              <a:t>proche)</a:t>
            </a:r>
          </a:p>
          <a:p>
            <a:pPr algn="l"/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1400" dirty="0"/>
              <a:t>©     Cécile Mann / CNAM</a:t>
            </a:r>
            <a:endParaRPr lang="fr-FR" sz="1400" b="1" dirty="0">
              <a:solidFill>
                <a:schemeClr val="bg1"/>
              </a:solidFill>
            </a:endParaRPr>
          </a:p>
          <a:p>
            <a:pPr algn="l"/>
            <a:endParaRPr lang="fr-FR" sz="2800" b="1" dirty="0"/>
          </a:p>
          <a:p>
            <a:pPr algn="l"/>
            <a:endParaRPr lang="fr-FR" sz="2800" b="1" dirty="0"/>
          </a:p>
          <a:p>
            <a:pPr algn="l"/>
            <a:endParaRPr lang="fr-FR" sz="2800" b="1" dirty="0"/>
          </a:p>
          <a:p>
            <a:pPr algn="ctr"/>
            <a:endParaRPr lang="fr-FR" sz="2800" b="1" dirty="0"/>
          </a:p>
          <a:p>
            <a:pPr lvl="1" algn="l"/>
            <a:endParaRPr lang="fr-FR" b="1" dirty="0"/>
          </a:p>
          <a:p>
            <a:r>
              <a:rPr lang="fr-FR" sz="2800" b="1" dirty="0"/>
              <a:t> </a:t>
            </a:r>
            <a:endParaRPr lang="fr-FR" sz="2800" dirty="0"/>
          </a:p>
          <a:p>
            <a:r>
              <a:rPr lang="fr-FR" sz="2800" dirty="0"/>
              <a:t> </a:t>
            </a: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93610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7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331"/>
            <a:ext cx="8330716" cy="122445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GERER SON STRESS </a:t>
            </a:r>
            <a:br>
              <a:rPr lang="fr-FR" dirty="0" smtClean="0"/>
            </a:br>
            <a:r>
              <a:rPr lang="fr-FR" dirty="0" smtClean="0"/>
              <a:t>EN 3 TEMPS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064896" cy="5229200"/>
          </a:xfrm>
        </p:spPr>
        <p:txBody>
          <a:bodyPr>
            <a:noAutofit/>
          </a:bodyPr>
          <a:lstStyle/>
          <a:p>
            <a:r>
              <a:rPr lang="fr-FR" sz="2800" dirty="0"/>
              <a:t> </a:t>
            </a: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93610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27746" y="1268760"/>
            <a:ext cx="8904177" cy="688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800" dirty="0"/>
          </a:p>
          <a:p>
            <a:pPr marL="342900" indent="-342900">
              <a:buFont typeface="Courier New" pitchFamily="49" charset="0"/>
              <a:buChar char="o"/>
            </a:pPr>
            <a:r>
              <a:rPr lang="fr-FR" sz="2200" dirty="0"/>
              <a:t>Réaction automatique, instinctive =) Réaction plus </a:t>
            </a:r>
            <a:r>
              <a:rPr lang="fr-FR" sz="2200" dirty="0" smtClean="0"/>
              <a:t>adaptée, réfléchie</a:t>
            </a:r>
            <a:endParaRPr lang="fr-FR" sz="2200" dirty="0"/>
          </a:p>
          <a:p>
            <a:endParaRPr lang="fr-FR" sz="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1- Prise de conscience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fr-FR" sz="2200" dirty="0"/>
              <a:t>Vigilance symptômes physiques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fr-FR" sz="2200" dirty="0"/>
              <a:t>Respirer, se relaxer, prendre de la distance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fr-FR" sz="2200" dirty="0"/>
              <a:t>Prendre conscience de </a:t>
            </a:r>
            <a:r>
              <a:rPr lang="fr-FR" sz="2200" dirty="0" smtClean="0"/>
              <a:t>ses </a:t>
            </a:r>
            <a:r>
              <a:rPr lang="fr-FR" sz="2200" dirty="0"/>
              <a:t>pensées négatives et choisir d’adopter une attitude constructive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fr-FR" sz="2200" dirty="0"/>
              <a:t>Discerner l’écart possible entre sa perception et la réalité concrète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fr-FR" sz="2200" dirty="0"/>
              <a:t>Repérer cause du stress</a:t>
            </a:r>
          </a:p>
          <a:p>
            <a:pPr marL="285750" indent="-285750">
              <a:buFont typeface="Symbol"/>
              <a:buChar char="Þ"/>
            </a:pPr>
            <a:endParaRPr lang="fr-FR" sz="800" dirty="0"/>
          </a:p>
          <a:p>
            <a:r>
              <a:rPr lang="fr-FR" sz="2800" dirty="0">
                <a:solidFill>
                  <a:schemeClr val="bg1"/>
                </a:solidFill>
              </a:rPr>
              <a:t>2- Analyse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fr-FR" sz="2200" dirty="0"/>
              <a:t>Déterminer les moyens de gérer ce stress</a:t>
            </a:r>
          </a:p>
          <a:p>
            <a:pPr marL="285750" indent="-285750">
              <a:buFont typeface="Symbol"/>
              <a:buChar char="Þ"/>
            </a:pPr>
            <a:endParaRPr lang="fr-FR" sz="800" dirty="0"/>
          </a:p>
          <a:p>
            <a:r>
              <a:rPr lang="fr-FR" sz="2800" dirty="0">
                <a:solidFill>
                  <a:schemeClr val="bg1"/>
                </a:solidFill>
              </a:rPr>
              <a:t>3- Action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fr-FR" sz="2200" dirty="0"/>
              <a:t>Choix de prendre du temps de </a:t>
            </a:r>
            <a:r>
              <a:rPr lang="fr-FR" sz="2200" dirty="0" smtClean="0"/>
              <a:t>récupération</a:t>
            </a:r>
          </a:p>
          <a:p>
            <a:pPr marL="342900" marR="45720" indent="-342900">
              <a:spcBef>
                <a:spcPct val="20000"/>
              </a:spcBef>
              <a:buClr>
                <a:schemeClr val="tx1"/>
              </a:buClr>
              <a:buSzPct val="95000"/>
              <a:buFont typeface="Courier New" panose="02070309020205020404" pitchFamily="49" charset="0"/>
              <a:buChar char="o"/>
            </a:pPr>
            <a:r>
              <a:rPr lang="fr-FR" sz="2200" dirty="0"/>
              <a:t>Solutions, stratégies d’organisation: gérer ses priorités, déléguer, se former</a:t>
            </a:r>
            <a:r>
              <a:rPr lang="fr-FR" sz="2200"/>
              <a:t>…                                                                       </a:t>
            </a:r>
            <a:r>
              <a:rPr lang="fr-FR" sz="1400" smtClean="0"/>
              <a:t>©     </a:t>
            </a:r>
            <a:r>
              <a:rPr lang="fr-FR" sz="1400" dirty="0"/>
              <a:t>Cécile Mann / CNAM</a:t>
            </a:r>
          </a:p>
          <a:p>
            <a:pPr marL="342900" indent="-342900">
              <a:buFont typeface="Courier New" pitchFamily="49" charset="0"/>
              <a:buChar char="o"/>
            </a:pPr>
            <a:endParaRPr lang="fr-FR" sz="2200" dirty="0"/>
          </a:p>
          <a:p>
            <a:pPr>
              <a:lnSpc>
                <a:spcPct val="150000"/>
              </a:lnSpc>
            </a:pPr>
            <a:r>
              <a:rPr lang="fr-FR" sz="1400" dirty="0"/>
              <a:t>© Cécile Mann / AS CONSULTANTS</a:t>
            </a:r>
          </a:p>
          <a:p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9625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331"/>
            <a:ext cx="8330716" cy="1224453"/>
          </a:xfrm>
        </p:spPr>
        <p:txBody>
          <a:bodyPr>
            <a:normAutofit/>
          </a:bodyPr>
          <a:lstStyle/>
          <a:p>
            <a:r>
              <a:rPr lang="fr-FR" dirty="0" smtClean="0"/>
              <a:t>OUTILS DE RELAXATION 1  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5536" y="1484784"/>
            <a:ext cx="8064896" cy="5373216"/>
          </a:xfrm>
        </p:spPr>
        <p:txBody>
          <a:bodyPr>
            <a:noAutofit/>
          </a:bodyPr>
          <a:lstStyle/>
          <a:p>
            <a:pPr algn="just"/>
            <a:r>
              <a:rPr lang="fr-FR" sz="2400" b="1" dirty="0"/>
              <a:t>AUTO-MASSAGE</a:t>
            </a:r>
            <a:endParaRPr lang="fr-FR" sz="2400" dirty="0"/>
          </a:p>
          <a:p>
            <a:pPr lvl="0" algn="just"/>
            <a:r>
              <a:rPr lang="fr-FR" sz="2400" dirty="0"/>
              <a:t>Le cuir chevelu, la nuque, les trapèzes </a:t>
            </a:r>
            <a:endParaRPr lang="fr-FR" sz="2400" dirty="0" smtClean="0"/>
          </a:p>
          <a:p>
            <a:pPr lvl="0" algn="just"/>
            <a:r>
              <a:rPr lang="fr-FR" sz="2400" dirty="0" smtClean="0"/>
              <a:t>(</a:t>
            </a:r>
            <a:r>
              <a:rPr lang="fr-FR" sz="2400" dirty="0"/>
              <a:t>la main droite masse le trapèze gauche et descend le long du bras vers la main et vice et versa)</a:t>
            </a:r>
          </a:p>
          <a:p>
            <a:pPr lvl="0" algn="just"/>
            <a:r>
              <a:rPr lang="fr-FR" sz="2400" dirty="0"/>
              <a:t>Les reins </a:t>
            </a:r>
            <a:r>
              <a:rPr lang="fr-FR" sz="2400" dirty="0" smtClean="0"/>
              <a:t>: tapotez </a:t>
            </a:r>
            <a:r>
              <a:rPr lang="fr-FR" sz="2400" dirty="0"/>
              <a:t>avec les deux mains puis massez </a:t>
            </a:r>
          </a:p>
          <a:p>
            <a:pPr algn="just">
              <a:lnSpc>
                <a:spcPct val="150000"/>
              </a:lnSpc>
            </a:pPr>
            <a:r>
              <a:rPr lang="fr-FR" sz="2400" b="1" dirty="0" smtClean="0"/>
              <a:t>RESPIRATION</a:t>
            </a:r>
            <a:endParaRPr lang="fr-FR" sz="2400" dirty="0"/>
          </a:p>
          <a:p>
            <a:pPr lvl="0" algn="just"/>
            <a:r>
              <a:rPr lang="fr-FR" sz="2400" dirty="0"/>
              <a:t>Respiration abdominale </a:t>
            </a:r>
            <a:endParaRPr lang="fr-FR" sz="2400" dirty="0" smtClean="0"/>
          </a:p>
          <a:p>
            <a:pPr lvl="0" algn="just"/>
            <a:r>
              <a:rPr lang="fr-FR" sz="2400" dirty="0" smtClean="0"/>
              <a:t>(</a:t>
            </a:r>
            <a:r>
              <a:rPr lang="fr-FR" sz="2400" dirty="0"/>
              <a:t>posez une main sur votre ventre et laissez-le gonfler)</a:t>
            </a:r>
          </a:p>
          <a:p>
            <a:pPr lvl="0" algn="just"/>
            <a:r>
              <a:rPr lang="fr-FR" sz="2400" dirty="0"/>
              <a:t>Respiration à travers les tensions du corps (les yeux fermés, imaginez que vous envoyez votre souffle là où votre corps est tendu, visualisez le trajet de votre souffle qui dissout la </a:t>
            </a:r>
            <a:r>
              <a:rPr lang="fr-FR" sz="2400" dirty="0" smtClean="0"/>
              <a:t>tension)</a:t>
            </a:r>
          </a:p>
          <a:p>
            <a:pPr algn="just"/>
            <a:r>
              <a:rPr lang="fr-FR" sz="1400" dirty="0"/>
              <a:t>© Cécile Mann / </a:t>
            </a:r>
            <a:r>
              <a:rPr lang="fr-FR" sz="1400" dirty="0" smtClean="0"/>
              <a:t>CNAM</a:t>
            </a:r>
            <a:endParaRPr lang="fr-FR" sz="1400" dirty="0"/>
          </a:p>
          <a:p>
            <a:pPr lvl="0" algn="just"/>
            <a:endParaRPr lang="fr-FR" sz="2800" dirty="0"/>
          </a:p>
          <a:p>
            <a:r>
              <a:rPr lang="fr-FR" sz="2800" dirty="0"/>
              <a:t> </a:t>
            </a: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93610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7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-747464"/>
            <a:ext cx="8330716" cy="2232249"/>
          </a:xfrm>
        </p:spPr>
        <p:txBody>
          <a:bodyPr>
            <a:normAutofit/>
          </a:bodyPr>
          <a:lstStyle/>
          <a:p>
            <a:r>
              <a:rPr lang="fr-FR" dirty="0" smtClean="0"/>
              <a:t>OUTILS DE RELAXATION 2 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064896" cy="5661248"/>
          </a:xfrm>
        </p:spPr>
        <p:txBody>
          <a:bodyPr>
            <a:noAutofit/>
          </a:bodyPr>
          <a:lstStyle/>
          <a:p>
            <a:r>
              <a:rPr lang="fr-FR" sz="2800" dirty="0"/>
              <a:t> </a:t>
            </a:r>
          </a:p>
          <a:p>
            <a:pPr algn="just"/>
            <a:r>
              <a:rPr lang="fr-FR" sz="2400" b="1" dirty="0"/>
              <a:t>RELAXATION</a:t>
            </a:r>
            <a:endParaRPr lang="fr-FR" sz="2400" dirty="0"/>
          </a:p>
          <a:p>
            <a:pPr lvl="0" algn="just"/>
            <a:r>
              <a:rPr lang="fr-FR" sz="2400" dirty="0"/>
              <a:t>Asseyez-vous confortablement, jambes décroisées, pieds à plat, dos contre le dossier, mains sur les cuisses. Yeux fermés. Faites le silence en vous.</a:t>
            </a:r>
          </a:p>
          <a:p>
            <a:pPr lvl="0" algn="just"/>
            <a:r>
              <a:rPr lang="fr-FR" sz="2400" dirty="0"/>
              <a:t>Connectez-vous à votre corps. </a:t>
            </a:r>
          </a:p>
          <a:p>
            <a:pPr lvl="0" algn="just"/>
            <a:r>
              <a:rPr lang="fr-FR" sz="2400" dirty="0"/>
              <a:t>Relâchez les différentes parties du corps : </a:t>
            </a:r>
            <a:endParaRPr lang="fr-FR" sz="2400" dirty="0" smtClean="0"/>
          </a:p>
          <a:p>
            <a:pPr lvl="0" algn="just"/>
            <a:r>
              <a:rPr lang="fr-FR" sz="2400" dirty="0" smtClean="0"/>
              <a:t>des </a:t>
            </a:r>
            <a:r>
              <a:rPr lang="fr-FR" sz="2400" dirty="0"/>
              <a:t>pieds jusqu’au sommet.</a:t>
            </a:r>
          </a:p>
          <a:p>
            <a:pPr lvl="0" algn="just"/>
            <a:r>
              <a:rPr lang="fr-FR" sz="2400" dirty="0"/>
              <a:t>Laissez passer les pensées comme les nuages dans le ciel. Revenez sur votre souffle.</a:t>
            </a:r>
          </a:p>
          <a:p>
            <a:pPr lvl="0" algn="just"/>
            <a:r>
              <a:rPr lang="fr-FR" sz="2400" dirty="0"/>
              <a:t>Prenez une grande respiration et ouvrez les yeux. </a:t>
            </a:r>
            <a:endParaRPr lang="fr-FR" sz="2400" dirty="0" smtClean="0"/>
          </a:p>
          <a:p>
            <a:pPr lvl="0" algn="just"/>
            <a:r>
              <a:rPr lang="fr-FR" sz="2400" dirty="0" smtClean="0"/>
              <a:t>(</a:t>
            </a:r>
            <a:r>
              <a:rPr lang="fr-FR" sz="2400" dirty="0"/>
              <a:t>même principe en étant allongé</a:t>
            </a:r>
            <a:r>
              <a:rPr lang="fr-FR" sz="2400" dirty="0" smtClean="0"/>
              <a:t>)</a:t>
            </a:r>
          </a:p>
          <a:p>
            <a:pPr lvl="0" algn="just"/>
            <a:endParaRPr lang="fr-FR" sz="1600" dirty="0" smtClean="0"/>
          </a:p>
          <a:p>
            <a:pPr algn="just"/>
            <a:r>
              <a:rPr lang="fr-FR" sz="1400" dirty="0"/>
              <a:t>© Cécile Mann / </a:t>
            </a:r>
            <a:r>
              <a:rPr lang="fr-FR" sz="1400" dirty="0" smtClean="0"/>
              <a:t>CNAM</a:t>
            </a:r>
            <a:endParaRPr lang="fr-FR" sz="1400" dirty="0"/>
          </a:p>
          <a:p>
            <a:pPr lvl="0" algn="just"/>
            <a:endParaRPr lang="fr-FR" sz="2400" dirty="0"/>
          </a:p>
          <a:p>
            <a:r>
              <a:rPr lang="fr-FR" sz="2800" dirty="0"/>
              <a:t> </a:t>
            </a: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93610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1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44625"/>
            <a:ext cx="8330716" cy="1440160"/>
          </a:xfrm>
        </p:spPr>
        <p:txBody>
          <a:bodyPr>
            <a:normAutofit/>
          </a:bodyPr>
          <a:lstStyle/>
          <a:p>
            <a:r>
              <a:rPr lang="fr-FR" dirty="0" smtClean="0"/>
              <a:t>OUTILS DE RELAXATION 3 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5229200"/>
          </a:xfrm>
        </p:spPr>
        <p:txBody>
          <a:bodyPr>
            <a:noAutofit/>
          </a:bodyPr>
          <a:lstStyle/>
          <a:p>
            <a:pPr algn="just"/>
            <a:r>
              <a:rPr lang="fr-FR" sz="2400" b="1" dirty="0"/>
              <a:t>VISUALISATION D’UN PAYSAGE</a:t>
            </a:r>
            <a:endParaRPr lang="fr-FR" sz="2400" dirty="0"/>
          </a:p>
          <a:p>
            <a:pPr algn="just"/>
            <a:r>
              <a:rPr lang="fr-FR" sz="2400" dirty="0" smtClean="0"/>
              <a:t>A </a:t>
            </a:r>
            <a:r>
              <a:rPr lang="fr-FR" sz="2400" dirty="0"/>
              <a:t>la suite de  la relaxation, visualisez un paysage qui vous fait du bien. </a:t>
            </a:r>
          </a:p>
          <a:p>
            <a:pPr algn="just"/>
            <a:r>
              <a:rPr lang="fr-FR" sz="2400" dirty="0"/>
              <a:t>Observez les formes,  les couleurs. </a:t>
            </a:r>
          </a:p>
          <a:p>
            <a:pPr algn="just"/>
            <a:r>
              <a:rPr lang="fr-FR" sz="2400" dirty="0"/>
              <a:t>Focalisez votre attention sur les sons : souffle du vent, des vagues, chant des oiseaux,…</a:t>
            </a:r>
          </a:p>
          <a:p>
            <a:pPr algn="just"/>
            <a:r>
              <a:rPr lang="fr-FR" sz="2400" dirty="0"/>
              <a:t>Imprégnez-vous de la beauté et la sérénité du paysage. Laissez se dissoudre l’image de ce paysage, revenez mentalement dans la pièce, respirez profondément et rouvrez les yeux</a:t>
            </a:r>
            <a:r>
              <a:rPr lang="fr-FR" sz="2400" dirty="0" smtClean="0"/>
              <a:t>.</a:t>
            </a:r>
          </a:p>
          <a:p>
            <a:pPr algn="just"/>
            <a:r>
              <a:rPr lang="fr-FR" sz="2400" b="1" dirty="0" smtClean="0"/>
              <a:t>COHERENCE CARDIAQUE </a:t>
            </a:r>
          </a:p>
          <a:p>
            <a:pPr algn="just"/>
            <a:r>
              <a:rPr lang="fr-FR" sz="2400" dirty="0" smtClean="0"/>
              <a:t>Créée par David Servan-Schreiber (vidéos sur internet)</a:t>
            </a:r>
            <a:endParaRPr lang="fr-FR" sz="2400" dirty="0" smtClean="0"/>
          </a:p>
          <a:p>
            <a:pPr algn="just"/>
            <a:r>
              <a:rPr lang="fr-FR" sz="1400" dirty="0"/>
              <a:t>© Cécile Mann / </a:t>
            </a:r>
            <a:r>
              <a:rPr lang="fr-FR" sz="1400" dirty="0" smtClean="0"/>
              <a:t>CNAM</a:t>
            </a:r>
            <a:endParaRPr lang="fr-FR" sz="1400" dirty="0"/>
          </a:p>
          <a:p>
            <a:pPr algn="just"/>
            <a:endParaRPr lang="fr-FR" sz="2400" dirty="0"/>
          </a:p>
          <a:p>
            <a:pPr algn="just"/>
            <a:r>
              <a:rPr lang="fr-FR" sz="2400" dirty="0"/>
              <a:t> </a:t>
            </a: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93610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88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6448" y="836712"/>
            <a:ext cx="7851648" cy="1139552"/>
          </a:xfrm>
        </p:spPr>
        <p:txBody>
          <a:bodyPr/>
          <a:lstStyle/>
          <a:p>
            <a:pPr algn="l"/>
            <a:r>
              <a:rPr lang="fr-FR" dirty="0"/>
              <a:t>Vive la sérénité !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3400" y="6093296"/>
            <a:ext cx="7854696" cy="1752600"/>
          </a:xfrm>
        </p:spPr>
        <p:txBody>
          <a:bodyPr/>
          <a:lstStyle/>
          <a:p>
            <a:pPr algn="just"/>
            <a:r>
              <a:rPr lang="fr-FR" sz="1400" dirty="0"/>
              <a:t>© Cécile Mann / </a:t>
            </a:r>
            <a:r>
              <a:rPr lang="fr-FR" sz="1400" dirty="0" smtClean="0"/>
              <a:t>CNAM</a:t>
            </a:r>
            <a:endParaRPr lang="fr-FR" sz="1400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276872"/>
            <a:ext cx="3241184" cy="42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366269"/>
            <a:ext cx="7772400" cy="1181993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DEFINITION DU STRESS</a:t>
            </a:r>
            <a:br>
              <a:rPr lang="fr-FR" b="1" dirty="0" smtClean="0"/>
            </a:br>
            <a:r>
              <a:rPr lang="fr-FR" dirty="0" smtClean="0"/>
              <a:t>ORIGINE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8219874" cy="532859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2400" dirty="0" smtClean="0"/>
              <a:t>Latin :  </a:t>
            </a:r>
            <a:r>
              <a:rPr lang="fr-FR" sz="2400" dirty="0"/>
              <a:t>stringere et stressus </a:t>
            </a:r>
            <a:r>
              <a:rPr lang="fr-FR" sz="2400" dirty="0" smtClean="0"/>
              <a:t>= </a:t>
            </a:r>
            <a:r>
              <a:rPr lang="fr-FR" sz="2400" b="1" dirty="0" smtClean="0">
                <a:solidFill>
                  <a:schemeClr val="bg1"/>
                </a:solidFill>
              </a:rPr>
              <a:t>serré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/>
              <a:t>Vieux </a:t>
            </a:r>
            <a:r>
              <a:rPr lang="fr-FR" sz="2400" dirty="0"/>
              <a:t>français stress </a:t>
            </a:r>
            <a:r>
              <a:rPr lang="fr-FR" sz="2400" dirty="0" smtClean="0"/>
              <a:t>= </a:t>
            </a:r>
            <a:r>
              <a:rPr lang="fr-FR" sz="2400" b="1" dirty="0" smtClean="0">
                <a:solidFill>
                  <a:schemeClr val="bg1"/>
                </a:solidFill>
              </a:rPr>
              <a:t>étroitesse </a:t>
            </a:r>
            <a:r>
              <a:rPr lang="fr-FR" sz="2400" b="1" dirty="0">
                <a:solidFill>
                  <a:schemeClr val="bg1"/>
                </a:solidFill>
              </a:rPr>
              <a:t>et </a:t>
            </a:r>
            <a:r>
              <a:rPr lang="fr-FR" sz="2400" b="1" dirty="0" smtClean="0">
                <a:solidFill>
                  <a:schemeClr val="bg1"/>
                </a:solidFill>
              </a:rPr>
              <a:t>oppression</a:t>
            </a:r>
            <a:endParaRPr lang="fr-FR" sz="2400" b="1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fr-FR" sz="2400" dirty="0" smtClean="0"/>
              <a:t>Hans Seyle, années 50</a:t>
            </a:r>
            <a:endParaRPr lang="fr-FR" sz="2400" dirty="0"/>
          </a:p>
          <a:p>
            <a:pPr algn="l"/>
            <a:r>
              <a:rPr lang="fr-FR" sz="2400" b="1" dirty="0" smtClean="0">
                <a:solidFill>
                  <a:schemeClr val="bg1"/>
                </a:solidFill>
              </a:rPr>
              <a:t>« Syndrome général d’adaptation</a:t>
            </a:r>
            <a:r>
              <a:rPr lang="fr-FR" sz="2400" b="1" dirty="0">
                <a:solidFill>
                  <a:schemeClr val="bg1"/>
                </a:solidFill>
              </a:rPr>
              <a:t> </a:t>
            </a:r>
            <a:r>
              <a:rPr lang="fr-FR" sz="2400" b="1" dirty="0" smtClean="0">
                <a:solidFill>
                  <a:schemeClr val="bg1"/>
                </a:solidFill>
              </a:rPr>
              <a:t> »</a:t>
            </a:r>
            <a:endParaRPr lang="fr-FR" sz="2400" dirty="0">
              <a:solidFill>
                <a:schemeClr val="bg1"/>
              </a:solidFill>
            </a:endParaRPr>
          </a:p>
          <a:p>
            <a:pPr algn="l"/>
            <a:r>
              <a:rPr lang="fr-FR" sz="2400" b="1" dirty="0" smtClean="0">
                <a:solidFill>
                  <a:schemeClr val="bg1"/>
                </a:solidFill>
              </a:rPr>
              <a:t>Réaction </a:t>
            </a:r>
            <a:r>
              <a:rPr lang="fr-FR" sz="2400" b="1" dirty="0">
                <a:solidFill>
                  <a:schemeClr val="bg1"/>
                </a:solidFill>
              </a:rPr>
              <a:t>archaïque </a:t>
            </a:r>
            <a:r>
              <a:rPr lang="fr-FR" sz="2400" b="1" dirty="0" smtClean="0">
                <a:solidFill>
                  <a:schemeClr val="bg1"/>
                </a:solidFill>
              </a:rPr>
              <a:t> de survie de l’organisme face à une menace</a:t>
            </a:r>
          </a:p>
          <a:p>
            <a:pPr algn="l"/>
            <a:r>
              <a:rPr lang="fr-FR" sz="2400" dirty="0"/>
              <a:t>Théorie inhibition </a:t>
            </a:r>
            <a:r>
              <a:rPr lang="fr-FR" sz="2400" dirty="0" smtClean="0"/>
              <a:t>de l’action - Henri Laborit</a:t>
            </a:r>
            <a:endParaRPr lang="fr-FR" sz="2400" b="1" dirty="0" smtClean="0">
              <a:solidFill>
                <a:schemeClr val="bg1"/>
              </a:solidFill>
            </a:endParaRPr>
          </a:p>
          <a:p>
            <a:pPr algn="l"/>
            <a:r>
              <a:rPr lang="fr-FR" sz="2400" b="1" dirty="0" smtClean="0">
                <a:solidFill>
                  <a:schemeClr val="bg1"/>
                </a:solidFill>
              </a:rPr>
              <a:t>Réponse active : fuite (peur) ou combat (colère)</a:t>
            </a:r>
          </a:p>
          <a:p>
            <a:pPr algn="l"/>
            <a:r>
              <a:rPr lang="fr-FR" sz="2400" b="1" dirty="0" smtClean="0">
                <a:solidFill>
                  <a:schemeClr val="bg1"/>
                </a:solidFill>
              </a:rPr>
              <a:t>Réponse passive : inhibition(peur)</a:t>
            </a:r>
          </a:p>
          <a:p>
            <a:pPr algn="l"/>
            <a:r>
              <a:rPr lang="fr-FR" sz="2000" b="1" dirty="0" smtClean="0"/>
              <a:t>Film « Mon oncle d’Amérique » d’Alain Resnais, 1980</a:t>
            </a:r>
          </a:p>
          <a:p>
            <a:pPr algn="l"/>
            <a:endParaRPr lang="fr-FR" sz="1400" b="1" dirty="0"/>
          </a:p>
          <a:p>
            <a:pPr algn="l"/>
            <a:r>
              <a:rPr lang="fr-FR" sz="1400" b="1" dirty="0"/>
              <a:t> </a:t>
            </a:r>
            <a:r>
              <a:rPr lang="fr-FR" sz="1400" dirty="0"/>
              <a:t>©     Cécile Mann / </a:t>
            </a:r>
            <a:r>
              <a:rPr lang="fr-FR" sz="1400" dirty="0" smtClean="0"/>
              <a:t>CNAM</a:t>
            </a:r>
            <a:endParaRPr lang="fr-FR" sz="1400" b="1" dirty="0"/>
          </a:p>
          <a:p>
            <a:pPr algn="ctr">
              <a:lnSpc>
                <a:spcPct val="150000"/>
              </a:lnSpc>
            </a:pPr>
            <a:endParaRPr lang="fr-FR" sz="2800" b="1" dirty="0" smtClean="0"/>
          </a:p>
          <a:p>
            <a:pPr algn="ctr">
              <a:lnSpc>
                <a:spcPct val="150000"/>
              </a:lnSpc>
            </a:pPr>
            <a:endParaRPr lang="fr-FR" sz="2800" b="1" dirty="0"/>
          </a:p>
          <a:p>
            <a:pPr>
              <a:lnSpc>
                <a:spcPct val="150000"/>
              </a:lnSpc>
            </a:pPr>
            <a:r>
              <a:rPr lang="fr-FR" sz="2800" b="1" dirty="0"/>
              <a:t> </a:t>
            </a:r>
            <a:endParaRPr lang="fr-FR" sz="2800" dirty="0"/>
          </a:p>
          <a:p>
            <a:pPr>
              <a:lnSpc>
                <a:spcPct val="150000"/>
              </a:lnSpc>
            </a:pPr>
            <a:r>
              <a:rPr lang="fr-FR" sz="2800" dirty="0"/>
              <a:t> </a:t>
            </a:r>
          </a:p>
        </p:txBody>
      </p:sp>
      <p:pic>
        <p:nvPicPr>
          <p:cNvPr id="6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93610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4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-171400"/>
            <a:ext cx="8604448" cy="2564904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DEFINITION DU STRESS</a:t>
            </a:r>
            <a:br>
              <a:rPr lang="fr-FR" b="1" dirty="0" smtClean="0"/>
            </a:br>
            <a:r>
              <a:rPr lang="fr-FR" dirty="0" smtClean="0"/>
              <a:t>ACTUELLE</a:t>
            </a:r>
            <a:br>
              <a:rPr lang="fr-FR" dirty="0" smtClean="0"/>
            </a:br>
            <a:r>
              <a:rPr lang="fr-FR" sz="3100" dirty="0" smtClean="0"/>
              <a:t>Agence européenne pour la santé et la sécurité au travail</a:t>
            </a:r>
            <a:endParaRPr lang="fr-FR" sz="31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2708920"/>
            <a:ext cx="8219874" cy="489654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800" b="1" dirty="0" smtClean="0"/>
              <a:t>« Un état de stress survient lorsqu’il y a déséquilibre entre la perception qu’une personne a des contraintes que lui impose un environnement  et la perception qu’elle a de ses propres ressources pour y faire face. »</a:t>
            </a:r>
          </a:p>
          <a:p>
            <a:pPr algn="just">
              <a:lnSpc>
                <a:spcPct val="150000"/>
              </a:lnSpc>
            </a:pPr>
            <a:r>
              <a:rPr lang="fr-FR" sz="1400" b="1" dirty="0"/>
              <a:t> </a:t>
            </a:r>
            <a:r>
              <a:rPr lang="fr-FR" sz="1400" dirty="0"/>
              <a:t>©     Cécile Mann / </a:t>
            </a:r>
            <a:r>
              <a:rPr lang="fr-FR" sz="1400" dirty="0" smtClean="0"/>
              <a:t>CNAM</a:t>
            </a:r>
            <a:endParaRPr lang="fr-FR" sz="1400" b="1" dirty="0"/>
          </a:p>
          <a:p>
            <a:pPr algn="ctr"/>
            <a:endParaRPr lang="fr-FR" sz="2800" b="1" dirty="0" smtClean="0"/>
          </a:p>
          <a:p>
            <a:pPr algn="ctr"/>
            <a:endParaRPr lang="fr-FR" sz="2800" b="1" dirty="0"/>
          </a:p>
          <a:p>
            <a:r>
              <a:rPr lang="fr-FR" sz="2800" b="1" dirty="0"/>
              <a:t> </a:t>
            </a:r>
            <a:endParaRPr lang="fr-FR" sz="2800" dirty="0"/>
          </a:p>
          <a:p>
            <a:r>
              <a:rPr lang="fr-FR" sz="2800" dirty="0"/>
              <a:t> </a:t>
            </a: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93610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0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-171400"/>
            <a:ext cx="8604448" cy="2564904"/>
          </a:xfrm>
        </p:spPr>
        <p:txBody>
          <a:bodyPr>
            <a:normAutofit/>
          </a:bodyPr>
          <a:lstStyle/>
          <a:p>
            <a:r>
              <a:rPr lang="fr-FR" b="1" dirty="0" smtClean="0"/>
              <a:t>DEFINITION DU STRESS</a:t>
            </a:r>
            <a:br>
              <a:rPr lang="fr-FR" b="1" dirty="0" smtClean="0"/>
            </a:br>
            <a:r>
              <a:rPr lang="fr-FR" dirty="0" smtClean="0"/>
              <a:t>La perception</a:t>
            </a:r>
            <a:br>
              <a:rPr lang="fr-FR" dirty="0" smtClean="0"/>
            </a:br>
            <a:endParaRPr lang="fr-FR" sz="31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2708920"/>
            <a:ext cx="8219874" cy="4896544"/>
          </a:xfrm>
        </p:spPr>
        <p:txBody>
          <a:bodyPr>
            <a:noAutofit/>
          </a:bodyPr>
          <a:lstStyle/>
          <a:p>
            <a:pPr algn="ctr"/>
            <a:endParaRPr lang="fr-FR" sz="2800" b="1" dirty="0" smtClean="0"/>
          </a:p>
          <a:p>
            <a:pPr algn="ctr"/>
            <a:endParaRPr lang="fr-FR" sz="2800" b="1" dirty="0"/>
          </a:p>
          <a:p>
            <a:r>
              <a:rPr lang="fr-FR" sz="2800" b="1" dirty="0"/>
              <a:t> </a:t>
            </a:r>
            <a:endParaRPr lang="fr-FR" sz="2800" dirty="0"/>
          </a:p>
          <a:p>
            <a:r>
              <a:rPr lang="fr-FR" sz="2800" dirty="0"/>
              <a:t> </a:t>
            </a: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93610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4189" y="2165264"/>
            <a:ext cx="3714699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2008" y="2492896"/>
            <a:ext cx="52920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Différence de perceptions</a:t>
            </a:r>
          </a:p>
          <a:p>
            <a:endParaRPr lang="fr-FR" sz="2400" dirty="0" smtClean="0"/>
          </a:p>
          <a:p>
            <a:endParaRPr lang="fr-FR" dirty="0"/>
          </a:p>
          <a:p>
            <a:r>
              <a:rPr lang="fr-FR" sz="2400" dirty="0" smtClean="0"/>
              <a:t>Différence de réactions </a:t>
            </a:r>
          </a:p>
          <a:p>
            <a:r>
              <a:rPr lang="fr-FR" sz="2400" dirty="0" smtClean="0"/>
              <a:t>et de résistance face au stress.</a:t>
            </a:r>
          </a:p>
          <a:p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Heureusement il est possible d’apprendre à gérer son stress !</a:t>
            </a:r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1400" b="1" dirty="0"/>
              <a:t> </a:t>
            </a:r>
            <a:r>
              <a:rPr lang="fr-FR" sz="1400" dirty="0"/>
              <a:t>©     Cécile Mann / </a:t>
            </a:r>
            <a:r>
              <a:rPr lang="fr-FR" sz="1400" dirty="0" smtClean="0"/>
              <a:t>CNAM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6465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-171400"/>
            <a:ext cx="8604448" cy="216024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DEFINITION DU STRESS</a:t>
            </a:r>
            <a:br>
              <a:rPr lang="fr-FR" b="1" dirty="0" smtClean="0"/>
            </a:br>
            <a:r>
              <a:rPr lang="fr-FR" dirty="0"/>
              <a:t>P</a:t>
            </a:r>
            <a:r>
              <a:rPr lang="fr-FR" dirty="0" smtClean="0"/>
              <a:t>ositif / Négatif</a:t>
            </a:r>
            <a:br>
              <a:rPr lang="fr-FR" dirty="0" smtClean="0"/>
            </a:br>
            <a:endParaRPr lang="fr-FR" sz="31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1844824"/>
            <a:ext cx="8219874" cy="5760640"/>
          </a:xfrm>
        </p:spPr>
        <p:txBody>
          <a:bodyPr>
            <a:noAutofit/>
          </a:bodyPr>
          <a:lstStyle/>
          <a:p>
            <a:pPr algn="ctr"/>
            <a:endParaRPr lang="fr-FR" sz="2800" b="1" dirty="0" smtClean="0"/>
          </a:p>
          <a:p>
            <a:pPr algn="ctr"/>
            <a:endParaRPr lang="fr-FR" sz="2800" b="1" dirty="0"/>
          </a:p>
          <a:p>
            <a:r>
              <a:rPr lang="fr-FR" sz="2800" b="1" dirty="0"/>
              <a:t> </a:t>
            </a:r>
            <a:endParaRPr lang="fr-FR" sz="2800" dirty="0"/>
          </a:p>
          <a:p>
            <a:r>
              <a:rPr lang="fr-FR" sz="2800" dirty="0"/>
              <a:t> </a:t>
            </a: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93610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23528" y="2060848"/>
            <a:ext cx="863906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 </a:t>
            </a:r>
            <a:r>
              <a:rPr lang="fr-FR" sz="2800" dirty="0" smtClean="0"/>
              <a:t>Stress ponctuel = </a:t>
            </a:r>
          </a:p>
          <a:p>
            <a:r>
              <a:rPr lang="fr-FR" sz="2600" dirty="0"/>
              <a:t>	</a:t>
            </a:r>
            <a:r>
              <a:rPr lang="fr-FR" sz="2600" dirty="0" smtClean="0"/>
              <a:t>		</a:t>
            </a:r>
          </a:p>
          <a:p>
            <a:r>
              <a:rPr lang="fr-FR" sz="2600" dirty="0"/>
              <a:t>	</a:t>
            </a:r>
            <a:r>
              <a:rPr lang="fr-FR" sz="2600" dirty="0" smtClean="0"/>
              <a:t>		</a:t>
            </a:r>
            <a:r>
              <a:rPr lang="fr-FR" sz="2800" dirty="0" smtClean="0"/>
              <a:t>Stimulation vers l’action</a:t>
            </a:r>
          </a:p>
          <a:p>
            <a:endParaRPr lang="fr-FR" sz="2800" dirty="0" smtClean="0"/>
          </a:p>
          <a:p>
            <a:endParaRPr lang="fr-FR" sz="2400" dirty="0" smtClean="0"/>
          </a:p>
          <a:p>
            <a:endParaRPr lang="fr-FR" dirty="0"/>
          </a:p>
          <a:p>
            <a:r>
              <a:rPr lang="fr-FR" sz="2800" dirty="0"/>
              <a:t>Stress chronique = </a:t>
            </a:r>
            <a:endParaRPr lang="fr-FR" sz="5400" dirty="0" smtClean="0">
              <a:solidFill>
                <a:schemeClr val="bg1"/>
              </a:solidFill>
            </a:endParaRPr>
          </a:p>
          <a:p>
            <a:r>
              <a:rPr lang="fr-FR" sz="4800" dirty="0">
                <a:solidFill>
                  <a:schemeClr val="bg1"/>
                </a:solidFill>
              </a:rPr>
              <a:t>	</a:t>
            </a:r>
            <a:r>
              <a:rPr lang="fr-FR" sz="4800" dirty="0" smtClean="0">
                <a:solidFill>
                  <a:schemeClr val="bg1"/>
                </a:solidFill>
              </a:rPr>
              <a:t>		</a:t>
            </a:r>
            <a:r>
              <a:rPr lang="fr-FR" sz="2800" dirty="0" smtClean="0"/>
              <a:t>Accumulation de mise sous tension</a:t>
            </a:r>
          </a:p>
          <a:p>
            <a:r>
              <a:rPr lang="fr-FR" sz="2800" dirty="0" smtClean="0"/>
              <a:t>			Absence de temps de récupération</a:t>
            </a:r>
          </a:p>
          <a:p>
            <a:endParaRPr lang="fr-FR" sz="2800" dirty="0" smtClean="0"/>
          </a:p>
          <a:p>
            <a:r>
              <a:rPr lang="fr-FR" sz="1400" b="1" dirty="0"/>
              <a:t> </a:t>
            </a:r>
            <a:r>
              <a:rPr lang="fr-FR" sz="1400" dirty="0"/>
              <a:t>©     Cécile Mann / </a:t>
            </a:r>
            <a:r>
              <a:rPr lang="fr-FR" sz="1400" dirty="0" smtClean="0"/>
              <a:t>CNAM</a:t>
            </a:r>
            <a:endParaRPr lang="fr-FR" sz="1400" dirty="0"/>
          </a:p>
        </p:txBody>
      </p:sp>
      <p:sp>
        <p:nvSpPr>
          <p:cNvPr id="6" name="Ellipse 5"/>
          <p:cNvSpPr/>
          <p:nvPr/>
        </p:nvSpPr>
        <p:spPr>
          <a:xfrm>
            <a:off x="3708252" y="19699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800" dirty="0"/>
          </a:p>
          <a:p>
            <a:pPr algn="ctr"/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3913423" y="1989894"/>
            <a:ext cx="504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fr-FR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540" y="417869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719715" y="3926439"/>
            <a:ext cx="938213" cy="92333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endParaRPr lang="fr-F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72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-171400"/>
            <a:ext cx="8604448" cy="216024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DEFINITION DU STRESS</a:t>
            </a:r>
            <a:br>
              <a:rPr lang="fr-FR" b="1" dirty="0" smtClean="0"/>
            </a:br>
            <a:r>
              <a:rPr lang="fr-FR" dirty="0"/>
              <a:t>P</a:t>
            </a:r>
            <a:r>
              <a:rPr lang="fr-FR" dirty="0" smtClean="0"/>
              <a:t>ositif / Négatif</a:t>
            </a:r>
            <a:br>
              <a:rPr lang="fr-FR" dirty="0" smtClean="0"/>
            </a:br>
            <a:endParaRPr lang="fr-FR" sz="31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1844824"/>
            <a:ext cx="8219874" cy="5760640"/>
          </a:xfrm>
        </p:spPr>
        <p:txBody>
          <a:bodyPr>
            <a:noAutofit/>
          </a:bodyPr>
          <a:lstStyle/>
          <a:p>
            <a:r>
              <a:rPr lang="fr-FR" sz="2800" b="1" dirty="0"/>
              <a:t> </a:t>
            </a:r>
            <a:endParaRPr lang="fr-FR" sz="2800" dirty="0"/>
          </a:p>
          <a:p>
            <a:r>
              <a:rPr lang="fr-FR" sz="2800" dirty="0"/>
              <a:t> </a:t>
            </a: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93610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23528" y="2060848"/>
            <a:ext cx="863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 </a:t>
            </a:r>
            <a:endParaRPr lang="fr-FR" sz="1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181993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  SIGNAUX</a:t>
            </a:r>
            <a:br>
              <a:rPr lang="fr-FR" b="1" dirty="0" smtClean="0"/>
            </a:br>
            <a:r>
              <a:rPr lang="fr-FR" b="1" dirty="0" smtClean="0"/>
              <a:t>1-</a:t>
            </a:r>
            <a:r>
              <a:rPr lang="fr-FR" dirty="0" smtClean="0"/>
              <a:t>PHASE </a:t>
            </a:r>
            <a:r>
              <a:rPr lang="fr-FR" dirty="0"/>
              <a:t>A</a:t>
            </a:r>
            <a:r>
              <a:rPr lang="fr-FR" dirty="0" smtClean="0"/>
              <a:t>LARME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1196752"/>
            <a:ext cx="8219874" cy="5904656"/>
          </a:xfrm>
        </p:spPr>
        <p:txBody>
          <a:bodyPr>
            <a:noAutofit/>
          </a:bodyPr>
          <a:lstStyle/>
          <a:p>
            <a:pPr algn="ctr"/>
            <a:endParaRPr lang="fr-FR" sz="2800" b="1" dirty="0"/>
          </a:p>
          <a:p>
            <a:pPr algn="l"/>
            <a:r>
              <a:rPr lang="fr-FR" sz="2800" b="1" dirty="0"/>
              <a:t>S</a:t>
            </a:r>
            <a:r>
              <a:rPr lang="fr-FR" sz="2800" b="1" dirty="0" smtClean="0"/>
              <a:t>écrétion du corps de 2 neurotransmetteurs : Adrénaline et noradrénaline pour stimuler</a:t>
            </a:r>
          </a:p>
          <a:p>
            <a:pPr algn="l"/>
            <a:endParaRPr lang="fr-FR" sz="1000" b="1" dirty="0" smtClean="0"/>
          </a:p>
          <a:p>
            <a:pPr marL="457200" indent="-457200" algn="l">
              <a:buFont typeface="Courier New" pitchFamily="49" charset="0"/>
              <a:buChar char="o"/>
            </a:pPr>
            <a:r>
              <a:rPr lang="fr-FR" sz="2800" b="1" dirty="0" smtClean="0"/>
              <a:t>Choc :</a:t>
            </a:r>
          </a:p>
          <a:p>
            <a:pPr algn="l"/>
            <a:r>
              <a:rPr lang="fr-FR" sz="2800" b="1" dirty="0"/>
              <a:t> </a:t>
            </a:r>
            <a:r>
              <a:rPr lang="fr-FR" sz="2800" b="1" dirty="0" smtClean="0"/>
              <a:t>    Rythme cardiaque, respiration, sudation</a:t>
            </a:r>
          </a:p>
          <a:p>
            <a:pPr algn="l"/>
            <a:r>
              <a:rPr lang="fr-FR" sz="2800" b="1" dirty="0">
                <a:solidFill>
                  <a:schemeClr val="bg1"/>
                </a:solidFill>
              </a:rPr>
              <a:t> </a:t>
            </a:r>
            <a:r>
              <a:rPr lang="fr-FR" sz="2800" b="1" dirty="0" smtClean="0">
                <a:solidFill>
                  <a:schemeClr val="bg1"/>
                </a:solidFill>
              </a:rPr>
              <a:t>    Activité digestive  </a:t>
            </a:r>
            <a:endParaRPr lang="fr-FR" sz="2800" b="1" dirty="0">
              <a:solidFill>
                <a:schemeClr val="bg1"/>
              </a:solidFill>
            </a:endParaRPr>
          </a:p>
          <a:p>
            <a:pPr algn="l"/>
            <a:endParaRPr lang="fr-FR" sz="1000" b="1" dirty="0" smtClean="0"/>
          </a:p>
          <a:p>
            <a:pPr marL="457200" indent="-457200" algn="l">
              <a:buFont typeface="Courier New" pitchFamily="49" charset="0"/>
              <a:buChar char="o"/>
            </a:pPr>
            <a:r>
              <a:rPr lang="fr-FR" sz="2800" b="1" dirty="0" smtClean="0"/>
              <a:t>Mécanisme défense :</a:t>
            </a:r>
          </a:p>
          <a:p>
            <a:pPr algn="l"/>
            <a:r>
              <a:rPr lang="fr-FR" sz="2800" b="1" dirty="0" smtClean="0"/>
              <a:t>     Pression artérielle              muscles</a:t>
            </a:r>
          </a:p>
          <a:p>
            <a:pPr algn="l"/>
            <a:r>
              <a:rPr lang="fr-FR" sz="2800" b="1" dirty="0" smtClean="0">
                <a:solidFill>
                  <a:schemeClr val="bg1"/>
                </a:solidFill>
              </a:rPr>
              <a:t>     Spasmes musculaires : crampes, douleurs            maxillaires , grincements de dents, maux de tête</a:t>
            </a:r>
          </a:p>
          <a:p>
            <a:pPr algn="l"/>
            <a:r>
              <a:rPr lang="fr-FR" sz="1400" b="1" dirty="0"/>
              <a:t> </a:t>
            </a:r>
            <a:r>
              <a:rPr lang="fr-FR" sz="1400" dirty="0"/>
              <a:t>©     Cécile Mann / </a:t>
            </a:r>
            <a:r>
              <a:rPr lang="fr-FR" sz="1400" dirty="0" smtClean="0"/>
              <a:t>CNAM</a:t>
            </a:r>
            <a:endParaRPr lang="fr-FR" sz="1400" b="1" dirty="0">
              <a:solidFill>
                <a:schemeClr val="bg1"/>
              </a:solidFill>
            </a:endParaRPr>
          </a:p>
          <a:p>
            <a:pPr algn="l"/>
            <a:endParaRPr lang="fr-FR" sz="2800" b="1" dirty="0" smtClean="0"/>
          </a:p>
          <a:p>
            <a:pPr algn="l"/>
            <a:endParaRPr lang="fr-FR" sz="2800" b="1" dirty="0"/>
          </a:p>
          <a:p>
            <a:pPr algn="l"/>
            <a:endParaRPr lang="fr-FR" sz="2800" b="1" dirty="0" smtClean="0"/>
          </a:p>
          <a:p>
            <a:pPr algn="ctr"/>
            <a:endParaRPr lang="fr-FR" sz="2800" b="1" dirty="0"/>
          </a:p>
          <a:p>
            <a:r>
              <a:rPr lang="fr-FR" sz="2800" b="1" dirty="0"/>
              <a:t> </a:t>
            </a:r>
            <a:endParaRPr lang="fr-FR" sz="2800" dirty="0"/>
          </a:p>
          <a:p>
            <a:r>
              <a:rPr lang="fr-FR" sz="2800" dirty="0"/>
              <a:t> </a:t>
            </a: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93610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lèche droite 7"/>
          <p:cNvSpPr/>
          <p:nvPr/>
        </p:nvSpPr>
        <p:spPr>
          <a:xfrm rot="19330452">
            <a:off x="8146659" y="3375007"/>
            <a:ext cx="547606" cy="451407"/>
          </a:xfrm>
          <a:prstGeom prst="rightArrow">
            <a:avLst>
              <a:gd name="adj1" fmla="val 50000"/>
              <a:gd name="adj2" fmla="val 46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Flèche vers le bas 8"/>
          <p:cNvSpPr/>
          <p:nvPr/>
        </p:nvSpPr>
        <p:spPr>
          <a:xfrm rot="18810622">
            <a:off x="4297028" y="4026778"/>
            <a:ext cx="484632" cy="532634"/>
          </a:xfrm>
          <a:prstGeom prst="downArrow">
            <a:avLst>
              <a:gd name="adj1" fmla="val 50000"/>
              <a:gd name="adj2" fmla="val 35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 rot="19330452">
            <a:off x="4553549" y="5083009"/>
            <a:ext cx="547606" cy="451407"/>
          </a:xfrm>
          <a:prstGeom prst="rightArrow">
            <a:avLst>
              <a:gd name="adj1" fmla="val 50000"/>
              <a:gd name="adj2" fmla="val 46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Double flèche horizontale 10"/>
          <p:cNvSpPr/>
          <p:nvPr/>
        </p:nvSpPr>
        <p:spPr>
          <a:xfrm>
            <a:off x="7020272" y="5220451"/>
            <a:ext cx="652264" cy="4365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19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302791"/>
            <a:ext cx="7772400" cy="118199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SIGNAUX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2-</a:t>
            </a:r>
            <a:r>
              <a:rPr lang="fr-FR" dirty="0" smtClean="0"/>
              <a:t>PHASE RESISTANCE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1556792"/>
            <a:ext cx="8219874" cy="5544616"/>
          </a:xfrm>
        </p:spPr>
        <p:txBody>
          <a:bodyPr>
            <a:noAutofit/>
          </a:bodyPr>
          <a:lstStyle/>
          <a:p>
            <a:pPr algn="ctr"/>
            <a:endParaRPr lang="fr-FR" sz="4400" b="1" dirty="0"/>
          </a:p>
          <a:p>
            <a:pPr algn="l"/>
            <a:r>
              <a:rPr lang="fr-FR" sz="2800" b="1" dirty="0" smtClean="0"/>
              <a:t>Le sujet reste soumis aux stresseurs </a:t>
            </a:r>
          </a:p>
          <a:p>
            <a:pPr algn="l">
              <a:lnSpc>
                <a:spcPct val="150000"/>
              </a:lnSpc>
            </a:pPr>
            <a:r>
              <a:rPr lang="fr-FR" sz="2800" b="1" dirty="0" smtClean="0"/>
              <a:t>Mise en tension permanente et hypersécrétion</a:t>
            </a:r>
          </a:p>
          <a:p>
            <a:pPr algn="l"/>
            <a:endParaRPr lang="fr-FR" sz="2800" b="1" dirty="0"/>
          </a:p>
          <a:p>
            <a:pPr algn="l"/>
            <a:endParaRPr lang="fr-FR" sz="1000" b="1" dirty="0" smtClean="0"/>
          </a:p>
          <a:p>
            <a:pPr algn="l"/>
            <a:r>
              <a:rPr lang="fr-FR" sz="2800" b="1" dirty="0" smtClean="0"/>
              <a:t>Taux de glucocorticoïdes sanguins </a:t>
            </a:r>
          </a:p>
          <a:p>
            <a:pPr algn="l">
              <a:lnSpc>
                <a:spcPct val="150000"/>
              </a:lnSpc>
            </a:pPr>
            <a:r>
              <a:rPr lang="fr-FR" sz="2800" b="1" dirty="0" smtClean="0"/>
              <a:t>Cortisol          Réserves glucides </a:t>
            </a:r>
          </a:p>
          <a:p>
            <a:pPr algn="l"/>
            <a:endParaRPr lang="fr-FR" sz="1000" b="1" dirty="0" smtClean="0"/>
          </a:p>
          <a:p>
            <a:endParaRPr lang="fr-FR" sz="2800" b="1" dirty="0"/>
          </a:p>
          <a:p>
            <a:pPr algn="l"/>
            <a:endParaRPr lang="fr-FR" sz="1400" b="1" dirty="0"/>
          </a:p>
          <a:p>
            <a:pPr algn="l"/>
            <a:r>
              <a:rPr lang="fr-FR" sz="1400" b="1" dirty="0"/>
              <a:t> </a:t>
            </a:r>
            <a:r>
              <a:rPr lang="fr-FR" sz="1400" dirty="0"/>
              <a:t>©     Cécile Mann / </a:t>
            </a:r>
            <a:r>
              <a:rPr lang="fr-FR" sz="1400" dirty="0" smtClean="0"/>
              <a:t>CNAM</a:t>
            </a:r>
            <a:endParaRPr lang="fr-FR" sz="1400" b="1" dirty="0" smtClean="0"/>
          </a:p>
          <a:p>
            <a:pPr algn="l"/>
            <a:endParaRPr lang="fr-FR" sz="2800" b="1" dirty="0" smtClean="0"/>
          </a:p>
          <a:p>
            <a:pPr algn="l"/>
            <a:endParaRPr lang="fr-FR" sz="2800" b="1" dirty="0"/>
          </a:p>
          <a:p>
            <a:pPr algn="l"/>
            <a:endParaRPr lang="fr-FR" sz="2800" b="1" dirty="0" smtClean="0"/>
          </a:p>
          <a:p>
            <a:pPr algn="ctr"/>
            <a:endParaRPr lang="fr-FR" sz="2800" b="1" dirty="0"/>
          </a:p>
          <a:p>
            <a:r>
              <a:rPr lang="fr-FR" sz="2800" b="1" dirty="0"/>
              <a:t> </a:t>
            </a:r>
            <a:endParaRPr lang="fr-FR" sz="2800" dirty="0"/>
          </a:p>
          <a:p>
            <a:r>
              <a:rPr lang="fr-FR" sz="2800" dirty="0"/>
              <a:t> </a:t>
            </a: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93610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lèche droite 9"/>
          <p:cNvSpPr/>
          <p:nvPr/>
        </p:nvSpPr>
        <p:spPr>
          <a:xfrm rot="19330452">
            <a:off x="2317745" y="4845631"/>
            <a:ext cx="547606" cy="451407"/>
          </a:xfrm>
          <a:prstGeom prst="rightArrow">
            <a:avLst>
              <a:gd name="adj1" fmla="val 50000"/>
              <a:gd name="adj2" fmla="val 46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lèche droite 11"/>
          <p:cNvSpPr/>
          <p:nvPr/>
        </p:nvSpPr>
        <p:spPr>
          <a:xfrm rot="19330452">
            <a:off x="6597099" y="4195325"/>
            <a:ext cx="547606" cy="451407"/>
          </a:xfrm>
          <a:prstGeom prst="rightArrow">
            <a:avLst>
              <a:gd name="adj1" fmla="val 50000"/>
              <a:gd name="adj2" fmla="val 46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Flèche droite 12"/>
          <p:cNvSpPr/>
          <p:nvPr/>
        </p:nvSpPr>
        <p:spPr>
          <a:xfrm rot="19330452">
            <a:off x="6075393" y="4845630"/>
            <a:ext cx="547606" cy="451407"/>
          </a:xfrm>
          <a:prstGeom prst="rightArrow">
            <a:avLst>
              <a:gd name="adj1" fmla="val 50000"/>
              <a:gd name="adj2" fmla="val 46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58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75229" y="764704"/>
            <a:ext cx="7772400" cy="288032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2- PHASE RESISTANCE</a:t>
            </a:r>
            <a:br>
              <a:rPr lang="fr-FR" dirty="0" smtClean="0"/>
            </a:br>
            <a:r>
              <a:rPr lang="fr-FR" dirty="0" smtClean="0"/>
              <a:t>Symptômes</a:t>
            </a:r>
            <a:br>
              <a:rPr lang="fr-FR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93610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611560" y="1916832"/>
            <a:ext cx="7854696" cy="5040560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P</a:t>
            </a:r>
            <a:r>
              <a:rPr lang="fr-FR" sz="2800" dirty="0" smtClean="0">
                <a:solidFill>
                  <a:schemeClr val="bg1"/>
                </a:solidFill>
              </a:rPr>
              <a:t>hysiques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fr-FR" sz="2400" dirty="0" smtClean="0"/>
              <a:t>Migraines, maux de tête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fr-FR" sz="2400" dirty="0" smtClean="0"/>
              <a:t>Troubles du sommeil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fr-FR" sz="2400" dirty="0" smtClean="0"/>
              <a:t>Problèmes digestifs  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fr-FR" sz="2400" dirty="0" smtClean="0"/>
              <a:t>Malaises : Hypotension, hypoglycémie, épilepsie</a:t>
            </a:r>
          </a:p>
          <a:p>
            <a:pPr algn="ctr"/>
            <a:r>
              <a:rPr lang="fr-FR" sz="2800" dirty="0" smtClean="0">
                <a:solidFill>
                  <a:schemeClr val="bg1"/>
                </a:solidFill>
              </a:rPr>
              <a:t>Emotionnels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fr-FR" sz="2400" dirty="0" smtClean="0"/>
              <a:t>Difficulté de concentration, pensées négatives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fr-FR" sz="2400" dirty="0" smtClean="0"/>
              <a:t>Irritabilité, violence, crise de nerfs, de larmes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fr-FR" sz="2400" dirty="0" smtClean="0"/>
              <a:t>Sentiment de mal-être ou de souffrance / travail</a:t>
            </a:r>
          </a:p>
          <a:p>
            <a:pPr lvl="1" algn="l"/>
            <a:r>
              <a:rPr lang="fr-FR" sz="2000" dirty="0" smtClean="0"/>
              <a:t>Indicateurs : repli sur soi, recours aux antidépresseurs, sédatifs,…</a:t>
            </a:r>
          </a:p>
          <a:p>
            <a:pPr lvl="1" algn="l"/>
            <a:r>
              <a:rPr lang="fr-FR" sz="2000" b="1" dirty="0"/>
              <a:t> </a:t>
            </a:r>
            <a:r>
              <a:rPr lang="fr-FR" sz="1400" dirty="0"/>
              <a:t>©     Cécile Mann / </a:t>
            </a:r>
            <a:r>
              <a:rPr lang="fr-FR" sz="1400" dirty="0" smtClean="0"/>
              <a:t>CNAM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4390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771</TotalTime>
  <Words>616</Words>
  <Application>Microsoft Office PowerPoint</Application>
  <PresentationFormat>Affichage à l'écran (4:3)</PresentationFormat>
  <Paragraphs>211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Calibri</vt:lpstr>
      <vt:lpstr>Constantia</vt:lpstr>
      <vt:lpstr>Courier New</vt:lpstr>
      <vt:lpstr>Symbol</vt:lpstr>
      <vt:lpstr>Wingdings 2</vt:lpstr>
      <vt:lpstr>Débit</vt:lpstr>
      <vt:lpstr>           LE STRESS AU TRAVAIL</vt:lpstr>
      <vt:lpstr>DEFINITION DU STRESS ORIGINE</vt:lpstr>
      <vt:lpstr>DEFINITION DU STRESS ACTUELLE Agence européenne pour la santé et la sécurité au travail</vt:lpstr>
      <vt:lpstr>DEFINITION DU STRESS La perception </vt:lpstr>
      <vt:lpstr>DEFINITION DU STRESS Positif / Négatif </vt:lpstr>
      <vt:lpstr>DEFINITION DU STRESS Positif / Négatif </vt:lpstr>
      <vt:lpstr>  SIGNAUX 1-PHASE ALARME</vt:lpstr>
      <vt:lpstr>SIGNAUX 2-PHASE RESISTANCE</vt:lpstr>
      <vt:lpstr>  2- PHASE RESISTANCE Symptômes  </vt:lpstr>
      <vt:lpstr> 3-PHASE EPUISEMENT</vt:lpstr>
      <vt:lpstr> 3-PHASE EPUISEMENT Pathologies</vt:lpstr>
      <vt:lpstr>GERER SON STRESS  EN 3 TEMPS</vt:lpstr>
      <vt:lpstr>OUTILS DE RELAXATION 1  </vt:lpstr>
      <vt:lpstr>OUTILS DE RELAXATION 2 </vt:lpstr>
      <vt:lpstr>OUTILS DE RELAXATION 3 </vt:lpstr>
      <vt:lpstr>Vive la sérénité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DU STRESS</dc:title>
  <dc:creator>bruno</dc:creator>
  <cp:lastModifiedBy>couleurs.de.scene@orange.fr</cp:lastModifiedBy>
  <cp:revision>100</cp:revision>
  <cp:lastPrinted>2011-11-18T11:08:26Z</cp:lastPrinted>
  <dcterms:created xsi:type="dcterms:W3CDTF">2011-11-11T18:01:34Z</dcterms:created>
  <dcterms:modified xsi:type="dcterms:W3CDTF">2019-10-25T15:16:20Z</dcterms:modified>
</cp:coreProperties>
</file>