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hy9qzfrzu91EszNnfzZmfX/LY2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.fntdata"/><Relationship Id="rId6" Type="http://schemas.openxmlformats.org/officeDocument/2006/relationships/slide" Target="slides/slide1.xml"/><Relationship Id="rId18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9f2bb591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79f2bb591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9f2bb5912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79f2bb5912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9f2bb59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79f2bb59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9f2bb591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79f2bb591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9f2bb591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79f2bb591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9f2bb591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79f2bb591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9f2bb5912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79f2bb5912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9f2bb5912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79f2bb5912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73" y="179361"/>
            <a:ext cx="2182950" cy="12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2905725" y="370300"/>
            <a:ext cx="59079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Centro Universitário de Excelência</a:t>
            </a:r>
            <a:endParaRPr b="1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Sistemas de Informação</a:t>
            </a:r>
            <a:endParaRPr b="1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68975" y="3220700"/>
            <a:ext cx="80919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Autores: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	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Kéven Moraes Patrício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t-BR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Bruno Moreira Lima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pt-BR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Gabriel Honorato Santos Ferraz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		Claudio Pales Costa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		Artur Maia Coqueiro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0" y="1531950"/>
            <a:ext cx="9144000" cy="17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b="1" i="0" sz="36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9f2bb5912_1_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Tecnologias Utilizadas:</a:t>
            </a:r>
            <a:endParaRPr b="1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Linguagem:</a:t>
            </a: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Java 17+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Versionamento:</a:t>
            </a: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Git / GitHub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Build:</a:t>
            </a: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Gradle Wrapper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Como Executar o Projeto:</a:t>
            </a:r>
            <a:endParaRPr b="1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AutoNum type="arabicPeriod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Abra o terminal na pasta do projeto.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Execute o comando: </a:t>
            </a:r>
            <a:r>
              <a:rPr lang="pt-BR" sz="14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.\gradlew jar</a:t>
            </a: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(Windows) ou </a:t>
            </a:r>
            <a:r>
              <a:rPr lang="pt-BR" sz="14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./gradlew jar</a:t>
            </a: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(Linux/Mac).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Rode o sistema com: </a:t>
            </a:r>
            <a:r>
              <a:rPr lang="pt-BR" sz="14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java -jar build/libs/seu-arquivo.jar</a:t>
            </a: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g379f2bb5912_1_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g379f2bb5912_1_86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.Tecnologias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" name="Google Shape;164;g379f2bb5912_1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79f2bb5912_1_86"/>
          <p:cNvSpPr txBox="1"/>
          <p:nvPr/>
        </p:nvSpPr>
        <p:spPr>
          <a:xfrm>
            <a:off x="2583450" y="4663150"/>
            <a:ext cx="3977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i="0" sz="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9f2bb5912_1_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 Futuro do FoodDelivery:</a:t>
            </a:r>
            <a:endParaRPr b="1" sz="1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Integração com banco de dados </a:t>
            </a:r>
            <a:r>
              <a:rPr b="1"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(MySQL)</a:t>
            </a:r>
            <a:r>
              <a:rPr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Criação de </a:t>
            </a:r>
            <a:r>
              <a:rPr b="1"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APIs REST com Spring Boot</a:t>
            </a:r>
            <a:r>
              <a:rPr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Implementação de </a:t>
            </a:r>
            <a:r>
              <a:rPr b="1"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Backend for Frontend (BFF)</a:t>
            </a:r>
            <a:r>
              <a:rPr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Sistema de </a:t>
            </a:r>
            <a:r>
              <a:rPr b="1"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notificações em tempo real</a:t>
            </a:r>
            <a:r>
              <a:rPr lang="pt-BR" sz="1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g379f2bb5912_1_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g379f2bb5912_1_95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.O Futuro!!!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g379f2bb5912_1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79f2bb5912_1_95"/>
          <p:cNvSpPr txBox="1"/>
          <p:nvPr/>
        </p:nvSpPr>
        <p:spPr>
          <a:xfrm>
            <a:off x="2583450" y="4663150"/>
            <a:ext cx="3977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i="0" sz="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Github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StackOverFlow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DevMedia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DIO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Referências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/>
          <p:nvPr/>
        </p:nvSpPr>
        <p:spPr>
          <a:xfrm>
            <a:off x="0" y="0"/>
            <a:ext cx="32319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192150" y="482800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 i="0" sz="3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3420000" y="67005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</a:t>
            </a: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Funcionalidades:</a:t>
            </a:r>
            <a:r>
              <a:rPr lang="pt-BR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Gerenciamento de clientes, </a:t>
            </a:r>
            <a:r>
              <a:rPr lang="pt-BR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cardápios</a:t>
            </a:r>
            <a:r>
              <a:rPr lang="pt-BR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, pedidos e etc.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3420000" y="333000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</a:t>
            </a: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Tecnologias</a:t>
            </a:r>
            <a:r>
              <a:rPr b="1" i="0" lang="pt-B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b="0" i="0" lang="pt-BR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Mostrando as tecnologias usadas e como executar.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3420000" y="2000025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Arquitetura e organização</a:t>
            </a:r>
            <a:r>
              <a:rPr b="1" i="0" lang="pt-B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b="0" i="0" lang="pt-B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Linguagens e conceitos do sistema.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6120000" y="67005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</a:t>
            </a: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Futuro do projeto</a:t>
            </a:r>
            <a:r>
              <a:rPr b="1" i="0" lang="pt-BR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b="0" i="0" lang="pt-BR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iremos fazer no </a:t>
            </a:r>
            <a:r>
              <a:rPr lang="pt-BR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futuro</a:t>
            </a:r>
            <a:r>
              <a:rPr lang="pt-BR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do nosso projeto.</a:t>
            </a:r>
            <a:endParaRPr b="0" i="0" sz="12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1" y="1182325"/>
            <a:ext cx="3009499" cy="35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Gerenciamento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Cardápio: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Cadastro e listagem de itens.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Gerenciamento de Cliente: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Registro e consulta de clientes.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Gerenciamento de Pedidos: 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Criação e consulta de pedidos.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Relatórios: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Análise de vendas diárias.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1.Funcionalidades Principais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 txBox="1"/>
          <p:nvPr/>
        </p:nvSpPr>
        <p:spPr>
          <a:xfrm>
            <a:off x="2583450" y="4663150"/>
            <a:ext cx="3977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i="0" sz="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9f2bb5912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Gerenciamento de Cardápio: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Cadastrar itens novos com nome e preço.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Exibir o cardápio completo com 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códigos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e valores.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g379f2bb591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g379f2bb5912_0_0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1.1 Cardápio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g379f2bb591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79f2bb5912_0_0"/>
          <p:cNvSpPr txBox="1"/>
          <p:nvPr/>
        </p:nvSpPr>
        <p:spPr>
          <a:xfrm>
            <a:off x="2583450" y="4663150"/>
            <a:ext cx="3977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i="0" sz="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g379f2bb5912_0_0"/>
          <p:cNvPicPr preferRelativeResize="0"/>
          <p:nvPr/>
        </p:nvPicPr>
        <p:blipFill rotWithShape="1">
          <a:blip r:embed="rId4">
            <a:alphaModFix/>
          </a:blip>
          <a:srcRect b="0" l="0" r="26324" t="70229"/>
          <a:stretch/>
        </p:blipFill>
        <p:spPr>
          <a:xfrm>
            <a:off x="669700" y="2818450"/>
            <a:ext cx="2649625" cy="16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379f2bb5912_0_0"/>
          <p:cNvPicPr preferRelativeResize="0"/>
          <p:nvPr/>
        </p:nvPicPr>
        <p:blipFill rotWithShape="1">
          <a:blip r:embed="rId5">
            <a:alphaModFix/>
          </a:blip>
          <a:srcRect b="0" l="0" r="27938" t="0"/>
          <a:stretch/>
        </p:blipFill>
        <p:spPr>
          <a:xfrm>
            <a:off x="4170249" y="3226075"/>
            <a:ext cx="2917026" cy="12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79f2bb5912_0_0"/>
          <p:cNvSpPr txBox="1"/>
          <p:nvPr/>
        </p:nvSpPr>
        <p:spPr>
          <a:xfrm>
            <a:off x="1134713" y="2307675"/>
            <a:ext cx="171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Cadastrar itens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92" name="Google Shape;92;g379f2bb5912_0_0"/>
          <p:cNvSpPr txBox="1"/>
          <p:nvPr/>
        </p:nvSpPr>
        <p:spPr>
          <a:xfrm>
            <a:off x="4768950" y="2663875"/>
            <a:ext cx="171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Exibir</a:t>
            </a:r>
            <a:r>
              <a:rPr b="1" lang="pt-BR" sz="1600">
                <a:solidFill>
                  <a:schemeClr val="dk2"/>
                </a:solidFill>
              </a:rPr>
              <a:t> itens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9f2bb5912_1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Gerenciamento de Clientes: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Registrar novos clientes com nome e telefone.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Exibe todos os clientes cadastrados.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" name="Google Shape;98;g379f2bb5912_1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g379f2bb5912_1_5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1.2 Clientes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0" name="Google Shape;100;g379f2bb5912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79f2bb5912_1_5"/>
          <p:cNvSpPr txBox="1"/>
          <p:nvPr/>
        </p:nvSpPr>
        <p:spPr>
          <a:xfrm>
            <a:off x="2583450" y="4663150"/>
            <a:ext cx="3977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i="0" sz="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g379f2bb5912_1_5"/>
          <p:cNvSpPr txBox="1"/>
          <p:nvPr/>
        </p:nvSpPr>
        <p:spPr>
          <a:xfrm>
            <a:off x="1134728" y="2307675"/>
            <a:ext cx="210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Cadastrar Clientes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103" name="Google Shape;103;g379f2bb5912_1_5"/>
          <p:cNvSpPr txBox="1"/>
          <p:nvPr/>
        </p:nvSpPr>
        <p:spPr>
          <a:xfrm>
            <a:off x="4768950" y="2663875"/>
            <a:ext cx="171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Exibir clientes</a:t>
            </a:r>
            <a:endParaRPr b="1" sz="1600">
              <a:solidFill>
                <a:schemeClr val="dk2"/>
              </a:solidFill>
            </a:endParaRPr>
          </a:p>
        </p:txBody>
      </p:sp>
      <p:pic>
        <p:nvPicPr>
          <p:cNvPr id="104" name="Google Shape;104;g379f2bb5912_1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00" y="2762450"/>
            <a:ext cx="2690650" cy="16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79f2bb5912_1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3273" y="3143550"/>
            <a:ext cx="3390950" cy="11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9f2bb5912_1_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Gerenciamento de Pedidos: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Registrar novos pedidos.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Escolha o cliente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Adicione itens do 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cardápio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Confirme  o pedido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g379f2bb5912_1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g379f2bb5912_1_19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1.3 Pedidos (Parte 1)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g379f2bb5912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79f2bb5912_1_19"/>
          <p:cNvSpPr txBox="1"/>
          <p:nvPr/>
        </p:nvSpPr>
        <p:spPr>
          <a:xfrm>
            <a:off x="2583450" y="4663150"/>
            <a:ext cx="3977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i="0" sz="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5" name="Google Shape;115;g379f2bb5912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4150" y="1058200"/>
            <a:ext cx="2392157" cy="32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9f2bb5912_1_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Gerenciamento de Pedidos: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Atualizar Status.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Acompanha o ciclo de vida do pedido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g379f2bb5912_1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g379f2bb5912_1_32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1.3 Pedidos (Parte 2</a:t>
            </a: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3" name="Google Shape;123;g379f2bb5912_1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79f2bb5912_1_32"/>
          <p:cNvSpPr txBox="1"/>
          <p:nvPr/>
        </p:nvSpPr>
        <p:spPr>
          <a:xfrm>
            <a:off x="2583450" y="4663150"/>
            <a:ext cx="3977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i="0" sz="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g379f2bb5912_1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00" y="2197350"/>
            <a:ext cx="2263819" cy="11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79f2bb5912_1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3975" y="2240575"/>
            <a:ext cx="2679025" cy="10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379f2bb5912_1_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8399" y="2240588"/>
            <a:ext cx="2435476" cy="10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79f2bb5912_1_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174" y="3515838"/>
            <a:ext cx="2796025" cy="9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79f2bb5912_1_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1094" y="3435263"/>
            <a:ext cx="3001157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79f2bb5912_1_32"/>
          <p:cNvSpPr/>
          <p:nvPr/>
        </p:nvSpPr>
        <p:spPr>
          <a:xfrm>
            <a:off x="2761550" y="2616600"/>
            <a:ext cx="306600" cy="1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79f2bb5912_1_32"/>
          <p:cNvSpPr/>
          <p:nvPr/>
        </p:nvSpPr>
        <p:spPr>
          <a:xfrm>
            <a:off x="5842400" y="2616600"/>
            <a:ext cx="306600" cy="1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79f2bb5912_1_32"/>
          <p:cNvSpPr/>
          <p:nvPr/>
        </p:nvSpPr>
        <p:spPr>
          <a:xfrm>
            <a:off x="3399850" y="3848425"/>
            <a:ext cx="306600" cy="1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79f2bb5912_1_32"/>
          <p:cNvSpPr/>
          <p:nvPr/>
        </p:nvSpPr>
        <p:spPr>
          <a:xfrm>
            <a:off x="8714550" y="2685113"/>
            <a:ext cx="306600" cy="1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79f2bb5912_1_32"/>
          <p:cNvSpPr/>
          <p:nvPr/>
        </p:nvSpPr>
        <p:spPr>
          <a:xfrm>
            <a:off x="125300" y="3848425"/>
            <a:ext cx="306600" cy="134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9f2bb5912_1_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Funcionalidade</a:t>
            </a: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Relatório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 Simplificado.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Total de pedidos e valor total arrecadado.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○"/>
            </a:pPr>
            <a:r>
              <a:rPr lang="pt-BR" sz="1400">
                <a:latin typeface="Poppins"/>
                <a:ea typeface="Poppins"/>
                <a:cs typeface="Poppins"/>
                <a:sym typeface="Poppins"/>
              </a:rPr>
              <a:t>Relatório </a:t>
            </a:r>
            <a:r>
              <a:rPr lang="pt-BR">
                <a:latin typeface="Poppins"/>
                <a:ea typeface="Poppins"/>
                <a:cs typeface="Poppins"/>
                <a:sym typeface="Poppins"/>
              </a:rPr>
              <a:t>Detalhado</a:t>
            </a:r>
            <a:r>
              <a:rPr lang="pt-BR" sz="14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■"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Lista completa de pedidos, com cliente, itens e valor final de cada um.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g379f2bb5912_1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g379f2bb5912_1_51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1.4</a:t>
            </a: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Relatórios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" name="Google Shape;142;g379f2bb5912_1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79f2bb5912_1_51"/>
          <p:cNvSpPr txBox="1"/>
          <p:nvPr/>
        </p:nvSpPr>
        <p:spPr>
          <a:xfrm>
            <a:off x="2583450" y="4663150"/>
            <a:ext cx="3977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i="0" sz="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4" name="Google Shape;144;g379f2bb5912_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25" y="3294100"/>
            <a:ext cx="3163125" cy="12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79f2bb5912_1_51"/>
          <p:cNvSpPr txBox="1"/>
          <p:nvPr/>
        </p:nvSpPr>
        <p:spPr>
          <a:xfrm>
            <a:off x="763039" y="2816050"/>
            <a:ext cx="253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</a:rPr>
              <a:t>Relatório</a:t>
            </a:r>
            <a:r>
              <a:rPr b="1" lang="pt-BR" sz="1500">
                <a:solidFill>
                  <a:schemeClr val="dk2"/>
                </a:solidFill>
              </a:rPr>
              <a:t> Simplificado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146" name="Google Shape;146;g379f2bb5912_1_51"/>
          <p:cNvSpPr txBox="1"/>
          <p:nvPr/>
        </p:nvSpPr>
        <p:spPr>
          <a:xfrm>
            <a:off x="5264239" y="2571750"/>
            <a:ext cx="253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2"/>
                </a:solidFill>
              </a:rPr>
              <a:t>Relatório Detalhado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147" name="Google Shape;147;g379f2bb5912_1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725" y="2927975"/>
            <a:ext cx="2406575" cy="15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9f2bb5912_1_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Conceitos de POO Aplicados: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Classes e Objetos: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Cliente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Pedido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pt-BR" sz="12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Item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Relacionamentos: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Um </a:t>
            </a:r>
            <a:r>
              <a:rPr lang="pt-BR" sz="12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Pedido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está associado a um </a:t>
            </a:r>
            <a:r>
              <a:rPr lang="pt-BR" sz="12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Cliente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 é composto por </a:t>
            </a:r>
            <a:r>
              <a:rPr lang="pt-BR" sz="12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Itens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Singleton: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pt-BR" sz="12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CentralDados</a:t>
            </a: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garante um único ponto de acesso aos dados.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Print do Código (</a:t>
            </a:r>
            <a:r>
              <a:rPr b="1" lang="pt-BR" sz="12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Main.java</a:t>
            </a: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):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Aqui você pode usar o código que me enviou. Ele é perfeito para mostrar como o menu principal organiza e chama as outras partes do sistema.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g379f2bb5912_1_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g379f2bb5912_1_76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2</a:t>
            </a:r>
            <a:r>
              <a:rPr b="1" lang="pt-BR" sz="320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.Arquitetura do código</a:t>
            </a:r>
            <a:endParaRPr b="1" i="0" sz="32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5" name="Google Shape;155;g379f2bb5912_1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79f2bb5912_1_76"/>
          <p:cNvSpPr txBox="1"/>
          <p:nvPr/>
        </p:nvSpPr>
        <p:spPr>
          <a:xfrm>
            <a:off x="2583450" y="4663150"/>
            <a:ext cx="3977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FoodDelivery - Sistema de Pedidos (CLI em Java)</a:t>
            </a:r>
            <a:endParaRPr i="0" sz="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