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601200" cy="12801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14173-1ACB-458E-9621-3CF760C33E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32CA178-10CC-40B6-BADB-DC7E473ADC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A804755-B395-405E-BB41-0E3D7BC15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584E27-33BB-4185-874D-0D22EBBBCD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31836D-E26B-4613-9C80-971B7132F1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6E83D9-C6EA-4EAC-ACF2-1490F1CF1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3961B6-C0BD-4F9D-A192-5F369A3830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E4561DA-B145-464A-88C9-867FBB05A3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404CC7F-80B3-473F-927E-E2C40D2D58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E8870A8-C216-4A15-9EC1-9AEBC61BDA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C39BD30-6FEB-4E3B-A415-4E79F722F8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BA5BF60-60F9-4CDE-818A-7CB7A0083567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9CF3A5-8D21-44B4-9090-2CBDBE4FCBA8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3D80FA-BD86-4728-927F-E162B7E0FE7B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347E80E-6DD7-4BC6-B3AA-E3B0CFBCD27C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CA9B7B-676F-4D4D-BB2D-D8564EF40384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514021E-C3C1-4D33-B306-0E5C37D9DD9A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725609-57E0-4CA2-8D83-9FDC183C5A4D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8A8C86A-8178-491E-A72C-757084A71792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2C9692-79BC-490D-808B-811446C87B58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026637-E9B9-412A-B118-E604780527E3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80240" y="11865240"/>
            <a:ext cx="323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&lt;rodapé&gt;</a:t>
            </a:r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78096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532757C-E19B-422F-92BC-9E9255FB231E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660240" y="11865240"/>
            <a:ext cx="21585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Blind4rch3r/prompts-recipe-to-create-a-ebook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so.acesso.gov.br/" TargetMode="External"/><Relationship Id="rId2" Type="http://schemas.openxmlformats.org/officeDocument/2006/relationships/hyperlink" Target="https://sso.acesso.gov.br/" TargetMode="External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44040" y="3515400"/>
            <a:ext cx="8275320" cy="5979960"/>
          </a:xfrm>
          <a:prstGeom prst="rect">
            <a:avLst/>
          </a:prstGeom>
          <a:ln w="0">
            <a:noFill/>
          </a:ln>
        </p:spPr>
      </p:pic>
      <p:sp>
        <p:nvSpPr>
          <p:cNvPr id="55" name="fundo_subtitulo 1"/>
          <p:cNvSpPr/>
          <p:nvPr/>
        </p:nvSpPr>
        <p:spPr>
          <a:xfrm>
            <a:off x="0" y="754920"/>
            <a:ext cx="9599400" cy="829080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subtitulo 1"/>
          <p:cNvSpPr/>
          <p:nvPr/>
        </p:nvSpPr>
        <p:spPr>
          <a:xfrm>
            <a:off x="1526400" y="754920"/>
            <a:ext cx="66049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800" spc="-1" strike="noStrike">
                <a:solidFill>
                  <a:schemeClr val="lt1"/>
                </a:solidFill>
                <a:latin typeface="Impact"/>
                <a:ea typeface="DejaVu Sans"/>
              </a:rPr>
              <a:t>Explorando a Conta Gov.br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ubtitulo_componente 1"/>
          <p:cNvSpPr/>
          <p:nvPr/>
        </p:nvSpPr>
        <p:spPr>
          <a:xfrm>
            <a:off x="250560" y="10217520"/>
            <a:ext cx="90986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O Manual Definitivo dos Serviços Online do Governo Brasileiro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undo_rodape 1"/>
          <p:cNvSpPr/>
          <p:nvPr/>
        </p:nvSpPr>
        <p:spPr>
          <a:xfrm>
            <a:off x="2612520" y="11632680"/>
            <a:ext cx="4376520" cy="82908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9" name="rodape 1"/>
          <p:cNvSpPr/>
          <p:nvPr/>
        </p:nvSpPr>
        <p:spPr>
          <a:xfrm>
            <a:off x="2864160" y="11632680"/>
            <a:ext cx="3980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800" spc="-1" strike="noStrike">
                <a:solidFill>
                  <a:srgbClr val="0d0a27"/>
                </a:solidFill>
                <a:latin typeface="Impact"/>
                <a:ea typeface="DejaVu Sans"/>
              </a:rPr>
              <a:t>AIRTON MEDINA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titulo_componente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Entenda os níveis de segurança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04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EBFD00F-FB8D-432E-A22F-30DA9052A61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77720" y="6305760"/>
            <a:ext cx="5008320" cy="5008320"/>
          </a:xfrm>
          <a:prstGeom prst="rect">
            <a:avLst/>
          </a:prstGeom>
          <a:ln w="0">
            <a:noFill/>
          </a:ln>
        </p:spPr>
      </p:pic>
      <p:sp>
        <p:nvSpPr>
          <p:cNvPr id="99" name="texto_componente 5"/>
          <p:cNvSpPr/>
          <p:nvPr/>
        </p:nvSpPr>
        <p:spPr>
          <a:xfrm>
            <a:off x="870840" y="3474360"/>
            <a:ext cx="7814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Na hora de criar a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é preciso saber que existem 3 níveis de segurança da conta. Esses níveis são essenciais para garantir que a conta é sua e, também, para evitar que ela seja acessada por terceiros.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Os níveis de segurança são: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Bronze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Prata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e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Ouro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Quanto maior o nível, mais serviços poderão ser executados através da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E é possível subir de nível adicionando informações de verificação.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itulo_componente 6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Entenda os Níveis de Segurança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ubtitulo_componente 6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tângulo 8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A06A2B8-6DD5-46A2-A50F-F6E4923C25F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titulo_componente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Como aumentar o nível de segurança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05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A421547-328F-44F1-8140-5F1FF0FC8C2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o_componente 11"/>
          <p:cNvSpPr/>
          <p:nvPr/>
        </p:nvSpPr>
        <p:spPr>
          <a:xfrm>
            <a:off x="870840" y="3474360"/>
            <a:ext cx="7814880" cy="88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Após o cadastro, sua conta será nível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Bronze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No aplicativo oficial do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ou na página web, clique em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“Aumentar Nível”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e siga as instruções dadas;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Como obter o nível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Prata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Validação dos seus dados com usuário e senha do SIGEPE, se você for servidor público federal;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Reconhecimento facial pelo aplicativo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para conferência da sua foto na base da Carteira Nacional de Habilitação (CNH);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Validação dos seus dados via </a:t>
            </a:r>
            <a:r>
              <a:rPr b="0" i="1" lang="pt-BR" sz="2400" spc="-1" strike="noStrike">
                <a:solidFill>
                  <a:schemeClr val="dk1"/>
                </a:solidFill>
                <a:latin typeface="Calibri"/>
              </a:rPr>
              <a:t>internet banking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de um banco credenciado.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Para obter nível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Ouro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Reconhecimento facial pelo aplicativo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para conferência da sua foto na base da Justiça Eleitoral (TSE);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Validação dos seus dados utilizando aplicativo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pra ler o QR Code da Carteira de Identidade Nacional (CIN).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Existem outras opções, mas acarretam gastos, como por exemplo, a compra de Cerificados Digitais.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itulo_componente 18"/>
          <p:cNvSpPr/>
          <p:nvPr/>
        </p:nvSpPr>
        <p:spPr>
          <a:xfrm>
            <a:off x="964080" y="777960"/>
            <a:ext cx="8034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Como Aumentar o Nível de Segurança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ubtitulo_componente 12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tângulo 20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4EB067E-FC4E-4C3C-83D2-1C69A37DAFD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titulo_componente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Dicas para uma Experiência Segura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06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E0649FA-130E-4378-9E6B-237195A1036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277720" y="6305760"/>
            <a:ext cx="5008320" cy="5008320"/>
          </a:xfrm>
          <a:prstGeom prst="rect">
            <a:avLst/>
          </a:prstGeom>
          <a:ln w="0">
            <a:noFill/>
          </a:ln>
        </p:spPr>
      </p:pic>
      <p:sp>
        <p:nvSpPr>
          <p:cNvPr id="116" name="texto_componente 7"/>
          <p:cNvSpPr/>
          <p:nvPr/>
        </p:nvSpPr>
        <p:spPr>
          <a:xfrm>
            <a:off x="870840" y="3474360"/>
            <a:ext cx="781488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Mantenha sua conta sempre protegida com estas dicas simples de segurança.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Ative a autenticação de 2 fatores sempre que possível;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Utilize senhas fortes com mais de 8 caracteres;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Não utilize a mesma senha para diferentes serviços;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Ative a chave-senha quando possível;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Mantenha seus dados atualizados para caso você necessite recuperar sua conta;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Cuidado com e-mails falsos que visam roubar o acesso a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itulo_componente 8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Dicas para uma Experiência Segura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subtitulo_componente 8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10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A97CC5E-24BF-458C-9EAE-4DEE5D96719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1" name="titulo_componente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Gerenciando sua Conta gov.br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07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F7C559A-1FA1-4AFE-8175-30D8F33E1F0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o_componente 8"/>
          <p:cNvSpPr/>
          <p:nvPr/>
        </p:nvSpPr>
        <p:spPr>
          <a:xfrm>
            <a:off x="870840" y="3474360"/>
            <a:ext cx="7814880" cy="81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É importante saber gerenciar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Aqui estão algumas dicas úteis: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Atualização de Dados: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Mantenha suas informações pessoais sempre atualizadas, como endereço, telefone e e-mail. Isso garantirá que você receba todas as comunicações importantes do governo.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Recuperação de Senha: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Em caso de esquecimento da senha, 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oferece opções seguras para recuperação. Certifique-se de cadastrar informações de contato alternativas, como número de telefone ou e-mail secundário, para facilitar o processo de recuperação.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Histórico de Acessos: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Verifique regularmente o histórico de acessos à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para garantir que apenas você esteja acessando. Caso identifique alguma atividade suspeita, altere imediatamente sua senha e entre em contato com o suporte.</a:t>
            </a:r>
            <a:br>
              <a:rPr sz="2400"/>
            </a:b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Privacidade e Segurança: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Esteja ciente das políticas de privacidade e segurança do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O governo adota medidas rigorosas para proteger suas informações pessoais, mas é importante que você também tome precauções, como não compartilhar sua senha com terceiros e utilizar conexões seguras ao acessar sua conta.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itulo_componente 9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Gerenciando sua Conta Gov.br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ubtitulo_componente 9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tângulo 11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D89294A-950E-41DD-8B7E-FCA0D12208B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tângulo 12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titulo_componente 10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Ampliando o Uso da Conta gov.br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itulo_componente 11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08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tângulo 13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CE5B13-2B38-4A26-A32E-213FFF3800C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o_componente 9"/>
          <p:cNvSpPr/>
          <p:nvPr/>
        </p:nvSpPr>
        <p:spPr>
          <a:xfrm>
            <a:off x="870840" y="3474360"/>
            <a:ext cx="7814880" cy="74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Além dos serviços básicos, há uma ampla gama de recursos disponíveis na plataforma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Aqui estão algumas sugestões para explorar ainda mais: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Agendamentos: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Utilize a funcionalidade de agendamento para marcar atendimentos presenciais em órgãos governamentais, evitando filas e esperas desnecessárias.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Documentação Digital: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Aproveite a facilidade de acesso a documentos digitais, como certidões e comprovantes, que podem ser emitidos diretamente pela plataforma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Notificações Personalizadas: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Ative as notificações para receber alertas sobre prazos, atualizações e novidades relacionadas aos serviços que você utiliza com frequência.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Feedback e Sugestões: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Contribua para a melhoria contínua dos serviços governamentais compartilhando suas experiências, fornecendo feedback e sugestões por meio dos canais disponíveis na plataforma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itulo_componente 12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Ampliando o Uso da Conta GOV.BR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ubtitulo_componente 10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tângulo 14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E66F984-2F1B-401E-A2B4-B333B82D491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16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" name="titulo_componente 14"/>
          <p:cNvSpPr/>
          <p:nvPr/>
        </p:nvSpPr>
        <p:spPr>
          <a:xfrm>
            <a:off x="892440" y="6004800"/>
            <a:ext cx="781488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pc="-1" strike="noStrike">
                <a:solidFill>
                  <a:schemeClr val="lt1"/>
                </a:solidFill>
                <a:latin typeface="Impact"/>
              </a:rPr>
              <a:t>INTRODUÇÃO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itulo_componente 15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00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tângulo 17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A18C7F6-5972-44EB-A8F5-749D41FCD37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tângulo 18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titulo_componente 16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esqueceu a senha?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E agora?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itulo_componente 17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09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tângulo 19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A073DC-9EAF-46DE-AB9F-684A75CB645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o_componente 6"/>
          <p:cNvSpPr/>
          <p:nvPr/>
        </p:nvSpPr>
        <p:spPr>
          <a:xfrm>
            <a:off x="870840" y="3474360"/>
            <a:ext cx="7814880" cy="74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Esquecer uma senha é uma coisa que todo mundo já passou. Se isso acontecer, não entre em pânico, 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dá para ser recuperada!. E para isso, existem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4 possibilidades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 Vamos a elas: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1. Reconhecimento Facial: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Com o aplicativo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no celular, use a câmera para recuperar o acesso.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2. Bancos credenciados: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Neste caso, será feito um login no ambiente do banco cadastrado e, após a confirmação da identidade, você poderá criar uma senha.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3. E-mail: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A forma mais simples é receber um código no e-mail cadastrado, entrar no aplicativo e criar uma senha nova.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4. Celular: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Caso prefira, selecione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“Não tenho acesso a este e-mail”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e você será redirecionado para a recuperação usando o celular. Coloque o código recebido e crie a nova senha.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Criar 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traz uma série de facilidades para o dia a dia. Com ela, é possível acessar diferentes serviços como SUS, Enem, INSS e Carteira de Trabalho Digital. Por isso, se ainda não tem, chegou a hora de criar a sua!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itulo_componente 7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Esqueceu a Senha? E agora?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subtitulo_componente 7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tângulo 9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90709BC-4308-4B0E-A9F3-2F39B304C920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2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titulo_componente 19"/>
          <p:cNvSpPr/>
          <p:nvPr/>
        </p:nvSpPr>
        <p:spPr>
          <a:xfrm>
            <a:off x="892440" y="6388200"/>
            <a:ext cx="78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 cap="all">
                <a:solidFill>
                  <a:schemeClr val="lt1"/>
                </a:solidFill>
                <a:latin typeface="Impact"/>
              </a:rPr>
              <a:t>Conclusão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itulo_componente 20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10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tângulo 22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421C21B-1718-4F33-A2E6-87CD5AC3AFA2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o_componente 10"/>
          <p:cNvSpPr/>
          <p:nvPr/>
        </p:nvSpPr>
        <p:spPr>
          <a:xfrm>
            <a:off x="870840" y="3474360"/>
            <a:ext cx="7814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Ao criar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, você está dando um passo importante para simplificar sua relação com o governo e aproveitar todos os benefícios dos serviços digitais. Não perca tempo em filas, faça tudo de forma rápida e segura, no conforto da sua casa.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itulo_componente 13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Conclusão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subtitulo_componente 11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tângulo 15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277720" y="6305760"/>
            <a:ext cx="5008320" cy="5008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92EC876-885D-4AFF-925C-2587D032E964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o_componente"/>
          <p:cNvSpPr/>
          <p:nvPr/>
        </p:nvSpPr>
        <p:spPr>
          <a:xfrm>
            <a:off x="870840" y="2822040"/>
            <a:ext cx="781488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 conteúdo deste e-book foi gerado por uma Inteligência Artificial e diagramado pelo autor. Caso você seja uma pessoa interessada por tecnologia  e gostaria de saber como foi o desenvolvimento deste e-book,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o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passo a passo se encontra no meu Github.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br>
              <a:rPr sz="2400"/>
            </a:b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Esse conteúdo foi gerado com fins didáticos de construção, foi realizado uma validação cuidadosa pelo autor, mesmo assim, o conteúdo e pode conter erros gerados tanto pela IA, como também pelo autor.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itulo_componente"/>
          <p:cNvSpPr/>
          <p:nvPr/>
        </p:nvSpPr>
        <p:spPr>
          <a:xfrm>
            <a:off x="649440" y="777960"/>
            <a:ext cx="8300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OBRIGADO POR LER ATÉ AQUI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tângulo 4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Retângulo 7"/>
          <p:cNvSpPr/>
          <p:nvPr/>
        </p:nvSpPr>
        <p:spPr>
          <a:xfrm>
            <a:off x="870840" y="8933400"/>
            <a:ext cx="7561080" cy="64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pt-BR" sz="1800" spc="-1" strike="noStrike" u="sng">
                <a:solidFill>
                  <a:schemeClr val="lt1"/>
                </a:solidFill>
                <a:uFillTx/>
                <a:latin typeface="Calibri"/>
                <a:hlinkClick r:id="rId1"/>
              </a:rPr>
              <a:t>https://github.com/Blind4rch3r/prompts-recipe-to-create-a-ebook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2" descr="GitHub Logos and Usage · GitHub"/>
          <p:cNvPicPr/>
          <p:nvPr/>
        </p:nvPicPr>
        <p:blipFill>
          <a:blip r:embed="rId2"/>
          <a:stretch/>
        </p:blipFill>
        <p:spPr>
          <a:xfrm>
            <a:off x="3813840" y="6955560"/>
            <a:ext cx="1674720" cy="1674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E042117-9F6C-48AF-8A2C-C4586871062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_componente"/>
          <p:cNvSpPr/>
          <p:nvPr/>
        </p:nvSpPr>
        <p:spPr>
          <a:xfrm>
            <a:off x="870840" y="347436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Bem-vindo ao futuro dos serviços governamentais! O avanço da tecnologia permite resolver burocracias através de um aplicativo no celular ou pelo computador. Neste e-book, vamos simplificar o processo de criação da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, permitindo que você acesse uma infinidade de serviços digitais do governo de forma simples, rápida e eficiente.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itulo_componente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Introdução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ubtitulo_componente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tângulo 4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77720" y="6305760"/>
            <a:ext cx="5008320" cy="5008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327BC59-D661-493B-B0A8-214DBF227BE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" name="titulo_componente"/>
          <p:cNvSpPr/>
          <p:nvPr/>
        </p:nvSpPr>
        <p:spPr>
          <a:xfrm>
            <a:off x="892440" y="6004800"/>
            <a:ext cx="781488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pc="-1" strike="noStrike">
                <a:solidFill>
                  <a:schemeClr val="lt1"/>
                </a:solidFill>
                <a:latin typeface="Impact"/>
              </a:rPr>
              <a:t>POR QUE TER UMA CONTA GOV.BR?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01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C4599D7-5C02-4D2E-982D-BF1C409E223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_componente 2"/>
          <p:cNvSpPr/>
          <p:nvPr/>
        </p:nvSpPr>
        <p:spPr>
          <a:xfrm>
            <a:off x="870840" y="3474360"/>
            <a:ext cx="781488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Entenda por que criar uma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é o primeiro passo para desbloquear uma variedade de serviços governamentais online. 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, por exemplo, permite que o cidadão tenha acesso a serviços como INSS e FGTS, solicitar o seguro-desemprego, agendar consultas médicas, tudo isso usando apenas um cadastro, que reúne diversas informações pessoais.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DICA DE OURO: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O que poucas pessoas sabem é que 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permite que se assine documentos digitalmente. É isso mesmo que você leu, ou seja, não é necessário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comprar um Certificado Digital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para assinar documentos. Afinal de contas, 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comprova que aquela pessoa é ela mesmo.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Para usar esse serviço, é necessário ter uma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 validada através de seus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Nível de Segurança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. Isso quer dizer que o sistema verificou a identidade da pessoa de diferentes formas para garantir que não há fraude.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itulo_componente 3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Por que Ter Uma Conta Gov.br?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ubtitulo_componente 3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tângulo 3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F11459C-5B0A-4458-A092-D9015D6AD7D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titulo_componente"/>
          <p:cNvSpPr/>
          <p:nvPr/>
        </p:nvSpPr>
        <p:spPr>
          <a:xfrm>
            <a:off x="892440" y="6004800"/>
            <a:ext cx="781488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pc="-1" strike="noStrike">
                <a:solidFill>
                  <a:schemeClr val="lt1"/>
                </a:solidFill>
                <a:latin typeface="Impact"/>
              </a:rPr>
              <a:t>POR ONDE VOCÊ DEVE COMEÇAR?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02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F017300-D6F8-4B22-B9FD-00FEA08BA4B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_componente 3"/>
          <p:cNvSpPr/>
          <p:nvPr/>
        </p:nvSpPr>
        <p:spPr>
          <a:xfrm>
            <a:off x="870840" y="3474360"/>
            <a:ext cx="781488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Os requisitos básicos para criar sua conta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são: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CPF válido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Acesso à Internet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Celular com o Aplicativo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instalado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Ou um Computador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- Endereço de E-mail Ativo.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itulo_componente 4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Por Onde Você Deve Começar?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ubtitulo_componente 4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tângulo 5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277720" y="6305760"/>
            <a:ext cx="5008320" cy="5008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74EB0FB-997C-408B-BDC5-8825AF79FC9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1"/>
          <p:cNvSpPr/>
          <p:nvPr/>
        </p:nvSpPr>
        <p:spPr>
          <a:xfrm>
            <a:off x="0" y="0"/>
            <a:ext cx="9599400" cy="127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titulo_componente"/>
          <p:cNvSpPr/>
          <p:nvPr/>
        </p:nvSpPr>
        <p:spPr>
          <a:xfrm>
            <a:off x="892440" y="6388200"/>
            <a:ext cx="78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>
                <a:solidFill>
                  <a:schemeClr val="lt1"/>
                </a:solidFill>
                <a:latin typeface="Impact"/>
              </a:rPr>
              <a:t>PASSO A PASSO PARA CRIAR SUA CONTA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itulo_componente"/>
          <p:cNvSpPr/>
          <p:nvPr/>
        </p:nvSpPr>
        <p:spPr>
          <a:xfrm>
            <a:off x="807480" y="2133720"/>
            <a:ext cx="781488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03</a:t>
            </a:r>
            <a:endParaRPr b="0" lang="pt-BR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tângulo 4"/>
          <p:cNvSpPr/>
          <p:nvPr/>
        </p:nvSpPr>
        <p:spPr>
          <a:xfrm>
            <a:off x="977040" y="8776080"/>
            <a:ext cx="7730280" cy="1044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F1673F8-2C3C-468E-A72D-8FC852C637B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o_componente 4">
            <a:hlinkClick r:id="rId1"/>
          </p:cNvPr>
          <p:cNvSpPr/>
          <p:nvPr/>
        </p:nvSpPr>
        <p:spPr>
          <a:xfrm>
            <a:off x="870840" y="3474360"/>
            <a:ext cx="7814880" cy="63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1.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Acesse o site </a:t>
            </a:r>
            <a:r>
              <a:rPr b="0" lang="pt-BR" sz="24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https://sso.acesso.gov.br/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ou baixe o aplicativo oficial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gov.br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no celular;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2.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Digite seu CPF e clique em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”Continuar”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3.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Leia os termos apresentados, aceite e clique em                        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”Continuar”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4.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É necessário apresentar algumas informações para verificar     que é você mesmo. Uma delas é a conta bancária. Mas se        não quiser usar esse dado, vá em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“Tentar de outra forma”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5.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O sistema vai pedir alguns dados como data de nascimento     e nome da mãe para confirmar a veracidade do cadastro;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6.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Depois de confirmar as informações, será enviado um               código por e-mail;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7.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Valide seu endereço de e-mail clicando no link enviado              para você.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8.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Logo após, crie uma senha segura para sua conta;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9.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Pronto! Sua conta gov.br está criada.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ulo_componente 5"/>
          <p:cNvSpPr/>
          <p:nvPr/>
        </p:nvSpPr>
        <p:spPr>
          <a:xfrm>
            <a:off x="964080" y="777960"/>
            <a:ext cx="7814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Passo a Passo para Criar sua Conta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ubtitulo_componente 5"/>
          <p:cNvSpPr/>
          <p:nvPr/>
        </p:nvSpPr>
        <p:spPr>
          <a:xfrm>
            <a:off x="870840" y="1962000"/>
            <a:ext cx="781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Simplificando sua Vida através dos Serviços Digitais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tângulo 6"/>
          <p:cNvSpPr/>
          <p:nvPr/>
        </p:nvSpPr>
        <p:spPr>
          <a:xfrm>
            <a:off x="651240" y="-216360"/>
            <a:ext cx="142200" cy="151020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O MANUAL DEFINITIVO DA CONTA GOV.BR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AC7E16E-50C0-437D-B907-DA0DE06BAB2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5348</TotalTime>
  <Application>LibreOffice/24.2.2.2$Linux_X86_64 LibreOffice_project/420$Build-2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pt-BR</dc:language>
  <cp:lastModifiedBy/>
  <cp:lastPrinted>2024-04-30T23:37:50Z</cp:lastPrinted>
  <dcterms:modified xsi:type="dcterms:W3CDTF">2024-04-30T23:47:32Z</dcterms:modified>
  <cp:revision>132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25</vt:i4>
  </property>
</Properties>
</file>