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2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4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1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1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6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4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7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3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FC00-9D66-4C1A-AA55-43B8731912A1}" type="datetimeFigureOut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3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72344" y="26635"/>
            <a:ext cx="63372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Verhaltensausbreitung</a:t>
            </a:r>
            <a:endParaRPr lang="de-DE" sz="32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097894" y="611410"/>
            <a:ext cx="2886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Seminarvortrag von Fabian Schafroth</a:t>
            </a: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49993" y="1026908"/>
            <a:ext cx="4934012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u="sng" dirty="0" smtClean="0"/>
              <a:t>Verhaltensausbreitung</a:t>
            </a:r>
            <a:r>
              <a:rPr lang="de-DE" sz="1400" dirty="0" smtClean="0"/>
              <a:t> analysiert wie sich Innovationen in einem sozialen Netzwerk </a:t>
            </a:r>
            <a:r>
              <a:rPr lang="de-DE" sz="1400" u="sng" dirty="0" smtClean="0"/>
              <a:t>ausbreiten</a:t>
            </a:r>
            <a:r>
              <a:rPr lang="de-DE" sz="1400" dirty="0" smtClean="0"/>
              <a:t>. Innovationen können in diesem Kontext neue Technologien, Verhalten oder Normen sein.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173601" y="1026908"/>
            <a:ext cx="1535956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Innovation stammt vom </a:t>
            </a:r>
          </a:p>
          <a:p>
            <a:r>
              <a:rPr lang="de-DE" sz="1050" dirty="0"/>
              <a:t>l</a:t>
            </a:r>
            <a:r>
              <a:rPr lang="de-DE" sz="1050" dirty="0" smtClean="0"/>
              <a:t>ateinischen Wort „</a:t>
            </a:r>
            <a:r>
              <a:rPr lang="de-DE" sz="1050" dirty="0" err="1" smtClean="0"/>
              <a:t>innovare</a:t>
            </a:r>
            <a:r>
              <a:rPr lang="de-DE" sz="1050" dirty="0" smtClean="0"/>
              <a:t>“ was erneuern bedeutet.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9994" y="1873293"/>
            <a:ext cx="2170692" cy="1438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Innovationen</a:t>
            </a:r>
          </a:p>
          <a:p>
            <a:r>
              <a:rPr lang="de-DE" sz="1050" dirty="0" smtClean="0"/>
              <a:t>Innovationen sind neue Verhalten</a:t>
            </a:r>
          </a:p>
          <a:p>
            <a:r>
              <a:rPr lang="de-DE" sz="1050" dirty="0" smtClean="0"/>
              <a:t>welche die Menschen in einem </a:t>
            </a:r>
          </a:p>
          <a:p>
            <a:r>
              <a:rPr lang="de-DE" sz="1050" dirty="0" smtClean="0"/>
              <a:t>sozialen Netzwerk adaptieren. Sie lassen sich durch </a:t>
            </a:r>
            <a:r>
              <a:rPr lang="de-DE" sz="1050" u="sng" dirty="0" smtClean="0"/>
              <a:t>fünf Attribute </a:t>
            </a:r>
            <a:r>
              <a:rPr lang="de-DE" sz="1050" dirty="0" smtClean="0"/>
              <a:t>definieren. Relativer Vorteil, Kompatibilität, Komplexität, </a:t>
            </a:r>
          </a:p>
          <a:p>
            <a:r>
              <a:rPr lang="de-DE" sz="1050" dirty="0" err="1" smtClean="0"/>
              <a:t>Erprobbarkeit</a:t>
            </a:r>
            <a:r>
              <a:rPr lang="de-DE" sz="1050" dirty="0" smtClean="0"/>
              <a:t> und Beobachtbarkeit</a:t>
            </a:r>
            <a:endParaRPr lang="de-DE" sz="1050" dirty="0"/>
          </a:p>
        </p:txBody>
      </p:sp>
      <p:sp>
        <p:nvSpPr>
          <p:cNvPr id="12" name="Textfeld 11"/>
          <p:cNvSpPr txBox="1"/>
          <p:nvPr/>
        </p:nvSpPr>
        <p:spPr>
          <a:xfrm>
            <a:off x="2338144" y="1873292"/>
            <a:ext cx="2170692" cy="1438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Kanäle</a:t>
            </a:r>
          </a:p>
          <a:p>
            <a:r>
              <a:rPr lang="de-DE" sz="1050" dirty="0" smtClean="0"/>
              <a:t>Über </a:t>
            </a:r>
            <a:r>
              <a:rPr lang="de-DE" sz="1050" u="sng" dirty="0" smtClean="0"/>
              <a:t>Strong </a:t>
            </a:r>
            <a:r>
              <a:rPr lang="de-DE" sz="1050" u="sng" dirty="0" err="1" smtClean="0"/>
              <a:t>Ties</a:t>
            </a:r>
            <a:r>
              <a:rPr lang="de-DE" sz="1050" dirty="0" smtClean="0"/>
              <a:t> (Verbindungen zu Freunden und Bekannten) findet die Verhaltensausbreitung statt. Über </a:t>
            </a:r>
            <a:r>
              <a:rPr lang="de-DE" sz="1050" u="sng" dirty="0" err="1" smtClean="0"/>
              <a:t>Weak</a:t>
            </a:r>
            <a:r>
              <a:rPr lang="de-DE" sz="1050" u="sng" dirty="0" smtClean="0"/>
              <a:t> </a:t>
            </a:r>
            <a:r>
              <a:rPr lang="de-DE" sz="1050" u="sng" dirty="0" err="1" smtClean="0"/>
              <a:t>Ties</a:t>
            </a:r>
            <a:r>
              <a:rPr lang="de-DE" sz="1050" dirty="0" smtClean="0"/>
              <a:t> </a:t>
            </a:r>
            <a:r>
              <a:rPr lang="de-DE" sz="1050" dirty="0" smtClean="0"/>
              <a:t>(schwache Verbindungen </a:t>
            </a:r>
            <a:r>
              <a:rPr lang="de-DE" sz="1050" dirty="0" smtClean="0"/>
              <a:t>zu anderen sozialen Netzen) findet die Informationsausbreitung statt.</a:t>
            </a:r>
          </a:p>
          <a:p>
            <a:endParaRPr lang="de-DE" sz="1050" dirty="0"/>
          </a:p>
        </p:txBody>
      </p:sp>
      <p:sp>
        <p:nvSpPr>
          <p:cNvPr id="13" name="Textfeld 12"/>
          <p:cNvSpPr txBox="1"/>
          <p:nvPr/>
        </p:nvSpPr>
        <p:spPr>
          <a:xfrm>
            <a:off x="4626295" y="1873292"/>
            <a:ext cx="2170692" cy="1438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Personen</a:t>
            </a:r>
          </a:p>
          <a:p>
            <a:r>
              <a:rPr lang="de-DE" sz="1050" u="sng" dirty="0" smtClean="0"/>
              <a:t>Innovatoren</a:t>
            </a:r>
            <a:r>
              <a:rPr lang="de-DE" sz="1050" dirty="0" smtClean="0"/>
              <a:t> sind die ersten, welche eine Innovation adaptieren. Sie tun dies aus eigenem Antrieb. Die </a:t>
            </a:r>
            <a:r>
              <a:rPr lang="de-DE" sz="1050" u="sng" dirty="0" smtClean="0"/>
              <a:t>frühen </a:t>
            </a:r>
            <a:r>
              <a:rPr lang="de-DE" sz="1050" u="sng" dirty="0" smtClean="0"/>
              <a:t>Anwender</a:t>
            </a:r>
            <a:r>
              <a:rPr lang="de-DE" sz="1050" dirty="0" smtClean="0"/>
              <a:t> sowie </a:t>
            </a:r>
            <a:r>
              <a:rPr lang="de-DE" sz="1050" u="sng" dirty="0" smtClean="0"/>
              <a:t>späte Mehrheit</a:t>
            </a:r>
            <a:r>
              <a:rPr lang="de-DE" sz="1050" dirty="0" smtClean="0"/>
              <a:t> lassen sich bereits von anderen beeinflussen. </a:t>
            </a:r>
            <a:r>
              <a:rPr lang="de-DE" sz="1050" u="sng" dirty="0" err="1" smtClean="0"/>
              <a:t>Laggards</a:t>
            </a:r>
            <a:r>
              <a:rPr lang="de-DE" sz="1050" u="sng" dirty="0" smtClean="0"/>
              <a:t> </a:t>
            </a:r>
            <a:r>
              <a:rPr lang="de-DE" sz="1050" dirty="0" smtClean="0"/>
              <a:t>ziehen am Ende nach.</a:t>
            </a:r>
            <a:endParaRPr lang="de-DE" sz="1050" dirty="0"/>
          </a:p>
        </p:txBody>
      </p:sp>
      <p:sp>
        <p:nvSpPr>
          <p:cNvPr id="14" name="Textfeld 13"/>
          <p:cNvSpPr txBox="1"/>
          <p:nvPr/>
        </p:nvSpPr>
        <p:spPr>
          <a:xfrm>
            <a:off x="87925" y="3481423"/>
            <a:ext cx="6699526" cy="69249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Für die Modellierung der Verhaltensausbreitung dient ein </a:t>
            </a:r>
            <a:r>
              <a:rPr lang="de-DE" sz="1300" u="sng" dirty="0" err="1" smtClean="0"/>
              <a:t>ungerichteter</a:t>
            </a:r>
            <a:r>
              <a:rPr lang="de-DE" sz="1300" u="sng" dirty="0" smtClean="0"/>
              <a:t>, zusammenhängender </a:t>
            </a:r>
            <a:endParaRPr lang="de-DE" sz="1300" u="sng" dirty="0" smtClean="0"/>
          </a:p>
          <a:p>
            <a:r>
              <a:rPr lang="de-DE" sz="1300" u="sng" dirty="0" smtClean="0"/>
              <a:t>Graph</a:t>
            </a:r>
            <a:r>
              <a:rPr lang="de-DE" sz="1300" dirty="0"/>
              <a:t> </a:t>
            </a:r>
            <a:r>
              <a:rPr lang="de-DE" sz="1300" dirty="0" smtClean="0"/>
              <a:t>um </a:t>
            </a:r>
            <a:r>
              <a:rPr lang="de-DE" sz="1300" dirty="0" smtClean="0"/>
              <a:t>die komplexen Strukturen eines sozialen Netzwerks abzubilden. Die Knoten stellen </a:t>
            </a:r>
            <a:endParaRPr lang="de-DE" sz="1300" dirty="0" smtClean="0"/>
          </a:p>
          <a:p>
            <a:r>
              <a:rPr lang="de-DE" sz="1300" dirty="0" smtClean="0"/>
              <a:t>dabei die </a:t>
            </a:r>
            <a:r>
              <a:rPr lang="de-DE" sz="1300" dirty="0" smtClean="0"/>
              <a:t>Personen dar und die Kanten die </a:t>
            </a:r>
            <a:r>
              <a:rPr lang="de-DE" sz="1300" dirty="0" smtClean="0"/>
              <a:t>Verbindungen zwischen den Menschen.</a:t>
            </a:r>
            <a:endParaRPr lang="de-DE" sz="1300" dirty="0"/>
          </a:p>
        </p:txBody>
      </p:sp>
      <p:sp>
        <p:nvSpPr>
          <p:cNvPr id="2" name="Textfeld 1"/>
          <p:cNvSpPr txBox="1"/>
          <p:nvPr/>
        </p:nvSpPr>
        <p:spPr>
          <a:xfrm>
            <a:off x="87925" y="4295106"/>
            <a:ext cx="6699526" cy="10926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Das </a:t>
            </a:r>
            <a:r>
              <a:rPr lang="de-DE" sz="1300" dirty="0"/>
              <a:t>S</a:t>
            </a:r>
            <a:r>
              <a:rPr lang="de-DE" sz="1300" dirty="0" smtClean="0"/>
              <a:t>ystem der modellierten Verhaltensausbreitung entspricht dem eines „</a:t>
            </a:r>
            <a:r>
              <a:rPr lang="de-DE" sz="1300" u="sng" dirty="0" err="1" smtClean="0"/>
              <a:t>Networked</a:t>
            </a:r>
            <a:r>
              <a:rPr lang="de-DE" sz="1300" u="sng" dirty="0" smtClean="0"/>
              <a:t> </a:t>
            </a:r>
            <a:r>
              <a:rPr lang="de-DE" sz="1300" u="sng" dirty="0" err="1" smtClean="0"/>
              <a:t>Coordination</a:t>
            </a:r>
            <a:r>
              <a:rPr lang="de-DE" sz="1300" u="sng" dirty="0" smtClean="0"/>
              <a:t> Game</a:t>
            </a:r>
            <a:r>
              <a:rPr lang="de-DE" sz="1300" dirty="0" smtClean="0"/>
              <a:t>“. Bei einem solchen Spiel müssen die einzelnen Spieler zwischen verschiedenen Entscheidungen wählen, welche ihnen unterschiedlich viele Punkte geben. Die genaue </a:t>
            </a:r>
            <a:r>
              <a:rPr lang="de-DE" sz="1300" dirty="0"/>
              <a:t>A</a:t>
            </a:r>
            <a:r>
              <a:rPr lang="de-DE" sz="1300" dirty="0" smtClean="0"/>
              <a:t>nzahl der Punkte hängt jedoch auch von den Entscheidungen der unmittelbaren Nachbarn ab. Eine </a:t>
            </a:r>
            <a:r>
              <a:rPr lang="de-DE" sz="1300" u="sng" dirty="0" smtClean="0"/>
              <a:t>Koordination</a:t>
            </a:r>
            <a:r>
              <a:rPr lang="de-DE" sz="1300" dirty="0" smtClean="0"/>
              <a:t> mit den Nachbarn für die beste Entscheidung ist erforderlich.</a:t>
            </a:r>
            <a:endParaRPr lang="de-DE" sz="1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87926" y="5889771"/>
                <a:ext cx="4998244" cy="600164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/>
                  <a:t>Ausgehend von einem Netzwerk mit zwei Verhaltensmöglichkeiten a und b, wird sich ein Knoten mit d Nachbarn (p% mit jeweiligem Verhalten), stets für das Verhalten mit den höheren Werten für die Terme: </a:t>
                </a:r>
                <a14:m>
                  <m:oMath xmlns:m="http://schemas.openxmlformats.org/officeDocument/2006/math">
                    <m:r>
                      <a:rPr lang="de-DE" sz="1100" b="0" i="1" u="sng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100" b="0" i="1" u="sng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100" b="0" i="1" u="sng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1100" b="0" i="1" u="sng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100" b="0" i="1" u="sng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100" b="0" i="1" u="sng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1100" u="sng" dirty="0" smtClean="0"/>
                  <a:t>oder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100" b="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u="sng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sz="1100" b="0" i="1" u="sng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sz="1100" b="0" i="1" u="sng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100" b="0" i="1" u="sng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1100" b="0" i="1" u="sng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100" b="0" i="1" u="sng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100" u="sng" dirty="0" smtClean="0"/>
                  <a:t> entscheiden</a:t>
                </a:r>
                <a:r>
                  <a:rPr lang="de-DE" sz="1100" dirty="0" smtClean="0"/>
                  <a:t>.</a:t>
                </a:r>
                <a:endParaRPr lang="de-DE" sz="11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" y="5889771"/>
                <a:ext cx="4998244" cy="600164"/>
              </a:xfrm>
              <a:prstGeom prst="rect">
                <a:avLst/>
              </a:prstGeom>
              <a:blipFill rotWithShape="0">
                <a:blip r:embed="rId2"/>
                <a:stretch>
                  <a:fillRect r="-365" b="-3922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5086171" y="5889771"/>
                <a:ext cx="1623386" cy="129458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 smtClean="0"/>
                  <a:t>Der </a:t>
                </a:r>
                <a:r>
                  <a:rPr lang="de-DE" sz="1050" u="sng" dirty="0" err="1" smtClean="0"/>
                  <a:t>Threshold</a:t>
                </a:r>
                <a:r>
                  <a:rPr lang="de-DE" sz="1050" u="sng" dirty="0" smtClean="0"/>
                  <a:t> q</a:t>
                </a:r>
                <a:r>
                  <a:rPr lang="de-DE" sz="1050" dirty="0" smtClean="0"/>
                  <a:t> mit der Formel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0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0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sz="10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105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0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050" dirty="0" smtClean="0"/>
                  <a:t>ist der kleinste Anteil an Nachbarn mit Verhalten a, für welchen ein Knoten mit b ebenfalls zu a wechselt.</a:t>
                </a:r>
              </a:p>
              <a:p>
                <a:endParaRPr lang="de-DE" sz="1050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171" y="5889771"/>
                <a:ext cx="1623386" cy="12945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87925" y="6584349"/>
            <a:ext cx="4998245" cy="60016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Ein </a:t>
            </a:r>
            <a:r>
              <a:rPr lang="de-DE" sz="1100" u="sng" dirty="0" smtClean="0"/>
              <a:t>Cluster</a:t>
            </a:r>
            <a:r>
              <a:rPr lang="de-DE" sz="1100" dirty="0" smtClean="0"/>
              <a:t> ist ein Zusammenschluss von Knoten innerhalb eines Netzwerks, für die alle gilt, dass sich (1-q)% ihrer Nachbarn ebenfalls innerhalb des Clusters befinden. Cluster können Kaskaden zum </a:t>
            </a:r>
            <a:r>
              <a:rPr lang="de-DE" sz="1100" u="sng" dirty="0" smtClean="0"/>
              <a:t>Stillstand</a:t>
            </a:r>
            <a:r>
              <a:rPr lang="de-DE" sz="1100" dirty="0" smtClean="0"/>
              <a:t> bringen.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87925" y="5508899"/>
            <a:ext cx="6699526" cy="29238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dirty="0" smtClean="0"/>
              <a:t>Das fortwährende Ausbreiten eines neuen Verhaltens in einem Netzwerk wird </a:t>
            </a:r>
            <a:r>
              <a:rPr lang="de-DE" sz="1300" u="sng" dirty="0" smtClean="0"/>
              <a:t>Kaskade</a:t>
            </a:r>
            <a:r>
              <a:rPr lang="de-DE" sz="1300" dirty="0" smtClean="0"/>
              <a:t> genannt.</a:t>
            </a:r>
            <a:endParaRPr lang="de-DE" sz="1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87925" y="7272840"/>
                <a:ext cx="6621632" cy="774956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300" dirty="0" smtClean="0"/>
                  <a:t>Die </a:t>
                </a:r>
                <a:r>
                  <a:rPr lang="de-DE" sz="1300" u="sng" dirty="0" smtClean="0"/>
                  <a:t>Kapazität einer Kaskade</a:t>
                </a:r>
                <a:r>
                  <a:rPr lang="de-DE" sz="1300" dirty="0" smtClean="0"/>
                  <a:t> ist der kleinste Wert des </a:t>
                </a:r>
                <a:r>
                  <a:rPr lang="de-DE" sz="1300" dirty="0" err="1" smtClean="0"/>
                  <a:t>Threshold</a:t>
                </a:r>
                <a:r>
                  <a:rPr lang="de-DE" sz="1300" dirty="0" smtClean="0"/>
                  <a:t> q, für welchen, ausgehend von einem kleinen Set an initialen Innovatoren, ein gesamtes Netzwerk zum Umschwung bewegt wird.  Sie kann niemals größer als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1300" dirty="0" smtClean="0"/>
                  <a:t> sein.</a:t>
                </a:r>
                <a:endParaRPr lang="de-DE" sz="1300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5" y="7272840"/>
                <a:ext cx="6621632" cy="774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87925" y="8136123"/>
            <a:ext cx="6621632" cy="89255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DE" sz="1300" u="sng" dirty="0" smtClean="0"/>
              <a:t>Virales Marketing</a:t>
            </a:r>
            <a:r>
              <a:rPr lang="de-DE" sz="1300" dirty="0" smtClean="0"/>
              <a:t> ist eine Strategie des Marketings, bei der versucht wird, mittels </a:t>
            </a:r>
            <a:r>
              <a:rPr lang="de-DE" sz="1300" u="sng" dirty="0" smtClean="0"/>
              <a:t>künstlich</a:t>
            </a:r>
            <a:r>
              <a:rPr lang="de-DE" sz="1300" dirty="0" smtClean="0"/>
              <a:t> platzierten Innovatoren, eine kaskadenartige (sich verselbständigende) Ausbreitung eines gewünschten Verhaltens zu erzeugen. Häufig nutzt man dazu die Strukturen moderner online Netzwerke wie </a:t>
            </a:r>
            <a:r>
              <a:rPr lang="de-DE" sz="1300" u="sng" dirty="0" smtClean="0"/>
              <a:t>Facebook</a:t>
            </a:r>
            <a:r>
              <a:rPr lang="de-DE" sz="1300" dirty="0" smtClean="0"/>
              <a:t> oder </a:t>
            </a:r>
            <a:r>
              <a:rPr lang="de-DE" sz="1300" u="sng" dirty="0" smtClean="0"/>
              <a:t>Twitter</a:t>
            </a:r>
            <a:r>
              <a:rPr lang="de-DE" sz="1300" dirty="0" smtClean="0"/>
              <a:t>.</a:t>
            </a:r>
            <a:endParaRPr lang="de-DE" sz="1300" dirty="0"/>
          </a:p>
        </p:txBody>
      </p:sp>
      <p:sp>
        <p:nvSpPr>
          <p:cNvPr id="18" name="Textfeld 17"/>
          <p:cNvSpPr txBox="1"/>
          <p:nvPr/>
        </p:nvSpPr>
        <p:spPr>
          <a:xfrm>
            <a:off x="87925" y="9117002"/>
            <a:ext cx="6621632" cy="6924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Hohen Einfluss auf den Erfolg von viralem Marketing hat die passende Auswahl der sogenannten </a:t>
            </a:r>
            <a:r>
              <a:rPr lang="de-DE" sz="1300" u="sng" dirty="0" smtClean="0"/>
              <a:t>Change </a:t>
            </a:r>
            <a:r>
              <a:rPr lang="de-DE" sz="1300" u="sng" dirty="0" err="1" smtClean="0"/>
              <a:t>Agents</a:t>
            </a:r>
            <a:r>
              <a:rPr lang="de-DE" sz="1300" dirty="0" smtClean="0"/>
              <a:t>. Gerne werden hierfür prominente Personen mit vielen </a:t>
            </a:r>
            <a:r>
              <a:rPr lang="de-DE" sz="1300" dirty="0"/>
              <a:t>M</a:t>
            </a:r>
            <a:r>
              <a:rPr lang="de-DE" sz="1300" dirty="0" smtClean="0"/>
              <a:t>illionen Twitter Follower genommen, da diese schnell viele Menschen erreichen können.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2469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</Words>
  <Application>Microsoft Office PowerPoint</Application>
  <PresentationFormat>A4-Papier (210x297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stfascha</dc:creator>
  <cp:lastModifiedBy>stfascha</cp:lastModifiedBy>
  <cp:revision>16</cp:revision>
  <dcterms:created xsi:type="dcterms:W3CDTF">2015-06-07T08:10:58Z</dcterms:created>
  <dcterms:modified xsi:type="dcterms:W3CDTF">2015-06-10T17:56:51Z</dcterms:modified>
</cp:coreProperties>
</file>