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</p:sldIdLst>
  <p:sldSz cx="30275213" cy="42803763"/>
  <p:notesSz cx="6858000" cy="9144000"/>
  <p:defaultTextStyle>
    <a:defPPr>
      <a:defRPr lang="de-DE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30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352694" y="7302049"/>
            <a:ext cx="15941618" cy="3116849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056" y="3329185"/>
            <a:ext cx="20377870" cy="19499498"/>
          </a:xfrm>
        </p:spPr>
        <p:txBody>
          <a:bodyPr anchor="b">
            <a:normAutofit/>
          </a:bodyPr>
          <a:lstStyle>
            <a:lvl1pPr algn="l">
              <a:defRPr sz="14568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054" y="23991253"/>
            <a:ext cx="16403212" cy="11942774"/>
          </a:xfrm>
        </p:spPr>
        <p:txBody>
          <a:bodyPr anchor="t">
            <a:normAutofit/>
          </a:bodyPr>
          <a:lstStyle>
            <a:lvl1pPr marL="0" indent="0" algn="l">
              <a:buNone/>
              <a:defRPr sz="6622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7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766054" y="3329182"/>
            <a:ext cx="26743105" cy="19499492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522941" y="23991247"/>
            <a:ext cx="24108036" cy="2853584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5297"/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01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4" y="3329182"/>
            <a:ext cx="26743105" cy="18072700"/>
          </a:xfrm>
        </p:spPr>
        <p:txBody>
          <a:bodyPr anchor="ctr">
            <a:normAutofit/>
          </a:bodyPr>
          <a:lstStyle>
            <a:lvl1pPr algn="l">
              <a:defRPr sz="9271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25682258"/>
            <a:ext cx="21135542" cy="11889934"/>
          </a:xfrm>
        </p:spPr>
        <p:txBody>
          <a:bodyPr anchor="ctr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54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101" y="3329182"/>
            <a:ext cx="22712326" cy="18072700"/>
          </a:xfrm>
        </p:spPr>
        <p:txBody>
          <a:bodyPr anchor="ctr">
            <a:normAutofit/>
          </a:bodyPr>
          <a:lstStyle>
            <a:lvl1pPr algn="l">
              <a:defRPr sz="9271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532110" y="21401881"/>
            <a:ext cx="21198168" cy="301211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513743" indent="0">
              <a:buFontTx/>
              <a:buNone/>
              <a:defRPr/>
            </a:lvl2pPr>
            <a:lvl3pPr marL="3027487" indent="0">
              <a:buFontTx/>
              <a:buNone/>
              <a:defRPr/>
            </a:lvl3pPr>
            <a:lvl4pPr marL="4541230" indent="0">
              <a:buFontTx/>
              <a:buNone/>
              <a:defRPr/>
            </a:lvl4pPr>
            <a:lvl5pPr marL="6054974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6" y="26844850"/>
            <a:ext cx="21131599" cy="10727342"/>
          </a:xfrm>
        </p:spPr>
        <p:txBody>
          <a:bodyPr anchor="ctr">
            <a:normAutofit/>
          </a:bodyPr>
          <a:lstStyle>
            <a:lvl1pPr marL="0" indent="0" algn="l">
              <a:buNone/>
              <a:defRPr sz="6622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756882" y="443531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81639" y="17280044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 algn="r"/>
            <a:r>
              <a:rPr lang="en-US" sz="2648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01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1401882"/>
            <a:ext cx="21131599" cy="10594212"/>
          </a:xfrm>
        </p:spPr>
        <p:txBody>
          <a:bodyPr anchor="b">
            <a:normAutofit/>
          </a:bodyPr>
          <a:lstStyle>
            <a:lvl1pPr algn="l">
              <a:defRPr sz="9271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32037166"/>
            <a:ext cx="21135542" cy="5535023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53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103" y="3329182"/>
            <a:ext cx="22712323" cy="18072700"/>
          </a:xfrm>
        </p:spPr>
        <p:txBody>
          <a:bodyPr anchor="ctr">
            <a:normAutofit/>
          </a:bodyPr>
          <a:lstStyle>
            <a:lvl1pPr algn="l">
              <a:defRPr sz="9271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6056" y="24255466"/>
            <a:ext cx="21131599" cy="65526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622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30913829"/>
            <a:ext cx="21131595" cy="6658363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756882" y="4435313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/>
            <a:r>
              <a:rPr lang="en-US" sz="2648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81639" y="17280044"/>
            <a:ext cx="1514155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/>
          <a:p>
            <a:pPr lvl="0" algn="r"/>
            <a:r>
              <a:rPr lang="en-US" sz="2648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532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4" y="3329182"/>
            <a:ext cx="24916984" cy="180727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9271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6056" y="24519691"/>
            <a:ext cx="21131599" cy="52315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622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4" y="29751271"/>
            <a:ext cx="21131595" cy="7820924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7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>
            <a:normAutofit/>
          </a:bodyPr>
          <a:lstStyle>
            <a:lvl1pPr algn="l">
              <a:defRPr sz="927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6056" y="3329188"/>
            <a:ext cx="21702755" cy="23515668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77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740960" y="3329182"/>
            <a:ext cx="6768199" cy="27584647"/>
          </a:xfrm>
        </p:spPr>
        <p:txBody>
          <a:bodyPr vert="eaVert">
            <a:normAutofit/>
          </a:bodyPr>
          <a:lstStyle>
            <a:lvl1pPr>
              <a:defRPr sz="927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6054" y="3329182"/>
            <a:ext cx="19369024" cy="3424301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46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056" y="3329182"/>
            <a:ext cx="21702755" cy="23515668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9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4" y="12365528"/>
            <a:ext cx="21198172" cy="14479300"/>
          </a:xfrm>
        </p:spPr>
        <p:txBody>
          <a:bodyPr anchor="b">
            <a:normAutofit/>
          </a:bodyPr>
          <a:lstStyle>
            <a:lvl1pPr algn="l">
              <a:defRPr sz="10595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6" y="28007401"/>
            <a:ext cx="21198168" cy="9564794"/>
          </a:xfrm>
        </p:spPr>
        <p:txBody>
          <a:bodyPr anchor="t">
            <a:normAutofit/>
          </a:bodyPr>
          <a:lstStyle>
            <a:lvl1pPr marL="0" indent="0" algn="l">
              <a:buNone/>
              <a:defRPr sz="5960">
                <a:solidFill>
                  <a:schemeClr val="bg2">
                    <a:lumMod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75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>
            <a:normAutofit/>
          </a:bodyPr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766056" y="3329185"/>
            <a:ext cx="13078094" cy="2351565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5436790" y="3329182"/>
            <a:ext cx="13072369" cy="2346280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39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>
            <a:normAutofit/>
          </a:bodyPr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2938" y="3329182"/>
            <a:ext cx="12306311" cy="3804779"/>
          </a:xfrm>
        </p:spPr>
        <p:txBody>
          <a:bodyPr anchor="b">
            <a:noAutofit/>
          </a:bodyPr>
          <a:lstStyle>
            <a:lvl1pPr marL="0" indent="0">
              <a:buNone/>
              <a:defRPr sz="7946" b="0" cap="all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6052" y="7133963"/>
            <a:ext cx="13063195" cy="19710871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74656" y="3537259"/>
            <a:ext cx="12462538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 cap="all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6791" y="7133961"/>
            <a:ext cx="13100403" cy="19658024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21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</p:spPr>
        <p:txBody>
          <a:bodyPr>
            <a:normAutofit/>
          </a:bodyPr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3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80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0868" y="3329182"/>
            <a:ext cx="10596325" cy="9511947"/>
          </a:xfrm>
        </p:spPr>
        <p:txBody>
          <a:bodyPr anchor="b">
            <a:normAutofit/>
          </a:bodyPr>
          <a:lstStyle>
            <a:lvl1pPr algn="l">
              <a:defRPr sz="6622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052" y="3329182"/>
            <a:ext cx="14696441" cy="3424301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40868" y="13792339"/>
            <a:ext cx="10596325" cy="13052508"/>
          </a:xfrm>
        </p:spPr>
        <p:txBody>
          <a:bodyPr anchor="t">
            <a:normAutofit/>
          </a:bodyPr>
          <a:lstStyle>
            <a:lvl1pPr marL="0" indent="0">
              <a:buNone/>
              <a:defRPr sz="5297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20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5313" y="9036350"/>
            <a:ext cx="11797725" cy="7133961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522934" y="5707168"/>
            <a:ext cx="10863100" cy="2996263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6066" y="17121505"/>
            <a:ext cx="11800920" cy="12999661"/>
          </a:xfrm>
        </p:spPr>
        <p:txBody>
          <a:bodyPr anchor="t">
            <a:normAutofit/>
          </a:bodyPr>
          <a:lstStyle>
            <a:lvl1pPr marL="0" indent="0">
              <a:buNone/>
              <a:defRPr sz="5960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66054" y="38523390"/>
            <a:ext cx="19242255" cy="2278904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24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86188" y="24308315"/>
            <a:ext cx="8179526" cy="1659306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6056" y="28060245"/>
            <a:ext cx="21702755" cy="95119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056" y="3329188"/>
            <a:ext cx="21702755" cy="23515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01079" y="38523409"/>
            <a:ext cx="3974658" cy="22789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11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E56721-BCBD-4CD2-A558-B744E05A80A6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6054" y="38523390"/>
            <a:ext cx="19242255" cy="22789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311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40640" y="34817712"/>
            <a:ext cx="2837166" cy="4181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271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340FEA-B118-455D-8226-5F5FBF893E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216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1513743" rtl="0" eaLnBrk="1" latinLnBrk="0" hangingPunct="1">
        <a:spcBef>
          <a:spcPct val="0"/>
        </a:spcBef>
        <a:buNone/>
        <a:defRPr sz="10595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946090" indent="-946090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62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5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3973577" indent="-946090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529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5108884" indent="-567654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6622628" indent="-567654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8325589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9839333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1353076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12866820" indent="-756872" algn="l" defTabSz="1513743" rtl="0" eaLnBrk="1" latinLnBrk="0" hangingPunct="1">
        <a:spcBef>
          <a:spcPct val="20000"/>
        </a:spcBef>
        <a:spcAft>
          <a:spcPts val="1987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feld 79"/>
          <p:cNvSpPr txBox="1"/>
          <p:nvPr/>
        </p:nvSpPr>
        <p:spPr>
          <a:xfrm>
            <a:off x="22568169" y="26114991"/>
            <a:ext cx="5541407" cy="19389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 err="1" smtClean="0"/>
              <a:t>Merely</a:t>
            </a:r>
            <a:r>
              <a:rPr lang="de-DE" sz="4000" dirty="0" smtClean="0"/>
              <a:t> 1%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available</a:t>
            </a:r>
            <a:r>
              <a:rPr lang="de-DE" sz="4000" dirty="0" smtClean="0"/>
              <a:t> </a:t>
            </a:r>
            <a:r>
              <a:rPr lang="de-DE" sz="4000" dirty="0" err="1" smtClean="0"/>
              <a:t>data</a:t>
            </a:r>
            <a:r>
              <a:rPr lang="de-DE" sz="4000" dirty="0" smtClean="0"/>
              <a:t> </a:t>
            </a:r>
            <a:r>
              <a:rPr lang="de-DE" sz="4000" dirty="0" err="1" smtClean="0"/>
              <a:t>is</a:t>
            </a:r>
            <a:r>
              <a:rPr lang="de-DE" sz="4000" dirty="0" smtClean="0"/>
              <a:t> </a:t>
            </a:r>
            <a:r>
              <a:rPr lang="de-DE" sz="4000" dirty="0" err="1" smtClean="0"/>
              <a:t>processed</a:t>
            </a:r>
            <a:r>
              <a:rPr lang="de-DE" sz="4000" dirty="0" smtClean="0"/>
              <a:t>.</a:t>
            </a:r>
            <a:r>
              <a:rPr lang="de-DE" sz="2000" dirty="0" smtClean="0"/>
              <a:t>[8]</a:t>
            </a:r>
            <a:endParaRPr lang="de-DE" sz="4000" dirty="0"/>
          </a:p>
        </p:txBody>
      </p:sp>
      <p:sp>
        <p:nvSpPr>
          <p:cNvPr id="62" name="Ellipse 61"/>
          <p:cNvSpPr/>
          <p:nvPr/>
        </p:nvSpPr>
        <p:spPr>
          <a:xfrm>
            <a:off x="21767296" y="6942403"/>
            <a:ext cx="10187431" cy="10003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67001" y="4865192"/>
            <a:ext cx="7603363" cy="378565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“… 5 </a:t>
            </a:r>
            <a:r>
              <a:rPr lang="en-US" sz="4000" dirty="0" err="1"/>
              <a:t>exabytes</a:t>
            </a:r>
            <a:r>
              <a:rPr lang="en-US" sz="4000" dirty="0"/>
              <a:t> </a:t>
            </a:r>
            <a:r>
              <a:rPr lang="en-US" sz="4000" dirty="0" smtClean="0"/>
              <a:t>of</a:t>
            </a:r>
          </a:p>
          <a:p>
            <a:r>
              <a:rPr lang="en-US" sz="4000" dirty="0" smtClean="0"/>
              <a:t>information created </a:t>
            </a:r>
          </a:p>
          <a:p>
            <a:r>
              <a:rPr lang="en-US" sz="4000" dirty="0" smtClean="0"/>
              <a:t>between </a:t>
            </a:r>
            <a:r>
              <a:rPr lang="en-US" sz="4000" dirty="0"/>
              <a:t>the dawn of </a:t>
            </a:r>
            <a:endParaRPr lang="en-US" sz="4000" dirty="0" smtClean="0"/>
          </a:p>
          <a:p>
            <a:r>
              <a:rPr lang="en-US" sz="4000" dirty="0" smtClean="0"/>
              <a:t>civilization </a:t>
            </a:r>
            <a:r>
              <a:rPr lang="en-US" sz="4000" dirty="0"/>
              <a:t>through 2003 </a:t>
            </a:r>
            <a:endParaRPr lang="en-US" sz="4000" dirty="0" smtClean="0"/>
          </a:p>
          <a:p>
            <a:r>
              <a:rPr lang="en-US" sz="4000" dirty="0" smtClean="0"/>
              <a:t>now </a:t>
            </a:r>
            <a:r>
              <a:rPr lang="en-US" sz="4000" dirty="0"/>
              <a:t>created </a:t>
            </a:r>
            <a:r>
              <a:rPr lang="en-US" sz="4000" dirty="0" smtClean="0"/>
              <a:t>every </a:t>
            </a:r>
            <a:r>
              <a:rPr lang="en-US" sz="4000" dirty="0"/>
              <a:t>2 </a:t>
            </a:r>
            <a:r>
              <a:rPr lang="en-US" sz="4000" dirty="0" smtClean="0"/>
              <a:t>days…” </a:t>
            </a:r>
          </a:p>
          <a:p>
            <a:r>
              <a:rPr lang="en-US" sz="4000" dirty="0" smtClean="0"/>
              <a:t>– </a:t>
            </a:r>
            <a:r>
              <a:rPr lang="en-US" sz="4000" smtClean="0"/>
              <a:t>Eric </a:t>
            </a:r>
            <a:r>
              <a:rPr lang="en-US" sz="4000" smtClean="0"/>
              <a:t>Schmidt </a:t>
            </a:r>
            <a:r>
              <a:rPr lang="en-US" sz="4000" dirty="0" smtClean="0"/>
              <a:t>(CEO, Google)</a:t>
            </a:r>
            <a:endParaRPr lang="de-DE" sz="4000" dirty="0"/>
          </a:p>
        </p:txBody>
      </p:sp>
      <p:sp>
        <p:nvSpPr>
          <p:cNvPr id="31" name="Textfeld 30"/>
          <p:cNvSpPr txBox="1"/>
          <p:nvPr/>
        </p:nvSpPr>
        <p:spPr>
          <a:xfrm>
            <a:off x="1479534" y="25911907"/>
            <a:ext cx="6407523" cy="21236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4400" dirty="0" smtClean="0"/>
              <a:t>190.000 </a:t>
            </a:r>
            <a:r>
              <a:rPr lang="de-DE" sz="4400" dirty="0" err="1" smtClean="0"/>
              <a:t>jobs</a:t>
            </a:r>
            <a:r>
              <a:rPr lang="de-DE" sz="4400" dirty="0" smtClean="0"/>
              <a:t> </a:t>
            </a:r>
            <a:r>
              <a:rPr lang="de-DE" sz="4400" dirty="0" err="1" smtClean="0"/>
              <a:t>vacant</a:t>
            </a:r>
            <a:endParaRPr lang="de-DE" sz="4400" dirty="0" smtClean="0"/>
          </a:p>
          <a:p>
            <a:r>
              <a:rPr lang="de-DE" sz="4400" dirty="0" smtClean="0"/>
              <a:t> </a:t>
            </a:r>
            <a:r>
              <a:rPr lang="de-DE" sz="4400" dirty="0" err="1" smtClean="0"/>
              <a:t>for</a:t>
            </a:r>
            <a:r>
              <a:rPr lang="de-DE" sz="4400" dirty="0"/>
              <a:t> </a:t>
            </a:r>
            <a:r>
              <a:rPr lang="de-DE" sz="4400" dirty="0" smtClean="0"/>
              <a:t>Big Data </a:t>
            </a:r>
            <a:r>
              <a:rPr lang="de-DE" sz="4400" dirty="0" err="1" smtClean="0"/>
              <a:t>specialists</a:t>
            </a:r>
            <a:endParaRPr lang="de-DE" sz="4400" dirty="0" smtClean="0"/>
          </a:p>
          <a:p>
            <a:r>
              <a:rPr lang="de-DE" sz="4400" dirty="0" smtClean="0"/>
              <a:t> in </a:t>
            </a:r>
            <a:r>
              <a:rPr lang="de-DE" sz="4400" dirty="0" err="1" smtClean="0"/>
              <a:t>the</a:t>
            </a:r>
            <a:r>
              <a:rPr lang="de-DE" sz="4400" dirty="0" smtClean="0"/>
              <a:t> US.</a:t>
            </a:r>
            <a:r>
              <a:rPr lang="de-DE" sz="2000" dirty="0" smtClean="0"/>
              <a:t>[7]</a:t>
            </a:r>
            <a:endParaRPr lang="de-DE" sz="4400" dirty="0"/>
          </a:p>
        </p:txBody>
      </p:sp>
      <p:sp>
        <p:nvSpPr>
          <p:cNvPr id="53" name="Rechteck 52"/>
          <p:cNvSpPr/>
          <p:nvPr/>
        </p:nvSpPr>
        <p:spPr>
          <a:xfrm>
            <a:off x="-1" y="28193937"/>
            <a:ext cx="30275212" cy="5156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0816640" y="16876242"/>
            <a:ext cx="9111998" cy="4806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10743662" y="22505527"/>
            <a:ext cx="9111998" cy="401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2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10973458"/>
            <a:ext cx="30275213" cy="515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Def</a:t>
            </a:r>
            <a:endParaRPr lang="de-DE" dirty="0"/>
          </a:p>
        </p:txBody>
      </p:sp>
      <p:sp>
        <p:nvSpPr>
          <p:cNvPr id="4" name="Gleichschenkliges Dreieck 3"/>
          <p:cNvSpPr/>
          <p:nvPr/>
        </p:nvSpPr>
        <p:spPr>
          <a:xfrm rot="10800000">
            <a:off x="0" y="0"/>
            <a:ext cx="30275213" cy="14655800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52000">
                <a:schemeClr val="accent5">
                  <a:lumMod val="97000"/>
                  <a:lumOff val="3000"/>
                </a:schemeClr>
              </a:gs>
              <a:gs pos="66000">
                <a:schemeClr val="accent5">
                  <a:lumMod val="65000"/>
                  <a:lumOff val="3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84187" y="11830441"/>
            <a:ext cx="106795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„Big Data </a:t>
            </a:r>
            <a:r>
              <a:rPr lang="de-DE" sz="4000" dirty="0" err="1" smtClean="0">
                <a:solidFill>
                  <a:schemeClr val="bg1"/>
                </a:solidFill>
              </a:rPr>
              <a:t>is</a:t>
            </a:r>
            <a:r>
              <a:rPr lang="de-DE" sz="4000" dirty="0" smtClean="0">
                <a:solidFill>
                  <a:schemeClr val="bg1"/>
                </a:solidFill>
              </a:rPr>
              <a:t> an </a:t>
            </a:r>
            <a:r>
              <a:rPr lang="de-DE" sz="4000" dirty="0" err="1" smtClean="0">
                <a:solidFill>
                  <a:schemeClr val="bg1"/>
                </a:solidFill>
              </a:rPr>
              <a:t>abstract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term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for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any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de-DE" sz="4000" dirty="0" smtClean="0">
                <a:solidFill>
                  <a:schemeClr val="bg1"/>
                </a:solidFill>
              </a:rPr>
              <a:t>type </a:t>
            </a:r>
            <a:r>
              <a:rPr lang="de-DE" sz="4000" dirty="0" err="1" smtClean="0">
                <a:solidFill>
                  <a:schemeClr val="bg1"/>
                </a:solidFill>
              </a:rPr>
              <a:t>and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amount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of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data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which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can‘t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be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de-DE" sz="4000" dirty="0" err="1" smtClean="0">
                <a:solidFill>
                  <a:schemeClr val="bg1"/>
                </a:solidFill>
              </a:rPr>
              <a:t>processed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with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conventional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ways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of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de-DE" sz="4000" dirty="0" err="1" smtClean="0">
                <a:solidFill>
                  <a:schemeClr val="bg1"/>
                </a:solidFill>
              </a:rPr>
              <a:t>data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storaging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and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thus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requires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de-DE" sz="4000" dirty="0" err="1" smtClean="0">
                <a:solidFill>
                  <a:schemeClr val="bg1"/>
                </a:solidFill>
              </a:rPr>
              <a:t>new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and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better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technologies</a:t>
            </a:r>
            <a:r>
              <a:rPr lang="de-DE" sz="4000" dirty="0" smtClean="0">
                <a:solidFill>
                  <a:schemeClr val="bg1"/>
                </a:solidFill>
              </a:rPr>
              <a:t>“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2000" dirty="0" smtClean="0">
                <a:solidFill>
                  <a:schemeClr val="bg1"/>
                </a:solidFill>
              </a:rPr>
              <a:t>[5]</a:t>
            </a:r>
            <a:endParaRPr lang="de-DE" sz="4000" dirty="0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 rot="1756467">
            <a:off x="4546954" y="968711"/>
            <a:ext cx="38142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Tweets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hteck 12"/>
          <p:cNvSpPr/>
          <p:nvPr/>
        </p:nvSpPr>
        <p:spPr>
          <a:xfrm rot="2389448">
            <a:off x="5333665" y="4311911"/>
            <a:ext cx="61851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2.0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hteck 15"/>
          <p:cNvSpPr/>
          <p:nvPr/>
        </p:nvSpPr>
        <p:spPr>
          <a:xfrm rot="19839163">
            <a:off x="18275905" y="3586475"/>
            <a:ext cx="69942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Smartphones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hteck 17"/>
          <p:cNvSpPr/>
          <p:nvPr/>
        </p:nvSpPr>
        <p:spPr>
          <a:xfrm rot="20260994">
            <a:off x="14871415" y="2406099"/>
            <a:ext cx="29145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Blogs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hteck 18"/>
          <p:cNvSpPr/>
          <p:nvPr/>
        </p:nvSpPr>
        <p:spPr>
          <a:xfrm rot="20825746">
            <a:off x="12661389" y="595284"/>
            <a:ext cx="58170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Broadband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hteck 22"/>
          <p:cNvSpPr/>
          <p:nvPr/>
        </p:nvSpPr>
        <p:spPr>
          <a:xfrm rot="20018869">
            <a:off x="18742139" y="1600886"/>
            <a:ext cx="36888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9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</a:t>
            </a:r>
            <a:endParaRPr lang="de-DE" sz="9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File:Explo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5217">
            <a:off x="7299688" y="7614309"/>
            <a:ext cx="16256001" cy="177555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10943463" y="13153632"/>
            <a:ext cx="8168345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35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BIG </a:t>
            </a:r>
          </a:p>
          <a:p>
            <a:pPr algn="ctr"/>
            <a:r>
              <a:rPr lang="de-DE" sz="135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</a:t>
            </a:r>
          </a:p>
          <a:p>
            <a:pPr algn="ctr"/>
            <a:r>
              <a:rPr lang="de-DE" sz="13500" b="1" u="sng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BANG</a:t>
            </a:r>
            <a:endParaRPr lang="de-DE" sz="13500" b="1" u="sng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7" name="Gerader Verbinder 26"/>
          <p:cNvCxnSpPr/>
          <p:nvPr/>
        </p:nvCxnSpPr>
        <p:spPr>
          <a:xfrm flipV="1">
            <a:off x="9904025" y="8765527"/>
            <a:ext cx="11278961" cy="11795"/>
          </a:xfrm>
          <a:prstGeom prst="line">
            <a:avLst/>
          </a:prstGeom>
          <a:ln w="190500">
            <a:solidFill>
              <a:srgbClr val="FA8F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9305225" y="8765527"/>
            <a:ext cx="11814882" cy="11796"/>
          </a:xfrm>
          <a:prstGeom prst="line">
            <a:avLst/>
          </a:prstGeom>
          <a:ln w="1905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:Warning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449" y="9184621"/>
            <a:ext cx="14859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ile:Warning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072" y="9184622"/>
            <a:ext cx="14859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hteck 33"/>
          <p:cNvSpPr/>
          <p:nvPr/>
        </p:nvSpPr>
        <p:spPr>
          <a:xfrm>
            <a:off x="13473527" y="9009063"/>
            <a:ext cx="33281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5400" b="1" dirty="0" smtClean="0">
                <a:ln/>
                <a:solidFill>
                  <a:srgbClr val="FF0000"/>
                </a:solidFill>
              </a:rPr>
              <a:t>!</a:t>
            </a:r>
            <a:r>
              <a:rPr lang="de-DE" sz="5400" b="1" dirty="0" err="1" smtClean="0">
                <a:ln/>
                <a:solidFill>
                  <a:srgbClr val="FF0000"/>
                </a:solidFill>
              </a:rPr>
              <a:t>Warning</a:t>
            </a:r>
            <a:r>
              <a:rPr lang="de-DE" sz="5400" b="1" dirty="0" smtClean="0">
                <a:ln/>
                <a:solidFill>
                  <a:srgbClr val="FF0000"/>
                </a:solidFill>
              </a:rPr>
              <a:t>!</a:t>
            </a:r>
            <a:endParaRPr lang="de-DE" sz="5400" b="1" dirty="0">
              <a:ln/>
              <a:solidFill>
                <a:srgbClr val="FF0000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1980684" y="9800679"/>
            <a:ext cx="639874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e-DE" sz="4200" b="1" dirty="0" smtClean="0">
                <a:ln/>
                <a:solidFill>
                  <a:srgbClr val="FF0000"/>
                </a:solidFill>
              </a:rPr>
              <a:t>Data </a:t>
            </a:r>
            <a:r>
              <a:rPr lang="de-DE" sz="4200" b="1" dirty="0" err="1" smtClean="0">
                <a:ln/>
                <a:solidFill>
                  <a:srgbClr val="FF0000"/>
                </a:solidFill>
              </a:rPr>
              <a:t>volume</a:t>
            </a:r>
            <a:r>
              <a:rPr lang="de-DE" sz="4200" b="1" dirty="0" smtClean="0">
                <a:ln/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de-DE" sz="4200" b="1" dirty="0" err="1">
                <a:ln/>
                <a:solidFill>
                  <a:srgbClr val="FF0000"/>
                </a:solidFill>
              </a:rPr>
              <a:t>r</a:t>
            </a:r>
            <a:r>
              <a:rPr lang="de-DE" sz="4200" b="1" dirty="0" err="1" smtClean="0">
                <a:ln/>
                <a:solidFill>
                  <a:srgbClr val="FF0000"/>
                </a:solidFill>
              </a:rPr>
              <a:t>eaching</a:t>
            </a:r>
            <a:r>
              <a:rPr lang="de-DE" sz="4200" b="1" dirty="0" smtClean="0">
                <a:ln/>
                <a:solidFill>
                  <a:srgbClr val="FF0000"/>
                </a:solidFill>
              </a:rPr>
              <a:t> </a:t>
            </a:r>
            <a:r>
              <a:rPr lang="de-DE" sz="4200" b="1" dirty="0" err="1" smtClean="0">
                <a:ln/>
                <a:solidFill>
                  <a:srgbClr val="FF0000"/>
                </a:solidFill>
              </a:rPr>
              <a:t>critical</a:t>
            </a:r>
            <a:r>
              <a:rPr lang="de-DE" sz="4200" b="1" dirty="0" smtClean="0">
                <a:ln/>
                <a:solidFill>
                  <a:srgbClr val="FF0000"/>
                </a:solidFill>
              </a:rPr>
              <a:t> </a:t>
            </a:r>
            <a:r>
              <a:rPr lang="de-DE" sz="4200" b="1" dirty="0" err="1" smtClean="0">
                <a:ln/>
                <a:solidFill>
                  <a:srgbClr val="FF0000"/>
                </a:solidFill>
              </a:rPr>
              <a:t>mass</a:t>
            </a:r>
            <a:r>
              <a:rPr lang="de-DE" sz="4200" b="1" dirty="0" smtClean="0">
                <a:ln/>
                <a:solidFill>
                  <a:srgbClr val="FF0000"/>
                </a:solidFill>
              </a:rPr>
              <a:t>!</a:t>
            </a:r>
            <a:endParaRPr lang="de-DE" sz="4200" b="1" dirty="0">
              <a:ln/>
              <a:solidFill>
                <a:srgbClr val="FF0000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84187" y="16876242"/>
            <a:ext cx="9111998" cy="42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323577" y="16969204"/>
            <a:ext cx="367921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6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de-DE" sz="54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elocity</a:t>
            </a:r>
            <a:r>
              <a:rPr lang="de-DE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</a:t>
            </a:r>
            <a:r>
              <a:rPr lang="de-DE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[2]</a:t>
            </a:r>
            <a:endParaRPr lang="de-DE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0784826" y="22552824"/>
            <a:ext cx="34002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de-DE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olume </a:t>
            </a:r>
            <a:r>
              <a:rPr lang="de-DE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[2]</a:t>
            </a:r>
            <a:endParaRPr lang="de-DE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0978632" y="16875438"/>
            <a:ext cx="31790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de-DE" sz="5400" b="1" cap="none" spc="0" dirty="0" err="1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ariety</a:t>
            </a:r>
            <a:r>
              <a:rPr lang="de-DE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</a:t>
            </a:r>
            <a:r>
              <a:rPr lang="de-DE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[2]</a:t>
            </a:r>
            <a:endParaRPr lang="de-DE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1303136" y="17984238"/>
            <a:ext cx="86255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 smtClean="0"/>
              <a:t>Vastly</a:t>
            </a:r>
            <a:r>
              <a:rPr lang="de-DE" sz="4400" dirty="0" smtClean="0"/>
              <a:t> different </a:t>
            </a:r>
            <a:r>
              <a:rPr lang="de-DE" sz="4400" dirty="0" err="1" smtClean="0"/>
              <a:t>types</a:t>
            </a:r>
            <a:r>
              <a:rPr lang="de-DE" sz="4400" dirty="0" smtClean="0"/>
              <a:t> </a:t>
            </a:r>
            <a:r>
              <a:rPr lang="de-DE" sz="4400" dirty="0" err="1" smtClean="0"/>
              <a:t>of</a:t>
            </a:r>
            <a:r>
              <a:rPr lang="de-DE" sz="4400" dirty="0" smtClean="0"/>
              <a:t> </a:t>
            </a:r>
          </a:p>
          <a:p>
            <a:r>
              <a:rPr lang="de-DE" sz="4400" dirty="0" smtClean="0"/>
              <a:t>       </a:t>
            </a:r>
            <a:r>
              <a:rPr lang="de-DE" sz="4400" dirty="0" err="1" smtClean="0"/>
              <a:t>unstructured</a:t>
            </a:r>
            <a:r>
              <a:rPr lang="de-DE" sz="4400" dirty="0" smtClean="0"/>
              <a:t> </a:t>
            </a:r>
            <a:r>
              <a:rPr lang="de-DE" sz="4400" dirty="0" err="1" smtClean="0"/>
              <a:t>data</a:t>
            </a:r>
            <a:r>
              <a:rPr lang="de-DE" sz="4400" dirty="0" smtClean="0"/>
              <a:t> like </a:t>
            </a:r>
          </a:p>
          <a:p>
            <a:r>
              <a:rPr lang="de-DE" sz="4400" dirty="0"/>
              <a:t> </a:t>
            </a:r>
            <a:r>
              <a:rPr lang="de-DE" sz="4400" dirty="0" smtClean="0"/>
              <a:t>         </a:t>
            </a:r>
            <a:r>
              <a:rPr lang="de-DE" sz="4400" dirty="0" err="1" smtClean="0"/>
              <a:t>audio</a:t>
            </a:r>
            <a:r>
              <a:rPr lang="de-DE" sz="4400" dirty="0" smtClean="0"/>
              <a:t>, </a:t>
            </a:r>
            <a:r>
              <a:rPr lang="de-DE" sz="4400" dirty="0" err="1" smtClean="0"/>
              <a:t>text</a:t>
            </a:r>
            <a:r>
              <a:rPr lang="de-DE" sz="4400" dirty="0" smtClean="0"/>
              <a:t>, </a:t>
            </a:r>
            <a:r>
              <a:rPr lang="de-DE" sz="4400" dirty="0" err="1" smtClean="0"/>
              <a:t>visuals</a:t>
            </a:r>
            <a:r>
              <a:rPr lang="de-DE" sz="4400" dirty="0" smtClean="0"/>
              <a:t> </a:t>
            </a:r>
            <a:r>
              <a:rPr lang="de-DE" sz="4400" dirty="0" err="1" smtClean="0"/>
              <a:t>need</a:t>
            </a:r>
            <a:endParaRPr lang="de-DE" sz="4400" dirty="0" smtClean="0"/>
          </a:p>
          <a:p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be</a:t>
            </a:r>
            <a:r>
              <a:rPr lang="de-DE" sz="4400" dirty="0" smtClean="0"/>
              <a:t> </a:t>
            </a:r>
            <a:r>
              <a:rPr lang="de-DE" sz="4400" dirty="0" err="1" smtClean="0"/>
              <a:t>processed</a:t>
            </a:r>
            <a:r>
              <a:rPr lang="de-DE" sz="4400" dirty="0" smtClean="0"/>
              <a:t> </a:t>
            </a:r>
            <a:r>
              <a:rPr lang="de-DE" sz="4400" dirty="0" err="1" smtClean="0"/>
              <a:t>by</a:t>
            </a:r>
            <a:r>
              <a:rPr lang="de-DE" sz="4400" dirty="0" smtClean="0"/>
              <a:t> a Big Data System. 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0943463" y="23658680"/>
            <a:ext cx="86255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Prior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the</a:t>
            </a:r>
            <a:r>
              <a:rPr lang="de-DE" sz="4400" dirty="0" smtClean="0"/>
              <a:t> Big Data Bang </a:t>
            </a:r>
            <a:r>
              <a:rPr lang="de-DE" sz="4400" dirty="0" err="1" smtClean="0"/>
              <a:t>unthinkable</a:t>
            </a:r>
            <a:r>
              <a:rPr lang="de-DE" sz="4400" dirty="0" smtClean="0"/>
              <a:t> </a:t>
            </a:r>
            <a:r>
              <a:rPr lang="de-DE" sz="4400" dirty="0" err="1" smtClean="0"/>
              <a:t>amounts</a:t>
            </a:r>
            <a:r>
              <a:rPr lang="de-DE" sz="4400" dirty="0" smtClean="0"/>
              <a:t> </a:t>
            </a:r>
            <a:r>
              <a:rPr lang="de-DE" sz="4400" dirty="0" err="1" smtClean="0"/>
              <a:t>of</a:t>
            </a:r>
            <a:r>
              <a:rPr lang="de-DE" sz="4400" dirty="0" smtClean="0"/>
              <a:t> </a:t>
            </a:r>
            <a:r>
              <a:rPr lang="de-DE" sz="4400" dirty="0" err="1" smtClean="0"/>
              <a:t>data</a:t>
            </a:r>
            <a:r>
              <a:rPr lang="de-DE" sz="4400" dirty="0" smtClean="0"/>
              <a:t> </a:t>
            </a:r>
            <a:r>
              <a:rPr lang="de-DE" sz="4400" dirty="0" err="1" smtClean="0"/>
              <a:t>need</a:t>
            </a:r>
            <a:r>
              <a:rPr lang="de-DE" sz="4400" dirty="0" smtClean="0"/>
              <a:t> </a:t>
            </a:r>
            <a:r>
              <a:rPr lang="de-DE" sz="4400" dirty="0" err="1" smtClean="0"/>
              <a:t>storage</a:t>
            </a:r>
            <a:r>
              <a:rPr lang="de-DE" sz="4400" dirty="0" smtClean="0"/>
              <a:t>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processing</a:t>
            </a:r>
            <a:r>
              <a:rPr lang="de-DE" sz="4400" dirty="0" smtClean="0"/>
              <a:t>.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427435" y="18099713"/>
            <a:ext cx="86255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Data </a:t>
            </a:r>
            <a:r>
              <a:rPr lang="de-DE" sz="4400" dirty="0" err="1" smtClean="0"/>
              <a:t>needs</a:t>
            </a:r>
            <a:r>
              <a:rPr lang="de-DE" sz="4400" dirty="0" smtClean="0"/>
              <a:t>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be</a:t>
            </a:r>
            <a:r>
              <a:rPr lang="de-DE" sz="4400" dirty="0" smtClean="0"/>
              <a:t> </a:t>
            </a:r>
            <a:r>
              <a:rPr lang="de-DE" sz="4400" dirty="0" err="1" smtClean="0"/>
              <a:t>processed</a:t>
            </a:r>
            <a:r>
              <a:rPr lang="de-DE" sz="4400" dirty="0" smtClean="0"/>
              <a:t> </a:t>
            </a:r>
            <a:r>
              <a:rPr lang="de-DE" sz="4400" dirty="0" err="1" smtClean="0"/>
              <a:t>almost</a:t>
            </a:r>
            <a:r>
              <a:rPr lang="de-DE" sz="4400" dirty="0" smtClean="0"/>
              <a:t> </a:t>
            </a:r>
            <a:r>
              <a:rPr lang="de-DE" sz="4400" dirty="0" err="1" smtClean="0"/>
              <a:t>instantly</a:t>
            </a:r>
            <a:r>
              <a:rPr lang="de-DE" sz="4400" dirty="0" smtClean="0"/>
              <a:t>. Just like </a:t>
            </a:r>
            <a:r>
              <a:rPr lang="de-DE" sz="4400" dirty="0" err="1" smtClean="0"/>
              <a:t>the</a:t>
            </a:r>
            <a:r>
              <a:rPr lang="de-DE" sz="4400" dirty="0" smtClean="0"/>
              <a:t> </a:t>
            </a:r>
            <a:r>
              <a:rPr lang="de-DE" sz="4400" dirty="0" err="1" smtClean="0"/>
              <a:t>access</a:t>
            </a:r>
            <a:r>
              <a:rPr lang="de-DE" sz="4400" dirty="0" smtClean="0"/>
              <a:t>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stored</a:t>
            </a:r>
            <a:r>
              <a:rPr lang="de-DE" sz="4400" dirty="0" smtClean="0"/>
              <a:t> </a:t>
            </a:r>
            <a:r>
              <a:rPr lang="de-DE" sz="4400" dirty="0" err="1" smtClean="0"/>
              <a:t>data</a:t>
            </a:r>
            <a:r>
              <a:rPr lang="de-DE" sz="4400" dirty="0" smtClean="0"/>
              <a:t> </a:t>
            </a:r>
            <a:r>
              <a:rPr lang="de-DE" sz="4400" dirty="0" err="1" smtClean="0"/>
              <a:t>should</a:t>
            </a:r>
            <a:r>
              <a:rPr lang="de-DE" sz="4400" dirty="0" smtClean="0"/>
              <a:t> </a:t>
            </a:r>
            <a:r>
              <a:rPr lang="de-DE" sz="4400" dirty="0" err="1" smtClean="0"/>
              <a:t>be</a:t>
            </a:r>
            <a:r>
              <a:rPr lang="de-DE" sz="4400" dirty="0" smtClean="0"/>
              <a:t> </a:t>
            </a:r>
            <a:r>
              <a:rPr lang="de-DE" sz="4400" dirty="0" err="1" smtClean="0"/>
              <a:t>possible</a:t>
            </a:r>
            <a:r>
              <a:rPr lang="de-DE" sz="4400" dirty="0" smtClean="0"/>
              <a:t> </a:t>
            </a:r>
            <a:r>
              <a:rPr lang="de-DE" sz="4400" dirty="0" err="1" smtClean="0"/>
              <a:t>almost</a:t>
            </a:r>
            <a:r>
              <a:rPr lang="de-DE" sz="4400" dirty="0" smtClean="0"/>
              <a:t> </a:t>
            </a:r>
            <a:r>
              <a:rPr lang="de-DE" sz="4400" dirty="0" err="1" smtClean="0"/>
              <a:t>instantly</a:t>
            </a:r>
            <a:r>
              <a:rPr lang="de-DE" sz="4400" dirty="0" smtClean="0"/>
              <a:t>.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520" y="3379170"/>
            <a:ext cx="4179840" cy="2336424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293" y="2402918"/>
            <a:ext cx="4236315" cy="2367992"/>
          </a:xfrm>
          <a:prstGeom prst="rect">
            <a:avLst/>
          </a:prstGeom>
        </p:spPr>
      </p:pic>
      <p:pic>
        <p:nvPicPr>
          <p:cNvPr id="46" name="Grafik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318" y="5640785"/>
            <a:ext cx="2256367" cy="2241016"/>
          </a:xfrm>
          <a:prstGeom prst="rect">
            <a:avLst/>
          </a:prstGeom>
        </p:spPr>
      </p:pic>
      <p:pic>
        <p:nvPicPr>
          <p:cNvPr id="47" name="Picture 14" descr="https://duckduckgo.com/i/f7b124f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996" y="465979"/>
            <a:ext cx="3869160" cy="128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upload.wikimedia.org/wikipedia/commons/thumb/0/04/National_Security_Agency.svg/2000px-National_Security_Agency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669" y="5238260"/>
            <a:ext cx="2940877" cy="294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icreatemagazine.com/wp-content/uploads/2014/01/VLC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739" y="22503598"/>
            <a:ext cx="3004718" cy="300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cornmanthe3rd/plex/512/Media-winamp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329" y="22567736"/>
            <a:ext cx="3234379" cy="323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4.bp.blogspot.com/-TLkJeYwBiYc/TgLa-DCuHvI/AAAAAAAAAZY/3VgOVtk8ep8/s1600/MS%2BWor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29" y="2289324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77316" y="26342475"/>
            <a:ext cx="2058394" cy="1883468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35178" y="26342475"/>
            <a:ext cx="2058394" cy="1883468"/>
          </a:xfrm>
          <a:prstGeom prst="rect">
            <a:avLst/>
          </a:prstGeom>
        </p:spPr>
      </p:pic>
      <p:pic>
        <p:nvPicPr>
          <p:cNvPr id="55" name="Grafik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33315" y="26342475"/>
            <a:ext cx="2058394" cy="1883468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88997" y="26342475"/>
            <a:ext cx="2058394" cy="1883468"/>
          </a:xfrm>
          <a:prstGeom prst="rect">
            <a:avLst/>
          </a:prstGeom>
        </p:spPr>
      </p:pic>
      <p:pic>
        <p:nvPicPr>
          <p:cNvPr id="1034" name="Picture 10" descr="http://images.clipartpanda.com/gauge-clipart-12948830701892715651rpmb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6" y="21917189"/>
            <a:ext cx="9340104" cy="38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1557924" y="28259033"/>
            <a:ext cx="73965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Players </a:t>
            </a:r>
            <a:r>
              <a:rPr lang="de-DE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</a:t>
            </a:r>
            <a:endParaRPr lang="de-DE" sz="20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pic>
        <p:nvPicPr>
          <p:cNvPr id="1036" name="Picture 12" descr="File:Logo 2013 Googl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56" y="30224752"/>
            <a:ext cx="6340189" cy="22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freelargeimages.com/wp-content/uploads/2014/11/Facebook_logo-6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207" y="29642306"/>
            <a:ext cx="7142021" cy="268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EBay former logo.sv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136" y="29536886"/>
            <a:ext cx="6708076" cy="27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hteck 57"/>
          <p:cNvSpPr/>
          <p:nvPr/>
        </p:nvSpPr>
        <p:spPr>
          <a:xfrm>
            <a:off x="-6436" y="33480110"/>
            <a:ext cx="30275212" cy="5156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1" y="38766285"/>
            <a:ext cx="19067863" cy="403747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72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282440" y="32256958"/>
            <a:ext cx="11395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15.000 </a:t>
            </a:r>
            <a:r>
              <a:rPr lang="de-DE" sz="5400" dirty="0" err="1" smtClean="0"/>
              <a:t>pB</a:t>
            </a:r>
            <a:r>
              <a:rPr lang="de-DE" sz="5400" dirty="0" smtClean="0"/>
              <a:t> </a:t>
            </a:r>
            <a:r>
              <a:rPr lang="de-DE" sz="5400" dirty="0" err="1" smtClean="0"/>
              <a:t>stored</a:t>
            </a:r>
            <a:r>
              <a:rPr lang="de-DE" sz="5400" dirty="0" smtClean="0"/>
              <a:t>.</a:t>
            </a:r>
            <a:r>
              <a:rPr lang="de-DE" sz="1800" dirty="0" smtClean="0"/>
              <a:t>[</a:t>
            </a:r>
            <a:r>
              <a:rPr lang="de-DE" sz="1800" dirty="0" err="1" smtClean="0"/>
              <a:t>Estimated</a:t>
            </a:r>
            <a:r>
              <a:rPr lang="de-DE" sz="1800" dirty="0" smtClean="0"/>
              <a:t>]</a:t>
            </a:r>
            <a:endParaRPr lang="de-DE" sz="1800" dirty="0"/>
          </a:p>
        </p:txBody>
      </p:sp>
      <p:sp>
        <p:nvSpPr>
          <p:cNvPr id="61" name="Textfeld 60"/>
          <p:cNvSpPr txBox="1"/>
          <p:nvPr/>
        </p:nvSpPr>
        <p:spPr>
          <a:xfrm>
            <a:off x="20926880" y="32330732"/>
            <a:ext cx="11395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100 </a:t>
            </a:r>
            <a:r>
              <a:rPr lang="de-DE" sz="5400" dirty="0" err="1" smtClean="0"/>
              <a:t>pB</a:t>
            </a:r>
            <a:r>
              <a:rPr lang="de-DE" sz="5400" dirty="0" smtClean="0"/>
              <a:t> </a:t>
            </a:r>
            <a:r>
              <a:rPr lang="de-DE" sz="5400" dirty="0" err="1" smtClean="0"/>
              <a:t>processed</a:t>
            </a:r>
            <a:r>
              <a:rPr lang="de-DE" sz="5400" dirty="0" smtClean="0"/>
              <a:t>/</a:t>
            </a:r>
            <a:r>
              <a:rPr lang="de-DE" sz="5400" dirty="0" err="1" smtClean="0"/>
              <a:t>day</a:t>
            </a:r>
            <a:r>
              <a:rPr lang="de-DE" sz="5400" dirty="0" smtClean="0"/>
              <a:t>.</a:t>
            </a:r>
            <a:endParaRPr lang="de-DE" sz="5400" dirty="0"/>
          </a:p>
        </p:txBody>
      </p:sp>
      <p:sp>
        <p:nvSpPr>
          <p:cNvPr id="21" name="Textfeld 20"/>
          <p:cNvSpPr txBox="1"/>
          <p:nvPr/>
        </p:nvSpPr>
        <p:spPr>
          <a:xfrm>
            <a:off x="12744131" y="32309088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 smtClean="0"/>
              <a:t>300 </a:t>
            </a:r>
            <a:r>
              <a:rPr lang="de-DE" sz="5400" dirty="0" err="1" smtClean="0"/>
              <a:t>pB</a:t>
            </a:r>
            <a:r>
              <a:rPr lang="de-DE" sz="5400" dirty="0" smtClean="0"/>
              <a:t> </a:t>
            </a:r>
            <a:r>
              <a:rPr lang="de-DE" sz="5400" dirty="0" err="1" smtClean="0"/>
              <a:t>stored</a:t>
            </a:r>
            <a:r>
              <a:rPr lang="de-DE" sz="5400" dirty="0" smtClean="0"/>
              <a:t>.</a:t>
            </a:r>
            <a:endParaRPr lang="de-DE" sz="5400" dirty="0"/>
          </a:p>
        </p:txBody>
      </p:sp>
      <p:sp>
        <p:nvSpPr>
          <p:cNvPr id="63" name="Rechteck 62"/>
          <p:cNvSpPr/>
          <p:nvPr/>
        </p:nvSpPr>
        <p:spPr>
          <a:xfrm>
            <a:off x="11396028" y="33625414"/>
            <a:ext cx="77203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Pipeline </a:t>
            </a:r>
            <a:r>
              <a:rPr lang="de-DE" sz="2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</a:t>
            </a:r>
            <a:endParaRPr lang="de-DE" sz="66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339527" y="34810445"/>
            <a:ext cx="4687539" cy="356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solidFill>
                  <a:schemeClr val="bg1"/>
                </a:solidFill>
              </a:rPr>
              <a:t>Aquisition</a:t>
            </a:r>
            <a:r>
              <a:rPr lang="de-DE" sz="5400" dirty="0">
                <a:solidFill>
                  <a:schemeClr val="bg1"/>
                </a:solidFill>
              </a:rPr>
              <a:t>,</a:t>
            </a:r>
            <a:r>
              <a:rPr lang="de-DE" sz="5400" dirty="0" smtClean="0">
                <a:solidFill>
                  <a:schemeClr val="bg1"/>
                </a:solidFill>
              </a:rPr>
              <a:t> Recording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7393512" y="34817628"/>
            <a:ext cx="4687539" cy="356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>
                <a:solidFill>
                  <a:schemeClr val="bg1"/>
                </a:solidFill>
              </a:rPr>
              <a:t>Extraction</a:t>
            </a:r>
            <a:r>
              <a:rPr lang="de-DE" sz="5400" dirty="0" smtClean="0">
                <a:solidFill>
                  <a:schemeClr val="bg1"/>
                </a:solidFill>
              </a:rPr>
              <a:t>, </a:t>
            </a:r>
            <a:r>
              <a:rPr lang="de-DE" sz="5400" dirty="0" err="1" smtClean="0">
                <a:solidFill>
                  <a:schemeClr val="bg1"/>
                </a:solidFill>
              </a:rPr>
              <a:t>Cleaning</a:t>
            </a:r>
            <a:r>
              <a:rPr lang="de-DE" sz="5400" dirty="0" smtClean="0">
                <a:solidFill>
                  <a:schemeClr val="bg1"/>
                </a:solidFill>
              </a:rPr>
              <a:t>, Annotation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2404677" y="34810445"/>
            <a:ext cx="4687539" cy="356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chemeClr val="bg1"/>
                </a:solidFill>
              </a:rPr>
              <a:t>Integration, Aggregation, Annotation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7455001" y="34810445"/>
            <a:ext cx="4687539" cy="356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smtClean="0">
                <a:solidFill>
                  <a:schemeClr val="bg1"/>
                </a:solidFill>
              </a:rPr>
              <a:t>Analysis, Modeling</a:t>
            </a:r>
            <a:endParaRPr lang="de-DE" sz="5400" dirty="0">
              <a:solidFill>
                <a:schemeClr val="bg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2505325" y="34817628"/>
            <a:ext cx="4687539" cy="356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 smtClean="0">
                <a:solidFill>
                  <a:schemeClr val="bg1"/>
                </a:solidFill>
              </a:rPr>
              <a:t>Interpretation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26" name="Pfeil nach rechts 25"/>
          <p:cNvSpPr/>
          <p:nvPr/>
        </p:nvSpPr>
        <p:spPr>
          <a:xfrm>
            <a:off x="6980362" y="36068288"/>
            <a:ext cx="49928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Pfeil nach rechts 74"/>
          <p:cNvSpPr/>
          <p:nvPr/>
        </p:nvSpPr>
        <p:spPr>
          <a:xfrm>
            <a:off x="11985688" y="36068288"/>
            <a:ext cx="49928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Pfeil nach rechts 75"/>
          <p:cNvSpPr/>
          <p:nvPr/>
        </p:nvSpPr>
        <p:spPr>
          <a:xfrm>
            <a:off x="17022418" y="36068288"/>
            <a:ext cx="49928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Pfeil nach rechts 76"/>
          <p:cNvSpPr/>
          <p:nvPr/>
        </p:nvSpPr>
        <p:spPr>
          <a:xfrm>
            <a:off x="22068887" y="36068288"/>
            <a:ext cx="499283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/>
          <p:cNvSpPr/>
          <p:nvPr/>
        </p:nvSpPr>
        <p:spPr>
          <a:xfrm>
            <a:off x="137573" y="38811311"/>
            <a:ext cx="75697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</a:t>
            </a:r>
            <a:r>
              <a:rPr lang="de-DE" sz="6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Chances</a:t>
            </a:r>
            <a:endParaRPr lang="de-DE" sz="66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9209640" y="38887487"/>
            <a:ext cx="7282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6600" b="1" dirty="0" smtClean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</a:t>
            </a:r>
            <a:r>
              <a:rPr lang="de-DE" sz="6600" b="1" dirty="0" err="1" smtClean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Dangers</a:t>
            </a:r>
            <a:endParaRPr lang="de-DE" sz="66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84187" y="39943581"/>
            <a:ext cx="7313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Scientific </a:t>
            </a:r>
            <a:r>
              <a:rPr lang="de-DE" sz="3600" dirty="0" err="1" smtClean="0"/>
              <a:t>and</a:t>
            </a:r>
            <a:r>
              <a:rPr lang="de-DE" sz="3600" dirty="0" smtClean="0"/>
              <a:t> </a:t>
            </a:r>
            <a:r>
              <a:rPr lang="de-DE" sz="3600" dirty="0" err="1" smtClean="0"/>
              <a:t>medical</a:t>
            </a:r>
            <a:r>
              <a:rPr lang="de-DE" sz="3600" dirty="0" smtClean="0"/>
              <a:t> </a:t>
            </a:r>
            <a:r>
              <a:rPr lang="de-DE" sz="3600" dirty="0" err="1" smtClean="0"/>
              <a:t>progress</a:t>
            </a:r>
            <a:r>
              <a:rPr lang="de-DE" sz="3600" dirty="0" smtClean="0"/>
              <a:t>.</a:t>
            </a:r>
          </a:p>
          <a:p>
            <a:r>
              <a:rPr lang="de-DE" sz="3600" dirty="0" err="1" smtClean="0"/>
              <a:t>Economical</a:t>
            </a:r>
            <a:r>
              <a:rPr lang="de-DE" sz="3600" dirty="0" smtClean="0"/>
              <a:t> </a:t>
            </a:r>
            <a:r>
              <a:rPr lang="de-DE" sz="3600" dirty="0" err="1" smtClean="0"/>
              <a:t>growth</a:t>
            </a:r>
            <a:r>
              <a:rPr lang="de-DE" sz="3600" dirty="0" smtClean="0"/>
              <a:t>.</a:t>
            </a:r>
          </a:p>
          <a:p>
            <a:r>
              <a:rPr lang="de-DE" sz="3600" dirty="0" smtClean="0"/>
              <a:t>Homeland </a:t>
            </a:r>
            <a:r>
              <a:rPr lang="de-DE" sz="3600" dirty="0" err="1" smtClean="0"/>
              <a:t>defense</a:t>
            </a:r>
            <a:r>
              <a:rPr lang="de-DE" sz="3600" dirty="0" smtClean="0"/>
              <a:t>.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9333668" y="39943581"/>
            <a:ext cx="9779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Total </a:t>
            </a:r>
            <a:r>
              <a:rPr lang="de-DE" sz="3600" dirty="0" err="1" smtClean="0"/>
              <a:t>surveillance</a:t>
            </a:r>
            <a:r>
              <a:rPr lang="de-DE" sz="3600" dirty="0" smtClean="0"/>
              <a:t>.</a:t>
            </a:r>
          </a:p>
          <a:p>
            <a:r>
              <a:rPr lang="de-DE" sz="3600" dirty="0" err="1" smtClean="0"/>
              <a:t>Automatic</a:t>
            </a:r>
            <a:r>
              <a:rPr lang="de-DE" sz="3600" dirty="0" smtClean="0"/>
              <a:t> </a:t>
            </a:r>
            <a:r>
              <a:rPr lang="de-DE" sz="3600" dirty="0" err="1" smtClean="0"/>
              <a:t>weaponsystems</a:t>
            </a:r>
            <a:r>
              <a:rPr lang="de-DE" sz="3600" dirty="0" smtClean="0"/>
              <a:t>.</a:t>
            </a:r>
          </a:p>
          <a:p>
            <a:r>
              <a:rPr lang="de-DE" sz="3600" dirty="0" smtClean="0"/>
              <a:t>Glass human </a:t>
            </a:r>
            <a:r>
              <a:rPr lang="de-DE" sz="3600" dirty="0" err="1" smtClean="0"/>
              <a:t>being</a:t>
            </a:r>
            <a:r>
              <a:rPr lang="de-DE" sz="3600" dirty="0" smtClean="0"/>
              <a:t>.</a:t>
            </a:r>
            <a:endParaRPr lang="de-DE" sz="3600" dirty="0"/>
          </a:p>
        </p:txBody>
      </p:sp>
      <p:pic>
        <p:nvPicPr>
          <p:cNvPr id="1044" name="Picture 20" descr="Datei:Hadoop logo.sv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107" y="11280569"/>
            <a:ext cx="6324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feld 29"/>
          <p:cNvSpPr txBox="1"/>
          <p:nvPr/>
        </p:nvSpPr>
        <p:spPr>
          <a:xfrm>
            <a:off x="19992696" y="12869170"/>
            <a:ext cx="98892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 smtClean="0">
                <a:solidFill>
                  <a:schemeClr val="bg1"/>
                </a:solidFill>
              </a:rPr>
              <a:t>Hadoop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is</a:t>
            </a:r>
            <a:r>
              <a:rPr lang="de-DE" sz="4000" dirty="0" smtClean="0">
                <a:solidFill>
                  <a:schemeClr val="bg1"/>
                </a:solidFill>
              </a:rPr>
              <a:t> a </a:t>
            </a:r>
            <a:r>
              <a:rPr lang="de-DE" sz="4000" dirty="0" err="1" smtClean="0">
                <a:solidFill>
                  <a:schemeClr val="bg1"/>
                </a:solidFill>
              </a:rPr>
              <a:t>framework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written</a:t>
            </a:r>
            <a:r>
              <a:rPr lang="de-DE" sz="4000" dirty="0" smtClean="0">
                <a:solidFill>
                  <a:schemeClr val="bg1"/>
                </a:solidFill>
              </a:rPr>
              <a:t> in Java,</a:t>
            </a:r>
          </a:p>
          <a:p>
            <a:r>
              <a:rPr lang="de-DE" sz="4000" dirty="0" err="1" smtClean="0">
                <a:solidFill>
                  <a:schemeClr val="bg1"/>
                </a:solidFill>
              </a:rPr>
              <a:t>capable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of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controlling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distributed</a:t>
            </a:r>
            <a:endParaRPr lang="de-DE" sz="4000" dirty="0" smtClean="0">
              <a:solidFill>
                <a:schemeClr val="bg1"/>
              </a:solidFill>
            </a:endParaRPr>
          </a:p>
          <a:p>
            <a:r>
              <a:rPr lang="de-DE" sz="4000" dirty="0" err="1" smtClean="0">
                <a:solidFill>
                  <a:schemeClr val="bg1"/>
                </a:solidFill>
              </a:rPr>
              <a:t>processes</a:t>
            </a:r>
            <a:r>
              <a:rPr lang="de-DE" sz="4000" dirty="0" smtClean="0">
                <a:solidFill>
                  <a:schemeClr val="bg1"/>
                </a:solidFill>
              </a:rPr>
              <a:t> on </a:t>
            </a:r>
            <a:r>
              <a:rPr lang="de-DE" sz="4000" dirty="0" err="1" smtClean="0">
                <a:solidFill>
                  <a:schemeClr val="bg1"/>
                </a:solidFill>
              </a:rPr>
              <a:t>huge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clusters</a:t>
            </a:r>
            <a:r>
              <a:rPr lang="de-DE" sz="4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de-DE" sz="4000" dirty="0" err="1" smtClean="0">
                <a:solidFill>
                  <a:schemeClr val="bg1"/>
                </a:solidFill>
              </a:rPr>
              <a:t>It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can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be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used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to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err="1" smtClean="0">
                <a:solidFill>
                  <a:schemeClr val="bg1"/>
                </a:solidFill>
              </a:rPr>
              <a:t>process</a:t>
            </a:r>
            <a:r>
              <a:rPr lang="de-DE" sz="4000" dirty="0" smtClean="0">
                <a:solidFill>
                  <a:schemeClr val="bg1"/>
                </a:solidFill>
              </a:rPr>
              <a:t> Big Data.</a:t>
            </a:r>
            <a:r>
              <a:rPr lang="de-DE" sz="1800" dirty="0" smtClean="0">
                <a:solidFill>
                  <a:schemeClr val="bg1"/>
                </a:solidFill>
              </a:rPr>
              <a:t> [6]</a:t>
            </a:r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27600366" y="3502104"/>
            <a:ext cx="2535627" cy="23906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4,4 </a:t>
            </a:r>
            <a:r>
              <a:rPr lang="de-DE" sz="4000" dirty="0" err="1" smtClean="0"/>
              <a:t>zB</a:t>
            </a:r>
            <a:endParaRPr lang="de-DE" sz="4000" dirty="0" smtClean="0"/>
          </a:p>
          <a:p>
            <a:pPr algn="ctr"/>
            <a:r>
              <a:rPr lang="de-DE" sz="4000" b="1" dirty="0" smtClean="0"/>
              <a:t>2014</a:t>
            </a:r>
            <a:endParaRPr lang="de-DE" sz="4000" b="1" dirty="0"/>
          </a:p>
        </p:txBody>
      </p:sp>
      <p:sp>
        <p:nvSpPr>
          <p:cNvPr id="64" name="Textfeld 63"/>
          <p:cNvSpPr txBox="1"/>
          <p:nvPr/>
        </p:nvSpPr>
        <p:spPr>
          <a:xfrm>
            <a:off x="23220592" y="8402507"/>
            <a:ext cx="7617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44 </a:t>
            </a:r>
            <a:r>
              <a:rPr lang="de-DE" sz="8000" dirty="0" err="1" smtClean="0"/>
              <a:t>Zettabytes</a:t>
            </a:r>
            <a:endParaRPr lang="de-DE" sz="8000" dirty="0" smtClean="0"/>
          </a:p>
          <a:p>
            <a:r>
              <a:rPr lang="de-DE" sz="8000" b="1" dirty="0"/>
              <a:t> </a:t>
            </a:r>
            <a:r>
              <a:rPr lang="de-DE" sz="8000" b="1" dirty="0" smtClean="0"/>
              <a:t>      2020</a:t>
            </a:r>
            <a:endParaRPr lang="de-DE" sz="8000" b="1" dirty="0"/>
          </a:p>
        </p:txBody>
      </p:sp>
      <p:sp>
        <p:nvSpPr>
          <p:cNvPr id="74" name="Textfeld 73"/>
          <p:cNvSpPr txBox="1"/>
          <p:nvPr/>
        </p:nvSpPr>
        <p:spPr>
          <a:xfrm rot="18950150">
            <a:off x="21642257" y="4989242"/>
            <a:ext cx="7651454" cy="1015663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de-DE" sz="6000" dirty="0" smtClean="0"/>
              <a:t>The Digital </a:t>
            </a:r>
            <a:r>
              <a:rPr lang="de-DE" sz="6000" dirty="0" err="1" smtClean="0"/>
              <a:t>Universe</a:t>
            </a:r>
            <a:r>
              <a:rPr lang="de-DE" sz="2000" dirty="0" smtClean="0"/>
              <a:t>[1]</a:t>
            </a:r>
            <a:endParaRPr lang="de-DE" sz="6000" dirty="0"/>
          </a:p>
        </p:txBody>
      </p:sp>
      <p:sp>
        <p:nvSpPr>
          <p:cNvPr id="82" name="Textfeld 81"/>
          <p:cNvSpPr txBox="1"/>
          <p:nvPr/>
        </p:nvSpPr>
        <p:spPr>
          <a:xfrm>
            <a:off x="19191892" y="39008099"/>
            <a:ext cx="107196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Sources</a:t>
            </a:r>
            <a:endParaRPr lang="de-DE" sz="2000" dirty="0" smtClean="0"/>
          </a:p>
          <a:p>
            <a:r>
              <a:rPr lang="de-DE" sz="2000" dirty="0" smtClean="0"/>
              <a:t>[</a:t>
            </a:r>
            <a:r>
              <a:rPr lang="de-DE" sz="2000" dirty="0"/>
              <a:t>1] </a:t>
            </a:r>
            <a:r>
              <a:rPr lang="de-DE" sz="2000" dirty="0" smtClean="0"/>
              <a:t>www.emc.com/leadership/digital-universe/2014iview/executive-summary.htm</a:t>
            </a:r>
            <a:endParaRPr lang="de-DE" sz="2000" dirty="0"/>
          </a:p>
          <a:p>
            <a:r>
              <a:rPr lang="de-DE" sz="2000" dirty="0"/>
              <a:t>[2] </a:t>
            </a:r>
            <a:r>
              <a:rPr lang="de-DE" sz="2000" dirty="0" smtClean="0"/>
              <a:t>www.gartner.com/newsroom/id/1731916</a:t>
            </a:r>
            <a:endParaRPr lang="de-DE" sz="2000" dirty="0"/>
          </a:p>
          <a:p>
            <a:r>
              <a:rPr lang="de-DE" sz="2000" dirty="0"/>
              <a:t>[3] </a:t>
            </a:r>
            <a:r>
              <a:rPr lang="de-DE" sz="2000" dirty="0" err="1"/>
              <a:t>Divyakant</a:t>
            </a:r>
            <a:r>
              <a:rPr lang="de-DE" sz="2000" dirty="0"/>
              <a:t> </a:t>
            </a:r>
            <a:r>
              <a:rPr lang="de-DE" sz="2000" dirty="0" err="1" smtClean="0"/>
              <a:t>Agrawal</a:t>
            </a:r>
            <a:r>
              <a:rPr lang="de-DE" sz="2000" dirty="0" smtClean="0"/>
              <a:t> et al.: </a:t>
            </a:r>
            <a:r>
              <a:rPr lang="en-US" sz="2000" dirty="0"/>
              <a:t>Challenges and Opportunities with Big </a:t>
            </a:r>
            <a:r>
              <a:rPr lang="en-US" sz="2000" dirty="0" smtClean="0"/>
              <a:t>Data, 2012</a:t>
            </a:r>
          </a:p>
          <a:p>
            <a:r>
              <a:rPr lang="de-DE" sz="2000" dirty="0" smtClean="0"/>
              <a:t>[4</a:t>
            </a:r>
            <a:r>
              <a:rPr lang="de-DE" sz="2000" dirty="0"/>
              <a:t>] </a:t>
            </a:r>
            <a:r>
              <a:rPr lang="de-DE" sz="2000" dirty="0" smtClean="0"/>
              <a:t>followthedata.wordpress.com/2014/06/24/</a:t>
            </a:r>
            <a:r>
              <a:rPr lang="de-DE" sz="2000" dirty="0" err="1" smtClean="0"/>
              <a:t>data</a:t>
            </a:r>
            <a:r>
              <a:rPr lang="de-DE" sz="2000" dirty="0" smtClean="0"/>
              <a:t>-size-</a:t>
            </a:r>
            <a:r>
              <a:rPr lang="de-DE" sz="2000" dirty="0" err="1" smtClean="0"/>
              <a:t>estimates</a:t>
            </a:r>
            <a:r>
              <a:rPr lang="de-DE" sz="2000" dirty="0" smtClean="0"/>
              <a:t>/</a:t>
            </a:r>
          </a:p>
          <a:p>
            <a:r>
              <a:rPr lang="de-DE" sz="2000" dirty="0" smtClean="0"/>
              <a:t>[5] www.gi.de/service/informatiklexikon/detailansicht/article/big-data.html</a:t>
            </a:r>
          </a:p>
          <a:p>
            <a:r>
              <a:rPr lang="de-DE" sz="2000" dirty="0"/>
              <a:t>[6] </a:t>
            </a:r>
            <a:r>
              <a:rPr lang="de-DE" sz="2000" dirty="0" smtClean="0"/>
              <a:t>hadoop.apache.org/</a:t>
            </a:r>
          </a:p>
          <a:p>
            <a:r>
              <a:rPr lang="de-DE" sz="2000" dirty="0" smtClean="0"/>
              <a:t>[7] www.nytimes.com/2012/02/12/sunday-review/big-datas-impact-in-the-world.html</a:t>
            </a:r>
          </a:p>
          <a:p>
            <a:r>
              <a:rPr lang="de-DE" sz="2000" dirty="0"/>
              <a:t>[8] </a:t>
            </a:r>
            <a:r>
              <a:rPr lang="de-DE" sz="2000" dirty="0" smtClean="0"/>
              <a:t>John </a:t>
            </a:r>
            <a:r>
              <a:rPr lang="de-DE" sz="2000" dirty="0" err="1" smtClean="0"/>
              <a:t>Gantz</a:t>
            </a:r>
            <a:r>
              <a:rPr lang="de-DE" sz="2000" dirty="0" smtClean="0"/>
              <a:t>, David </a:t>
            </a:r>
            <a:r>
              <a:rPr lang="de-DE" sz="2000" dirty="0" err="1" smtClean="0"/>
              <a:t>Reinzel</a:t>
            </a:r>
            <a:r>
              <a:rPr lang="de-DE" sz="2000" dirty="0" smtClean="0"/>
              <a:t>: </a:t>
            </a:r>
            <a:r>
              <a:rPr lang="en-US" sz="2000" dirty="0" smtClean="0"/>
              <a:t>THE </a:t>
            </a:r>
            <a:r>
              <a:rPr lang="en-US" sz="2000" dirty="0"/>
              <a:t>DIGITAL UNIVERSE IN 2020: Big Data, Bigger </a:t>
            </a:r>
            <a:r>
              <a:rPr lang="en-US" sz="2000" dirty="0" smtClean="0"/>
              <a:t>Digital</a:t>
            </a:r>
          </a:p>
          <a:p>
            <a:r>
              <a:rPr lang="en-US" sz="2000" dirty="0" smtClean="0"/>
              <a:t>      Shadows</a:t>
            </a:r>
            <a:r>
              <a:rPr lang="en-US" sz="2000" dirty="0"/>
              <a:t>, and </a:t>
            </a:r>
            <a:r>
              <a:rPr lang="en-US" sz="2000" dirty="0" smtClean="0"/>
              <a:t>Biggest Growth </a:t>
            </a:r>
            <a:r>
              <a:rPr lang="en-US" sz="2000" dirty="0"/>
              <a:t>in the Far </a:t>
            </a:r>
            <a:r>
              <a:rPr lang="en-US" sz="2000" dirty="0" smtClean="0"/>
              <a:t>East, IDC </a:t>
            </a:r>
            <a:r>
              <a:rPr lang="en-US" sz="2000" dirty="0" err="1" smtClean="0"/>
              <a:t>Iview</a:t>
            </a:r>
            <a:r>
              <a:rPr lang="en-US" sz="2000" dirty="0" smtClean="0"/>
              <a:t>, 2012</a:t>
            </a:r>
            <a:endParaRPr lang="de-DE" sz="2000" dirty="0"/>
          </a:p>
        </p:txBody>
      </p:sp>
      <p:sp>
        <p:nvSpPr>
          <p:cNvPr id="83" name="Pfeil nach unten 82"/>
          <p:cNvSpPr/>
          <p:nvPr/>
        </p:nvSpPr>
        <p:spPr>
          <a:xfrm rot="938112">
            <a:off x="27776085" y="5889988"/>
            <a:ext cx="1121464" cy="112050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2658393">
            <a:off x="-259244" y="3958363"/>
            <a:ext cx="11285722" cy="60725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Pfeil nach rechts 80"/>
          <p:cNvSpPr/>
          <p:nvPr/>
        </p:nvSpPr>
        <p:spPr>
          <a:xfrm rot="8181123">
            <a:off x="19461370" y="3953756"/>
            <a:ext cx="11285722" cy="60725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6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368</Words>
  <Application>Microsoft Office PowerPoint</Application>
  <PresentationFormat>Benutzerdefiniert</PresentationFormat>
  <Paragraphs>74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Segment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stfascha</dc:creator>
  <cp:lastModifiedBy>stfascha</cp:lastModifiedBy>
  <cp:revision>38</cp:revision>
  <dcterms:created xsi:type="dcterms:W3CDTF">2015-06-03T08:59:32Z</dcterms:created>
  <dcterms:modified xsi:type="dcterms:W3CDTF">2015-06-21T08:13:25Z</dcterms:modified>
</cp:coreProperties>
</file>