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1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B1ED-4598-86F1-9DBA-1E29ECA2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AE3D2-505B-6585-E98C-9339AF0DD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920D-133A-0E41-50DC-FEF5F314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E8F9-049C-9DC0-8B7E-FE5018B5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4C72-2AED-3B3B-D00E-37FEF041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1AA1-1045-5B23-7094-2362A79E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1EDC1-769A-ADB5-2041-A9B2A6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9F5A-9F7B-2C8C-2B18-B07E6BC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2981-A298-704C-558C-2DACBC88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683C-65B2-9A00-8CE1-5BAE42B8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C529B-6DD4-0B54-EECB-34EBA5CAC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FC01A-7A8E-04D7-9E71-BA73CF919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EAE8-33CF-E41E-9DE5-8039DBD4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6300-7537-6B0B-335F-0BF8BECA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2D9-DC8A-CA51-0FC4-AC772EC2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2A35-CDD6-77F4-0240-74B7FFED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3BC5-88C1-F7DB-B154-66B4F334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E03B4-A962-CDC8-2313-192660E7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FA66-4189-9D6B-D6F3-68073950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7FF4-9212-1CFE-98D7-8B6F71BE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0A79-5C40-719E-8373-A0B8BBD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9DA6-2143-2FC6-1447-A10C67A6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53F0-A7A8-E1D2-B90C-37DF4BD7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504F-F887-FA30-D3F8-B63F5BBF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7DB4-481B-20BE-CC05-4135AE2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CD3C-2257-599D-06B5-96A1A2F7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1E15-1523-5828-8D61-0852A3D9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2E8DA-CB17-A299-7E6C-AF045ACF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BA196-A4B8-8FA3-083F-5F4FE415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9A30-CDEC-07D1-3E7E-E2302A0E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03DE-395D-3562-2463-C0CD436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F172-6136-EB5B-DEAC-8B60E429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5DF0-22E9-4553-7710-EEC62F3B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B415-8A33-CCA8-FCC5-0D351900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848D5-949B-0A1F-F595-7BE7F1AB7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F8101-67BD-96CE-8EF3-FA164A4F6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8C138-1F05-C559-0EE9-B9512595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F8414-7768-AE2C-2C8E-C6734A42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A71A2-BB0B-9A99-F0A0-28B54489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8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DAA7-38C7-529C-9C29-B6FDD7FF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8AA5-2D16-58AC-6932-C348EECC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407DB-09CC-53EF-19B6-34EB3F12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64E7-B17B-B768-CA3C-4036E17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ED939-60CC-F297-0633-9E9C2FF0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D07BA-14F5-20A5-0F4B-05C900F2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A7EA5-03DC-6AFC-8D85-1C32B112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3388-5F4D-7BD5-2414-E1913575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5D36-3E1A-F53A-5CD6-B11BA703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313D8-03EF-90D0-71D0-62C7A7C9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549B2-EDE6-D27D-BB21-C13355B9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F238B-0E4E-1286-EF09-DD72F28F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72397-DFF7-D539-D666-452827D1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0F38-197B-ACEB-370A-F60E31B7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65BD4-026D-1140-BA19-6D2018922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8D6B-C12A-287D-4D85-19879D389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03CB6-0ED7-34C7-5B69-0FCEEB29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8F6F4-0A16-C048-E636-D6C4D91C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7E30-8F6E-0FB2-F943-E20A64C2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8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43FA3-3154-565F-4220-293F642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0CAF8-DB66-6C23-268B-9DED2EF0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A20C-FCA8-8D18-2310-3AD070DAD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7508-6CA8-4160-B385-BDBE0DA1DAE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7A33-932E-6A6E-D7BC-47D600F6C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ED2B-6946-EF4A-58E7-330374684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1B8D-AC30-4152-8F7E-0E1D538B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4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AC0B-FD20-4FE1-A715-14BD2DDE5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Hyperparameter Optimization Via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877E5-0783-8B36-6965-81E688A02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Ilya Cable</a:t>
            </a:r>
          </a:p>
        </p:txBody>
      </p:sp>
    </p:spTree>
    <p:extLst>
      <p:ext uri="{BB962C8B-B14F-4D97-AF65-F5344CB8AC3E}">
        <p14:creationId xmlns:p14="http://schemas.microsoft.com/office/powerpoint/2010/main" val="100158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6EB7-FCED-76E8-3774-4EAE2EFB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quote from Week 5 regarding hyperparameters: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4A09-2BA3-ABC4-B735-97CCB5751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“We can’t assume that we can change one feature at a time to optimize”</a:t>
            </a:r>
          </a:p>
          <a:p>
            <a:pPr lvl="1"/>
            <a:r>
              <a:rPr lang="en-US" dirty="0"/>
              <a:t>Hyper-params are generally not:</a:t>
            </a:r>
          </a:p>
          <a:p>
            <a:pPr lvl="2"/>
            <a:r>
              <a:rPr lang="en-US" dirty="0"/>
              <a:t>Smooth, convex </a:t>
            </a:r>
          </a:p>
          <a:p>
            <a:r>
              <a:rPr lang="en-US" dirty="0"/>
              <a:t>I wanted to experimentally test this statement</a:t>
            </a:r>
          </a:p>
          <a:p>
            <a:r>
              <a:rPr lang="en-US" dirty="0"/>
              <a:t>Intuitively doesn’t make sense that </a:t>
            </a:r>
            <a:r>
              <a:rPr lang="en-US" dirty="0" err="1"/>
              <a:t>RandomSearchCV</a:t>
            </a:r>
            <a:r>
              <a:rPr lang="en-US" dirty="0"/>
              <a:t> generally provides the best results</a:t>
            </a:r>
          </a:p>
          <a:p>
            <a:r>
              <a:rPr lang="en-US" dirty="0"/>
              <a:t>The goal:</a:t>
            </a:r>
          </a:p>
          <a:p>
            <a:pPr lvl="1"/>
            <a:r>
              <a:rPr lang="en-US" dirty="0"/>
              <a:t>Try to improve </a:t>
            </a:r>
            <a:r>
              <a:rPr lang="en-US" dirty="0" err="1"/>
              <a:t>RandomSearchCV</a:t>
            </a:r>
            <a:r>
              <a:rPr lang="en-US" dirty="0"/>
              <a:t> output with G.D.</a:t>
            </a:r>
          </a:p>
          <a:p>
            <a:pPr lvl="1"/>
            <a:r>
              <a:rPr lang="en-US" dirty="0"/>
              <a:t>Won’t find a global minimum, but maybe it can slightly improve the solution?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otted diagram with white text&#10;&#10;Description automatically generated">
            <a:extLst>
              <a:ext uri="{FF2B5EF4-FFF2-40B4-BE49-F238E27FC236}">
                <a16:creationId xmlns:a16="http://schemas.microsoft.com/office/drawing/2014/main" id="{7526CBBE-4593-519F-8E7D-3AE6960CE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" y="4043921"/>
            <a:ext cx="3752105" cy="2814079"/>
          </a:xfrm>
          <a:prstGeom prst="rect">
            <a:avLst/>
          </a:prstGeom>
        </p:spPr>
      </p:pic>
      <p:pic>
        <p:nvPicPr>
          <p:cNvPr id="7" name="Picture 6" descr="A blue dotted diagram with white text&#10;&#10;Description automatically generated">
            <a:extLst>
              <a:ext uri="{FF2B5EF4-FFF2-40B4-BE49-F238E27FC236}">
                <a16:creationId xmlns:a16="http://schemas.microsoft.com/office/drawing/2014/main" id="{1C0D310F-545E-8A66-68B9-C8B28B6CC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95" y="4047701"/>
            <a:ext cx="3614209" cy="2710657"/>
          </a:xfrm>
          <a:prstGeom prst="rect">
            <a:avLst/>
          </a:prstGeom>
        </p:spPr>
      </p:pic>
      <p:pic>
        <p:nvPicPr>
          <p:cNvPr id="9" name="Picture 8" descr="A blue and white diagram&#10;&#10;Description automatically generated with medium confidence">
            <a:extLst>
              <a:ext uri="{FF2B5EF4-FFF2-40B4-BE49-F238E27FC236}">
                <a16:creationId xmlns:a16="http://schemas.microsoft.com/office/drawing/2014/main" id="{E7854AAD-7208-E0E5-F2E6-651657726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27" y="4043537"/>
            <a:ext cx="3581407" cy="2686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ABF74-40FB-8A42-0862-9FF1CA15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60FF-8DF7-3E88-99BC-102ADFA2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wild blueberry yield</a:t>
            </a:r>
          </a:p>
          <a:p>
            <a:r>
              <a:rPr lang="en-US" dirty="0"/>
              <a:t>16 non-target features</a:t>
            </a:r>
          </a:p>
          <a:p>
            <a:r>
              <a:rPr lang="en-US" dirty="0"/>
              <a:t>3 highly predictive features (fruit set, fruit mass, and seeds):</a:t>
            </a:r>
          </a:p>
          <a:p>
            <a:r>
              <a:rPr lang="en-US" dirty="0"/>
              <a:t>Scored via MAE (Mean Absolute Error)</a:t>
            </a:r>
          </a:p>
          <a:p>
            <a:pPr lvl="1"/>
            <a:r>
              <a:rPr lang="en-US" dirty="0"/>
              <a:t>Average error between predicted yield and actual yield in </a:t>
            </a:r>
            <a:r>
              <a:rPr lang="en-US" dirty="0" err="1"/>
              <a:t>lbs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8034-E6C9-C173-4630-9216AD10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1774E-F1D4-31C7-D953-CED58F8F7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 first made a class that randomly selected hyperparameter values </a:t>
                </a:r>
                <a:r>
                  <a:rPr lang="en-US" u="sng" dirty="0"/>
                  <a:t>and</a:t>
                </a:r>
                <a:r>
                  <a:rPr lang="en-US" dirty="0"/>
                  <a:t> did G.D. on them</a:t>
                </a:r>
              </a:p>
              <a:p>
                <a:pPr lvl="1"/>
                <a:r>
                  <a:rPr lang="en-US" dirty="0"/>
                  <a:t>Still using cross validation</a:t>
                </a:r>
              </a:p>
              <a:p>
                <a:pPr lvl="1"/>
                <a:r>
                  <a:rPr lang="en-US" dirty="0"/>
                  <a:t>It performed on average ~5% worse than just </a:t>
                </a:r>
                <a:r>
                  <a:rPr lang="en-US" dirty="0" err="1"/>
                  <a:t>RandomizedSearchCV</a:t>
                </a:r>
                <a:endParaRPr lang="en-US" dirty="0"/>
              </a:p>
              <a:p>
                <a:r>
                  <a:rPr lang="en-US" dirty="0"/>
                  <a:t>I then made a class that performed G.D. on </a:t>
                </a:r>
                <a:r>
                  <a:rPr lang="en-US" dirty="0" err="1"/>
                  <a:t>RandomizedSearchCV’s</a:t>
                </a:r>
                <a:r>
                  <a:rPr lang="en-US" dirty="0"/>
                  <a:t> best output</a:t>
                </a:r>
              </a:p>
              <a:p>
                <a:r>
                  <a:rPr lang="en-US" dirty="0"/>
                  <a:t>I ran R.S.CV + G.D. for a total of 15 iterations and just R.S.CV for 15 iterations</a:t>
                </a:r>
              </a:p>
              <a:p>
                <a:pPr lvl="1"/>
                <a:r>
                  <a:rPr lang="en-US" dirty="0"/>
                  <a:t>(</a:t>
                </a:r>
                <a:r>
                  <a:rPr lang="en-US" u="sng" dirty="0"/>
                  <a:t>Running G.D. for longer did not produce better results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5 trials resulted in:</a:t>
                </a:r>
              </a:p>
              <a:p>
                <a:pPr lvl="1"/>
                <a:r>
                  <a:rPr lang="en-US" dirty="0"/>
                  <a:t>GD: Average = 358.079,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2.89</a:t>
                </a:r>
              </a:p>
              <a:p>
                <a:pPr lvl="1"/>
                <a:r>
                  <a:rPr lang="en-US" dirty="0"/>
                  <a:t>R.S.CV: Average = 357.604lb,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0.49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1774E-F1D4-31C7-D953-CED58F8F7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A570ED-F958-1F7E-56B6-078A211A4282}"/>
              </a:ext>
            </a:extLst>
          </p:cNvPr>
          <p:cNvSpPr/>
          <p:nvPr/>
        </p:nvSpPr>
        <p:spPr>
          <a:xfrm>
            <a:off x="437322" y="96551"/>
            <a:ext cx="4407295" cy="173792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Iterations of R.S.CV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39A03CF-3F1D-1708-2AC5-8C2C6B1EEAFA}"/>
              </a:ext>
            </a:extLst>
          </p:cNvPr>
          <p:cNvSpPr/>
          <p:nvPr/>
        </p:nvSpPr>
        <p:spPr>
          <a:xfrm>
            <a:off x="2374032" y="1930085"/>
            <a:ext cx="352130" cy="99391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A6095-48C5-E58C-1795-31034BDC51EE}"/>
              </a:ext>
            </a:extLst>
          </p:cNvPr>
          <p:cNvSpPr/>
          <p:nvPr/>
        </p:nvSpPr>
        <p:spPr>
          <a:xfrm>
            <a:off x="437321" y="3019604"/>
            <a:ext cx="4407295" cy="173792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Iterations of G.D.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4135CBD-AA48-29A6-D26B-150200BE68D0}"/>
              </a:ext>
            </a:extLst>
          </p:cNvPr>
          <p:cNvSpPr/>
          <p:nvPr/>
        </p:nvSpPr>
        <p:spPr>
          <a:xfrm>
            <a:off x="2374032" y="4853138"/>
            <a:ext cx="352130" cy="99391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3B5C5-7B4F-A903-EA32-49A941A8BCEF}"/>
              </a:ext>
            </a:extLst>
          </p:cNvPr>
          <p:cNvSpPr/>
          <p:nvPr/>
        </p:nvSpPr>
        <p:spPr>
          <a:xfrm>
            <a:off x="346449" y="6088426"/>
            <a:ext cx="4498167" cy="67302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FDDE1F-3045-5CE2-2B7E-EE571547EC2C}"/>
              </a:ext>
            </a:extLst>
          </p:cNvPr>
          <p:cNvSpPr/>
          <p:nvPr/>
        </p:nvSpPr>
        <p:spPr>
          <a:xfrm>
            <a:off x="7399446" y="1558077"/>
            <a:ext cx="4407295" cy="173792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 Iterations of R.S.CV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0C675B4-97FC-4FF0-8906-52D4B1D7B741}"/>
              </a:ext>
            </a:extLst>
          </p:cNvPr>
          <p:cNvSpPr/>
          <p:nvPr/>
        </p:nvSpPr>
        <p:spPr>
          <a:xfrm>
            <a:off x="9483823" y="3447457"/>
            <a:ext cx="352130" cy="99391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63964-27F6-8737-5540-B86848B67FC9}"/>
              </a:ext>
            </a:extLst>
          </p:cNvPr>
          <p:cNvSpPr/>
          <p:nvPr/>
        </p:nvSpPr>
        <p:spPr>
          <a:xfrm>
            <a:off x="7399446" y="4677066"/>
            <a:ext cx="4498167" cy="67302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CEF55-82DF-4BB8-2003-7386629A1A98}"/>
              </a:ext>
            </a:extLst>
          </p:cNvPr>
          <p:cNvSpPr txBox="1"/>
          <p:nvPr/>
        </p:nvSpPr>
        <p:spPr>
          <a:xfrm>
            <a:off x="5514798" y="2688239"/>
            <a:ext cx="231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C669C-B3A2-FBD5-B098-B2D277E5B27A}"/>
              </a:ext>
            </a:extLst>
          </p:cNvPr>
          <p:cNvSpPr txBox="1"/>
          <p:nvPr/>
        </p:nvSpPr>
        <p:spPr>
          <a:xfrm>
            <a:off x="2640968" y="2123325"/>
            <a:ext cx="231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Best Result</a:t>
            </a:r>
          </a:p>
        </p:txBody>
      </p:sp>
    </p:spTree>
    <p:extLst>
      <p:ext uri="{BB962C8B-B14F-4D97-AF65-F5344CB8AC3E}">
        <p14:creationId xmlns:p14="http://schemas.microsoft.com/office/powerpoint/2010/main" val="102236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BF74-40FB-8A42-0862-9FF1CA15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60FF-8DF7-3E88-99BC-102ADFA2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Score: 346.80114</a:t>
            </a:r>
          </a:p>
          <a:p>
            <a:pPr lvl="1"/>
            <a:r>
              <a:rPr lang="en-US" dirty="0"/>
              <a:t>Similar to other GB models</a:t>
            </a:r>
          </a:p>
          <a:p>
            <a:r>
              <a:rPr lang="en-US" dirty="0"/>
              <a:t>Rank: 1207/1876</a:t>
            </a:r>
          </a:p>
          <a:p>
            <a:r>
              <a:rPr lang="en-US" dirty="0"/>
              <a:t>Percentile: 64</a:t>
            </a:r>
            <a:r>
              <a:rPr lang="en-US" baseline="30000" dirty="0"/>
              <a:t>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2A802-E6D0-FA43-94AB-54F97F07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5" y="5582740"/>
            <a:ext cx="1125059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290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Hyperparameter Optimization Via Gradient Descent</vt:lpstr>
      <vt:lpstr>A quote from Week 5 regarding hyperparameters:</vt:lpstr>
      <vt:lpstr>The dataset</vt:lpstr>
      <vt:lpstr>The Results</vt:lpstr>
      <vt:lpstr>PowerPoint Presentation</vt:lpstr>
      <vt:lpstr>Challenge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Optimization Via Gradient Descent</dc:title>
  <dc:creator>Ilya Cable</dc:creator>
  <cp:lastModifiedBy>Ilya Cable</cp:lastModifiedBy>
  <cp:revision>50</cp:revision>
  <dcterms:created xsi:type="dcterms:W3CDTF">2023-12-04T01:48:16Z</dcterms:created>
  <dcterms:modified xsi:type="dcterms:W3CDTF">2023-12-04T06:45:03Z</dcterms:modified>
</cp:coreProperties>
</file>