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3"/>
  </p:notesMasterIdLst>
  <p:sldIdLst>
    <p:sldId id="490" r:id="rId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75">
          <p15:clr>
            <a:srgbClr val="A4A3A4"/>
          </p15:clr>
        </p15:guide>
        <p15:guide id="2" pos="2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EBEBEB"/>
    <a:srgbClr val="FFFF00"/>
    <a:srgbClr val="F7F7F7"/>
    <a:srgbClr val="EDEDED"/>
    <a:srgbClr val="E5E5E5"/>
    <a:srgbClr val="F1F1F1"/>
    <a:srgbClr val="E6E6E6"/>
    <a:srgbClr val="FF00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099" autoAdjust="0"/>
    <p:restoredTop sz="79484" autoAdjust="0"/>
  </p:normalViewPr>
  <p:slideViewPr>
    <p:cSldViewPr>
      <p:cViewPr varScale="1">
        <p:scale>
          <a:sx n="103" d="100"/>
          <a:sy n="103" d="100"/>
        </p:scale>
        <p:origin x="-84" y="-270"/>
      </p:cViewPr>
      <p:guideLst>
        <p:guide orient="horz" pos="1575"/>
        <p:guide pos="2839"/>
      </p:guideLst>
    </p:cSldViewPr>
  </p:slideViewPr>
  <p:outlineViewPr>
    <p:cViewPr>
      <p:scale>
        <a:sx n="33" d="100"/>
        <a:sy n="33" d="100"/>
      </p:scale>
      <p:origin x="0" y="1609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>
            <a:extLst>
              <a:ext uri="{FF2B5EF4-FFF2-40B4-BE49-F238E27FC236}">
                <a16:creationId xmlns:a16="http://schemas.microsoft.com/office/drawing/2014/main" xmlns="" id="{8D1BCA9B-EF8E-47EB-8DB1-E68DA42420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>
            <a:extLst>
              <a:ext uri="{FF2B5EF4-FFF2-40B4-BE49-F238E27FC236}">
                <a16:creationId xmlns:a16="http://schemas.microsoft.com/office/drawing/2014/main" xmlns="" id="{0D66180A-BAF3-4836-A180-54C31EFF724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B04BA57-09E2-43C6-A164-EA2A1A78E863}" type="datetimeFigureOut">
              <a:rPr lang="zh-CN" altLang="en-US"/>
              <a:pPr>
                <a:defRPr/>
              </a:pPr>
              <a:t>2021/9/25</a:t>
            </a:fld>
            <a:endParaRPr lang="zh-CN" altLang="en-US"/>
          </a:p>
        </p:txBody>
      </p:sp>
      <p:sp>
        <p:nvSpPr>
          <p:cNvPr id="3076" name="幻灯片图像占位符 3">
            <a:extLst>
              <a:ext uri="{FF2B5EF4-FFF2-40B4-BE49-F238E27FC236}">
                <a16:creationId xmlns:a16="http://schemas.microsoft.com/office/drawing/2014/main" xmlns="" id="{BA64BF05-F723-4518-BC29-53252A776838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>
            <a:extLst>
              <a:ext uri="{FF2B5EF4-FFF2-40B4-BE49-F238E27FC236}">
                <a16:creationId xmlns:a16="http://schemas.microsoft.com/office/drawing/2014/main" xmlns="" id="{7A8CEE20-82A0-42A3-AD88-DB0E16C79E8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页脚占位符 5">
            <a:extLst>
              <a:ext uri="{FF2B5EF4-FFF2-40B4-BE49-F238E27FC236}">
                <a16:creationId xmlns:a16="http://schemas.microsoft.com/office/drawing/2014/main" xmlns="" id="{F26B11B8-F6B3-43E3-B575-E3F014879EC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>
            <a:extLst>
              <a:ext uri="{FF2B5EF4-FFF2-40B4-BE49-F238E27FC236}">
                <a16:creationId xmlns:a16="http://schemas.microsoft.com/office/drawing/2014/main" xmlns="" id="{B161D145-FD97-4BFE-97E8-78BF62A3CA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19EBEAF-DD70-45B8-A5EB-E94D8950AB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037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43"/>
            <a:ext cx="7772400" cy="11029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56246210"/>
      </p:ext>
    </p:extLst>
  </p:cSld>
  <p:clrMapOvr>
    <a:masterClrMapping/>
  </p:clrMapOvr>
  <p:transition spd="med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51433254"/>
      </p:ext>
    </p:extLst>
  </p:cSld>
  <p:clrMapOvr>
    <a:masterClrMapping/>
  </p:clrMapOvr>
  <p:transition spd="med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0825" y="514350"/>
            <a:ext cx="2057400" cy="408051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8625" y="514350"/>
            <a:ext cx="6019800" cy="408051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8922964"/>
      </p:ext>
    </p:extLst>
  </p:cSld>
  <p:clrMapOvr>
    <a:masterClrMapping/>
  </p:clrMapOvr>
  <p:transition spd="med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>
                <a:solidFill>
                  <a:srgbClr val="C0000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hangingPunct="1">
              <a:defRPr/>
            </a:lvl1pPr>
            <a:lvl2pPr hangingPunct="1">
              <a:defRPr/>
            </a:lvl2pPr>
            <a:lvl3pPr hangingPunct="1">
              <a:defRPr/>
            </a:lvl3pPr>
            <a:lvl4pPr hangingPunct="1">
              <a:defRPr/>
            </a:lvl4pPr>
            <a:lvl5pPr hangingPunct="1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89481635"/>
      </p:ext>
    </p:extLst>
  </p:cSld>
  <p:clrMapOvr>
    <a:masterClrMapping/>
  </p:clrMapOvr>
  <p:transition spd="med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4699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273"/>
            <a:ext cx="7772400" cy="112442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6747522"/>
      </p:ext>
    </p:extLst>
  </p:cSld>
  <p:clrMapOvr>
    <a:masterClrMapping/>
  </p:clrMapOvr>
  <p:transition spd="med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28625" y="1478757"/>
            <a:ext cx="4038600" cy="31161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478757"/>
            <a:ext cx="4038600" cy="31161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80661568"/>
      </p:ext>
    </p:extLst>
  </p:cSld>
  <p:clrMapOvr>
    <a:masterClrMapping/>
  </p:clrMapOvr>
  <p:transition spd="med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73"/>
            <a:ext cx="4040188" cy="4800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33"/>
            <a:ext cx="4040188" cy="29632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573"/>
            <a:ext cx="4041775" cy="4800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33"/>
            <a:ext cx="4041775" cy="29632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19149659"/>
      </p:ext>
    </p:extLst>
  </p:cSld>
  <p:clrMapOvr>
    <a:masterClrMapping/>
  </p:clrMapOvr>
  <p:transition spd="med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98800743"/>
      </p:ext>
    </p:extLst>
  </p:cSld>
  <p:clrMapOvr>
    <a:masterClrMapping/>
  </p:clrMapOvr>
  <p:transition spd="med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359139"/>
      </p:ext>
    </p:extLst>
  </p:cSld>
  <p:clrMapOvr>
    <a:masterClrMapping/>
  </p:clrMapOvr>
  <p:transition spd="med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312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312"/>
            <a:ext cx="5111750" cy="43905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5849"/>
            <a:ext cx="3008313" cy="35190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3395552"/>
      </p:ext>
    </p:extLst>
  </p:cSld>
  <p:clrMapOvr>
    <a:masterClrMapping/>
  </p:clrMapOvr>
  <p:transition spd="med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05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18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19767164"/>
      </p:ext>
    </p:extLst>
  </p:cSld>
  <p:clrMapOvr>
    <a:masterClrMapping/>
  </p:clrMapOvr>
  <p:transition spd="med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xmlns="" id="{6E045938-4FBB-456A-9A2A-7D288E6F9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28813" y="835025"/>
            <a:ext cx="56149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xmlns="" id="{DCCB6306-1B50-4C52-842E-48AC328341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800225"/>
            <a:ext cx="8229600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transition spd="med">
    <p:randomBar dir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zh-CN" sz="3000" b="1" kern="1200" dirty="0">
          <a:solidFill>
            <a:srgbClr val="C00000"/>
          </a:solidFill>
          <a:effectLst>
            <a:reflection blurRad="6350" stA="50000" endA="300" endPos="50000" dist="60007" dir="5400000" sy="-100000" algn="bl" rotWithShape="0"/>
          </a:effectLst>
          <a:latin typeface="微软雅黑" pitchFamily="34" charset="-122"/>
          <a:ea typeface="微软雅黑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00000"/>
          </a:solidFill>
          <a:latin typeface="微软雅黑" pitchFamily="34" charset="-122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00000"/>
          </a:solidFill>
          <a:latin typeface="微软雅黑" pitchFamily="34" charset="-122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00000"/>
          </a:solidFill>
          <a:latin typeface="微软雅黑" pitchFamily="34" charset="-122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00000"/>
          </a:solidFill>
          <a:latin typeface="微软雅黑" pitchFamily="34" charset="-122"/>
          <a:ea typeface="微软雅黑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n"/>
        <a:defRPr sz="16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Ø"/>
        <a:defRPr sz="1600">
          <a:solidFill>
            <a:schemeClr val="tx1"/>
          </a:solidFill>
          <a:latin typeface="+mj-ea"/>
          <a:ea typeface="+mj-ea"/>
        </a:defRPr>
      </a:lvl2pPr>
      <a:lvl3pPr marL="1143000" indent="-2286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ü"/>
        <a:defRPr sz="1600">
          <a:solidFill>
            <a:schemeClr val="tx1"/>
          </a:solidFill>
          <a:latin typeface="+mj-ea"/>
          <a:ea typeface="+mj-ea"/>
        </a:defRPr>
      </a:lvl3pPr>
      <a:lvl4pPr marL="1600200" indent="-2286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j-ea"/>
          <a:ea typeface="+mj-ea"/>
        </a:defRPr>
      </a:lvl4pPr>
      <a:lvl5pPr marL="2057400" indent="-2286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j-ea"/>
          <a:ea typeface="+mj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E46C0A"/>
        </a:buClr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E46C0A"/>
        </a:buClr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E46C0A"/>
        </a:buClr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E46C0A"/>
        </a:buClr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xmlns="" id="{A255408B-C37E-40DF-BC1B-B0E5529BFA9C}"/>
              </a:ext>
            </a:extLst>
          </p:cNvPr>
          <p:cNvSpPr txBox="1">
            <a:spLocks/>
          </p:cNvSpPr>
          <p:nvPr/>
        </p:nvSpPr>
        <p:spPr bwMode="auto">
          <a:xfrm>
            <a:off x="1285852" y="123478"/>
            <a:ext cx="6072230" cy="632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3200" b="1" dirty="0">
                <a:solidFill>
                  <a:srgbClr val="C00000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+mj-ea"/>
                <a:ea typeface="+mj-ea"/>
                <a:cs typeface="+mj-cs"/>
              </a:rPr>
              <a:t>《</a:t>
            </a:r>
            <a:r>
              <a:rPr lang="zh-CN" altLang="en-US" sz="3200" b="1" dirty="0">
                <a:solidFill>
                  <a:srgbClr val="C00000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+mj-ea"/>
                <a:ea typeface="+mj-ea"/>
                <a:cs typeface="+mj-cs"/>
              </a:rPr>
              <a:t>信息安全</a:t>
            </a:r>
            <a:r>
              <a:rPr lang="en-US" altLang="zh-CN" sz="3200" b="1" dirty="0">
                <a:solidFill>
                  <a:srgbClr val="C00000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+mj-ea"/>
                <a:ea typeface="+mj-ea"/>
                <a:cs typeface="+mj-cs"/>
              </a:rPr>
              <a:t>》</a:t>
            </a:r>
            <a:r>
              <a:rPr lang="zh-CN" altLang="en-US" sz="3200" b="1" dirty="0">
                <a:solidFill>
                  <a:srgbClr val="C00000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+mj-ea"/>
                <a:ea typeface="+mj-ea"/>
                <a:cs typeface="+mj-cs"/>
              </a:rPr>
              <a:t>课程实验要求</a:t>
            </a:r>
          </a:p>
        </p:txBody>
      </p:sp>
      <p:sp>
        <p:nvSpPr>
          <p:cNvPr id="5123" name="内容占位符 4">
            <a:extLst>
              <a:ext uri="{FF2B5EF4-FFF2-40B4-BE49-F238E27FC236}">
                <a16:creationId xmlns:a16="http://schemas.microsoft.com/office/drawing/2014/main" xmlns="" id="{2DD38E74-DE99-46EB-9D99-265B512424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842963"/>
            <a:ext cx="8280400" cy="38163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实验内容：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  </a:t>
            </a:r>
            <a:r>
              <a:rPr lang="zh-CN" altLang="en-US" b="1" dirty="0"/>
              <a:t>基于</a:t>
            </a:r>
            <a:r>
              <a:rPr lang="en-US" altLang="zh-CN" b="1" dirty="0"/>
              <a:t>3DES</a:t>
            </a:r>
            <a:r>
              <a:rPr lang="zh-CN" altLang="en-US" b="1" dirty="0"/>
              <a:t>加解密算法，编程实现对任意文件实现加解密的小软件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实验要求：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编程实现</a:t>
            </a:r>
            <a:r>
              <a:rPr lang="en-US" altLang="zh-CN" b="1" dirty="0"/>
              <a:t>DES</a:t>
            </a:r>
            <a:r>
              <a:rPr lang="zh-CN" altLang="en-US" b="1" dirty="0"/>
              <a:t>加密和解密算法，并使用</a:t>
            </a:r>
            <a:r>
              <a:rPr lang="en-US" altLang="zh-CN" b="1" dirty="0"/>
              <a:t>DES</a:t>
            </a:r>
            <a:r>
              <a:rPr lang="zh-CN" altLang="en-US" b="1" dirty="0"/>
              <a:t>加解密算法</a:t>
            </a:r>
            <a:r>
              <a:rPr lang="zh-CN" altLang="en-US" b="1" dirty="0">
                <a:solidFill>
                  <a:srgbClr val="FF0000"/>
                </a:solidFill>
              </a:rPr>
              <a:t>实现</a:t>
            </a:r>
            <a:r>
              <a:rPr lang="en-US" altLang="zh-CN" b="1" dirty="0">
                <a:solidFill>
                  <a:srgbClr val="FF0000"/>
                </a:solidFill>
              </a:rPr>
              <a:t>3DES</a:t>
            </a:r>
            <a:r>
              <a:rPr lang="zh-CN" altLang="en-US" b="1" dirty="0">
                <a:solidFill>
                  <a:srgbClr val="FF0000"/>
                </a:solidFill>
              </a:rPr>
              <a:t>加解密算法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选择一种填充方式，对需要加密的文件进行填充（解密要去掉填充部分），</a:t>
            </a:r>
            <a:r>
              <a:rPr lang="zh-CN" altLang="en-US" b="1" dirty="0">
                <a:solidFill>
                  <a:srgbClr val="FF0000"/>
                </a:solidFill>
              </a:rPr>
              <a:t>可以选择的填充方法</a:t>
            </a:r>
            <a:r>
              <a:rPr lang="zh-CN" altLang="en-US" b="1" dirty="0"/>
              <a:t>请参考：</a:t>
            </a:r>
            <a:r>
              <a:rPr lang="en-US" altLang="zh-CN" b="1" dirty="0">
                <a:solidFill>
                  <a:srgbClr val="FF0000"/>
                </a:solidFill>
              </a:rPr>
              <a:t>https://www.jianshu.com/p/16e1cbc0b7a9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/>
              <a:t>DES</a:t>
            </a:r>
            <a:r>
              <a:rPr lang="zh-CN" altLang="en-US" b="1" dirty="0"/>
              <a:t>的加解密的工作模式，采用</a:t>
            </a:r>
            <a:r>
              <a:rPr lang="zh-CN" altLang="en-US" b="1" dirty="0">
                <a:solidFill>
                  <a:srgbClr val="FF0000"/>
                </a:solidFill>
              </a:rPr>
              <a:t>密码分组链接（</a:t>
            </a:r>
            <a:r>
              <a:rPr lang="en-US" altLang="zh-CN" b="1" dirty="0">
                <a:solidFill>
                  <a:srgbClr val="FF0000"/>
                </a:solidFill>
              </a:rPr>
              <a:t>CBC</a:t>
            </a:r>
            <a:r>
              <a:rPr lang="zh-CN" altLang="en-US" b="1" dirty="0">
                <a:solidFill>
                  <a:srgbClr val="FF0000"/>
                </a:solidFill>
              </a:rPr>
              <a:t>）模式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读取</a:t>
            </a:r>
            <a:r>
              <a:rPr lang="en-US" altLang="zh-CN" b="1" dirty="0"/>
              <a:t>/</a:t>
            </a:r>
            <a:r>
              <a:rPr lang="zh-CN" altLang="en-US" b="1" dirty="0"/>
              <a:t>写入被加密</a:t>
            </a:r>
            <a:r>
              <a:rPr lang="en-US" altLang="zh-CN" b="1" dirty="0"/>
              <a:t>/</a:t>
            </a:r>
            <a:r>
              <a:rPr lang="zh-CN" altLang="en-US" b="1" dirty="0"/>
              <a:t>解密文件时，采用</a:t>
            </a:r>
            <a:r>
              <a:rPr lang="zh-CN" altLang="en-US" b="1" dirty="0">
                <a:solidFill>
                  <a:srgbClr val="FF0000"/>
                </a:solidFill>
              </a:rPr>
              <a:t>字节流的形式</a:t>
            </a:r>
            <a:r>
              <a:rPr lang="zh-CN" altLang="en-US" b="1" dirty="0"/>
              <a:t>进行文件读取</a:t>
            </a:r>
            <a:r>
              <a:rPr lang="en-US" altLang="zh-CN" b="1" dirty="0"/>
              <a:t>/</a:t>
            </a:r>
            <a:r>
              <a:rPr lang="zh-CN" altLang="en-US" b="1" dirty="0"/>
              <a:t>写入（</a:t>
            </a:r>
            <a:r>
              <a:rPr lang="zh-CN" altLang="en-US" b="1" u="sng" dirty="0"/>
              <a:t>字节流文件的查看，可以使用</a:t>
            </a:r>
            <a:r>
              <a:rPr lang="en-US" altLang="zh-CN" b="1" u="sng" dirty="0" err="1"/>
              <a:t>UltraEdit</a:t>
            </a:r>
            <a:r>
              <a:rPr lang="zh-CN" altLang="en-US" b="1" u="sng" dirty="0"/>
              <a:t>的十六进制查看模式，可以轻松查看十六进制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完成实验后，需要交</a:t>
            </a:r>
            <a:r>
              <a:rPr lang="zh-CN" altLang="en-US" b="1" dirty="0">
                <a:solidFill>
                  <a:srgbClr val="FF0000"/>
                </a:solidFill>
              </a:rPr>
              <a:t>实验报告</a:t>
            </a:r>
            <a:r>
              <a:rPr lang="zh-CN" altLang="en-US" b="1" dirty="0"/>
              <a:t>（包括：</a:t>
            </a:r>
            <a:r>
              <a:rPr lang="zh-CN" altLang="en-US" b="1" dirty="0">
                <a:solidFill>
                  <a:srgbClr val="FF0000"/>
                </a:solidFill>
              </a:rPr>
              <a:t>重要函数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功能分析</a:t>
            </a:r>
            <a:r>
              <a:rPr lang="zh-CN" altLang="en-US" b="1" dirty="0"/>
              <a:t>和</a:t>
            </a:r>
            <a:r>
              <a:rPr lang="zh-CN" altLang="en-US" b="1" dirty="0">
                <a:solidFill>
                  <a:srgbClr val="FF0000"/>
                </a:solidFill>
              </a:rPr>
              <a:t>流程图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1_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lnDef>
    <a:txDef>
      <a:spPr bwMode="auto">
        <a:solidFill>
          <a:schemeClr val="accent1">
            <a:lumMod val="40000"/>
            <a:lumOff val="60000"/>
          </a:schemeClr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indent="0">
          <a:buNone/>
          <a:defRPr b="1" dirty="0" smtClean="0"/>
        </a:defPPr>
      </a:lstStyle>
    </a:tx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14422</TotalTime>
  <Pages>0</Pages>
  <Words>153</Words>
  <Characters>0</Characters>
  <Application>Microsoft Office PowerPoint</Application>
  <DocSecurity>0</DocSecurity>
  <PresentationFormat>全屏显示(16:9)</PresentationFormat>
  <Lines>0</Lines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1_Office 主题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P51</dc:creator>
  <cp:lastModifiedBy>C</cp:lastModifiedBy>
  <cp:revision>1405</cp:revision>
  <cp:lastPrinted>1899-12-30T00:00:00Z</cp:lastPrinted>
  <dcterms:created xsi:type="dcterms:W3CDTF">2009-12-06T10:38:01Z</dcterms:created>
  <dcterms:modified xsi:type="dcterms:W3CDTF">2021-09-25T00:45:03Z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2052-8.1.0.3035</vt:lpwstr>
  </property>
</Properties>
</file>