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9" r:id="rId3"/>
    <p:sldId id="260" r:id="rId4"/>
    <p:sldId id="273" r:id="rId5"/>
    <p:sldId id="276" r:id="rId6"/>
    <p:sldId id="261" r:id="rId7"/>
    <p:sldId id="262" r:id="rId8"/>
    <p:sldId id="263" r:id="rId9"/>
    <p:sldId id="277" r:id="rId10"/>
    <p:sldId id="265" r:id="rId11"/>
    <p:sldId id="279" r:id="rId12"/>
    <p:sldId id="280" r:id="rId13"/>
    <p:sldId id="281" r:id="rId14"/>
    <p:sldId id="282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3A557B7-B9B9-4BB4-9B17-F13CF6F4E6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8410FD5-B4ED-46D7-BDA1-DB05CDC21D5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31" autoAdjust="0"/>
    <p:restoredTop sz="80628" autoAdjust="0"/>
  </p:normalViewPr>
  <p:slideViewPr>
    <p:cSldViewPr snapToGrid="0" showGuides="1">
      <p:cViewPr varScale="1">
        <p:scale>
          <a:sx n="100" d="100"/>
          <a:sy n="100" d="100"/>
        </p:scale>
        <p:origin x="72" y="115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>
              <a:defRPr/>
            </a:pPr>
            <a:r>
              <a:rPr kumimoji="1" lang="ko-KR" altLang="en-US"/>
              <a:t>저희가 예측하는 것은 고객의 신용등급 입니다</a:t>
            </a:r>
            <a:r>
              <a:rPr kumimoji="1" lang="en-US" altLang="ko-KR"/>
              <a:t>.</a:t>
            </a:r>
            <a:r>
              <a:rPr kumimoji="1" lang="ko-KR" altLang="en-US"/>
              <a:t> 등급은 </a:t>
            </a:r>
            <a:r>
              <a:rPr kumimoji="1" lang="en-US" altLang="ko-KR"/>
              <a:t>0,</a:t>
            </a:r>
            <a:r>
              <a:rPr kumimoji="1" lang="ko-KR" altLang="en-US"/>
              <a:t> </a:t>
            </a:r>
            <a:r>
              <a:rPr kumimoji="1" lang="en-US" altLang="ko-KR"/>
              <a:t>1,</a:t>
            </a:r>
            <a:r>
              <a:rPr kumimoji="1" lang="ko-KR" altLang="en-US"/>
              <a:t> </a:t>
            </a:r>
            <a:r>
              <a:rPr kumimoji="1" lang="en-US" altLang="ko-KR"/>
              <a:t>2</a:t>
            </a:r>
            <a:r>
              <a:rPr kumimoji="1" lang="ko-KR" altLang="en-US"/>
              <a:t> 총 </a:t>
            </a:r>
            <a:r>
              <a:rPr kumimoji="1" lang="en-US" altLang="ko-KR"/>
              <a:t>3</a:t>
            </a:r>
            <a:r>
              <a:rPr kumimoji="1" lang="ko-KR" altLang="en-US"/>
              <a:t>가지로 구분되고 이들은 불연속형 숫자이기 때문에 저희는 예측하기 위해서 분류모델을 사용하였습니다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단</a:t>
            </a:r>
            <a:r>
              <a:rPr kumimoji="1" lang="en-US" altLang="ko-KR"/>
              <a:t>,</a:t>
            </a:r>
            <a:r>
              <a:rPr kumimoji="1" lang="ko-KR" altLang="en-US"/>
              <a:t> 하나의 모델만 한다면 성능 비교를 할수 없기 때문에 여러가지 모델을 사용하여 비교하였고</a:t>
            </a:r>
            <a:r>
              <a:rPr kumimoji="1" lang="en-US" altLang="ko-KR"/>
              <a:t>,</a:t>
            </a:r>
            <a:r>
              <a:rPr lang="ko-KR" altLang="en-US"/>
              <a:t> 저희는 속도와 정확도 면에서 두각을 나타내는 세가지 모델을 선정하였습니다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endParaRPr kumimoji="1" lang="ko-Kore-KR" altLang="en-US"/>
          </a:p>
        </p:txBody>
      </p:sp>
      <p:sp>
        <p:nvSpPr>
          <p:cNvPr id="202" name="Google Shape;20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658087773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ko-KR" altLang="en-US"/>
              <a:t>세 가지 모델은 앞서 파이프라인에서 설명드렸던 </a:t>
            </a:r>
            <a:r>
              <a:rPr lang="en-US"/>
              <a:t>xgboost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randomforest,</a:t>
            </a:r>
            <a:r>
              <a:rPr lang="ko-KR" altLang="en-US"/>
              <a:t> </a:t>
            </a:r>
            <a:r>
              <a:rPr lang="en-US" altLang="ko-KR"/>
              <a:t>Catboost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ko-KR" altLang="en-US"/>
              <a:t>구축한 후 비교하였을 때 </a:t>
            </a:r>
            <a:r>
              <a:rPr lang="en-US" altLang="ko-KR"/>
              <a:t>LogLoss</a:t>
            </a:r>
            <a:r>
              <a:rPr lang="ko-KR" altLang="en-US"/>
              <a:t> 값이 가장 좋은것은 </a:t>
            </a:r>
            <a:r>
              <a:rPr lang="en-US" altLang="ko-KR"/>
              <a:t>Catboost</a:t>
            </a:r>
            <a:r>
              <a:rPr lang="ko-KR" altLang="en-US"/>
              <a:t> 모델이었습니다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/>
              <a:t>xgboost</a:t>
            </a:r>
            <a:r>
              <a:rPr lang="ko-KR" altLang="en-US"/>
              <a:t>나 </a:t>
            </a:r>
            <a:r>
              <a:rPr lang="en-US" altLang="ko-KR"/>
              <a:t>randomforest</a:t>
            </a:r>
            <a:r>
              <a:rPr lang="ko-KR" altLang="en-US"/>
              <a:t>모델에 </a:t>
            </a:r>
            <a:r>
              <a:rPr lang="en-US" altLang="ko-KR"/>
              <a:t>Optuna</a:t>
            </a:r>
            <a:r>
              <a:rPr lang="ko-KR" altLang="en-US"/>
              <a:t> 라이브러리로 성능개선을 해보았지만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Catboost</a:t>
            </a:r>
            <a:r>
              <a:rPr lang="ko-KR" altLang="en-US"/>
              <a:t>모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델의 기본값에도 </a:t>
            </a:r>
            <a:r>
              <a:rPr lang="ko-KR" altLang="en-US"/>
              <a:t>미치 못하여 최종적으로 </a:t>
            </a:r>
            <a:r>
              <a:rPr lang="en-US" altLang="ko-KR"/>
              <a:t>Catboost</a:t>
            </a:r>
            <a:r>
              <a:rPr lang="ko-KR" altLang="en-US"/>
              <a:t>모델을 웹 앱 개발에 활용하였습니다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02" name="Google Shape;20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321522481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ko-KR" altLang="en-US"/>
              <a:t>세 가지 모델은 앞서 파이프라인에서 설명드렸던 </a:t>
            </a:r>
            <a:r>
              <a:rPr lang="en-US"/>
              <a:t>xgboost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randomforest,</a:t>
            </a:r>
            <a:r>
              <a:rPr lang="ko-KR" altLang="en-US"/>
              <a:t> </a:t>
            </a:r>
            <a:r>
              <a:rPr lang="en-US" altLang="ko-KR"/>
              <a:t>Catboost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ko-KR" altLang="en-US"/>
              <a:t>구축한 후 비교하였을 때 </a:t>
            </a:r>
            <a:r>
              <a:rPr lang="en-US" altLang="ko-KR"/>
              <a:t>LogLoss</a:t>
            </a:r>
            <a:r>
              <a:rPr lang="ko-KR" altLang="en-US"/>
              <a:t> 값이 가장 좋은것은 </a:t>
            </a:r>
            <a:r>
              <a:rPr lang="en-US" altLang="ko-KR"/>
              <a:t>Catboost</a:t>
            </a:r>
            <a:r>
              <a:rPr lang="ko-KR" altLang="en-US"/>
              <a:t> 모델이었습니다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/>
              <a:t>xgboost</a:t>
            </a:r>
            <a:r>
              <a:rPr lang="ko-KR" altLang="en-US"/>
              <a:t>나 </a:t>
            </a:r>
            <a:r>
              <a:rPr lang="en-US" altLang="ko-KR"/>
              <a:t>randomforest</a:t>
            </a:r>
            <a:r>
              <a:rPr lang="ko-KR" altLang="en-US"/>
              <a:t>모델에 </a:t>
            </a:r>
            <a:r>
              <a:rPr lang="en-US" altLang="ko-KR"/>
              <a:t>Optuna</a:t>
            </a:r>
            <a:r>
              <a:rPr lang="ko-KR" altLang="en-US"/>
              <a:t> 라이브러리로 성능개선을 해보았지만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Catboost</a:t>
            </a:r>
            <a:r>
              <a:rPr lang="ko-KR" altLang="en-US"/>
              <a:t>모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델의 기본값에도 </a:t>
            </a:r>
            <a:r>
              <a:rPr lang="ko-KR" altLang="en-US"/>
              <a:t>미치 못하여 최종적으로 </a:t>
            </a:r>
            <a:r>
              <a:rPr lang="en-US" altLang="ko-KR"/>
              <a:t>Catboost</a:t>
            </a:r>
            <a:r>
              <a:rPr lang="ko-KR" altLang="en-US"/>
              <a:t>모델을 웹 앱 개발에 활용하였습니다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02" name="Google Shape;20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38931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ko-KR" altLang="en-US" sz="12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시연 동영상을 넣을 경우의 화면 구성 예시</a:t>
            </a:r>
            <a:r>
              <a:rPr lang="en-US" altLang="ko-KR" sz="12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동영상은 별도 제출 가능</a:t>
            </a: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자체 평가 의견 작성 가이드</a:t>
            </a:r>
            <a:r>
              <a:rPr lang="en-US" altLang="ko-KR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ko-KR" altLang="en-US" sz="1200" b="1" i="1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결과물에 대한 프로젝트 기획 의도와의 부합 정도 및 실무 활용 가능 정도</a:t>
            </a:r>
            <a:r>
              <a:rPr lang="en-US" altLang="ko-KR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달성도</a:t>
            </a:r>
            <a:r>
              <a:rPr lang="en-US" altLang="ko-KR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완성도 등 자체적인 평가 의견과 느낀 점을 작성합니다</a:t>
            </a:r>
            <a:r>
              <a:rPr lang="en-US" altLang="ko-KR" sz="1200" b="1" i="1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None/>
            </a:pP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ko-KR" altLang="en-US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</a:t>
            </a: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</a:t>
            </a: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평가 결과</a:t>
            </a: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정확도가 </a:t>
            </a: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00.00%</a:t>
            </a:r>
            <a:r>
              <a:rPr lang="ko-KR" altLang="en-US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로 정확도 향상을 위해 모델 추후 개선 필요</a:t>
            </a:r>
            <a:endParaRPr lang="en-US" altLang="ko-KR" sz="12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ko-KR" sz="12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개인 의견을 자유롭게 작성한다</a:t>
            </a:r>
            <a:endParaRPr lang="ko-KR" altLang="en-US" sz="12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844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398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13514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b77f799_0_183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24cb77f799_0_183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24cb77f799_0_183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24cb77f799_0_183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g124cb77f799_0_1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24cb77f799_0_193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g124cb77f799_0_19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24cb77f799_0_193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24cb77f799_0_1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Relationship Id="rId4" Type="http://schemas.openxmlformats.org/officeDocument/2006/relationships/hyperlink" Target="https://public.tableau.com/app/profile/.59147082/viz/cp1_16569506882020/sheet6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Relationship Id="rId5" Type="http://schemas.openxmlformats.org/officeDocument/2006/relationships/image" Target="../media/image15.png"  /><Relationship Id="rId6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uscredit.herokuapp.com/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hyperlink" Target="https://dacon.io/competitions/official/235713/overview/description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/>
          <p:cNvPicPr>
            <a:picLocks noChangeAspect="1"/>
          </p:cNvPicPr>
          <p:nvPr/>
        </p:nvPicPr>
        <p:blipFill rotWithShape="1">
          <a:blip r:embed="rId3">
            <a:alphaModFix amt="87000"/>
            <a:lum/>
          </a:blip>
          <a:stretch>
            <a:fillRect/>
          </a:stretch>
        </p:blipFill>
        <p:spPr>
          <a:xfrm>
            <a:off x="-7132" y="0"/>
            <a:ext cx="12192000" cy="6858000"/>
          </a:xfrm>
          <a:prstGeom prst="rect">
            <a:avLst/>
          </a:prstGeom>
          <a:blipFill rotWithShape="1">
            <a:blip r:embed="rId4">
              <a:alphaModFix amt="87000"/>
              <a:lum/>
            </a:blip>
            <a:tile tx="0" ty="0" sx="100000" sy="100000" flip="none" algn="tl"/>
          </a:blipFill>
        </p:spPr>
      </p:pic>
      <p:sp>
        <p:nvSpPr>
          <p:cNvPr id="108" name="Google Shape;108;g124cb77f799_0_1"/>
          <p:cNvSpPr txBox="1"/>
          <p:nvPr/>
        </p:nvSpPr>
        <p:spPr>
          <a:xfrm>
            <a:off x="6685554" y="5318047"/>
            <a:ext cx="5158500" cy="1006553"/>
          </a:xfrm>
          <a:prstGeom prst="rect">
            <a:avLst/>
          </a:prstGeom>
          <a:noFill/>
          <a:ln>
            <a:noFill/>
          </a:ln>
        </p:spPr>
        <p:txBody>
          <a:bodyPr wrap="square" lIns="91424" tIns="0" rIns="91424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24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AIB12</a:t>
            </a:r>
            <a:r>
              <a:rPr lang="ko-KR" sz="24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 - </a:t>
            </a:r>
            <a:r>
              <a:rPr lang="en-US" altLang="ko-KR" sz="24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3</a:t>
            </a:r>
            <a:r>
              <a:rPr lang="ko-KR" sz="24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팀  </a:t>
            </a:r>
            <a:endParaRPr lang="ko-KR" sz="2400" b="1" i="0" u="none" strike="noStrike" cap="none">
              <a:solidFill>
                <a:schemeClr val="lt1"/>
              </a:solidFill>
              <a:latin typeface="나눔스퀘어 ExtraBold"/>
              <a:ea typeface="나눔스퀘어 ExtraBold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김상혁</a:t>
            </a:r>
            <a:r>
              <a:rPr lang="en-US" altLang="ko-KR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,</a:t>
            </a:r>
            <a:r>
              <a:rPr lang="ko-KR" altLang="en-US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 남창석</a:t>
            </a:r>
            <a:r>
              <a:rPr lang="en-US" altLang="ko-KR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,</a:t>
            </a:r>
            <a:r>
              <a:rPr lang="ko-KR" altLang="en-US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 강태경</a:t>
            </a:r>
            <a:r>
              <a:rPr lang="en-US" altLang="ko-KR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,</a:t>
            </a:r>
            <a:r>
              <a:rPr lang="ko-KR" altLang="en-US" sz="2000" b="1" i="0" u="none" strike="noStrike" cap="none">
                <a:solidFill>
                  <a:schemeClr val="lt1"/>
                </a:solidFill>
                <a:latin typeface="나눔스퀘어 ExtraBold"/>
                <a:ea typeface="나눔스퀘어 ExtraBold"/>
                <a:cs typeface="Calibri"/>
                <a:sym typeface="Calibri"/>
              </a:rPr>
              <a:t> 박지석</a:t>
            </a:r>
            <a:endParaRPr lang="ko-KR" altLang="en-US" sz="2000" b="1" i="0" u="none" strike="noStrike" cap="none">
              <a:solidFill>
                <a:schemeClr val="lt1"/>
              </a:solidFill>
              <a:latin typeface="나눔스퀘어 ExtraBold"/>
              <a:ea typeface="나눔스퀘어 ExtraBold"/>
              <a:cs typeface="Calibri"/>
              <a:sym typeface="Calibri"/>
            </a:endParaRPr>
          </a:p>
        </p:txBody>
      </p:sp>
      <p:sp>
        <p:nvSpPr>
          <p:cNvPr id="110" name="Google Shape;110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124cb77f799_0_1"/>
          <p:cNvCxnSpPr/>
          <p:nvPr/>
        </p:nvCxnSpPr>
        <p:spPr>
          <a:xfrm>
            <a:off x="4204113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8" name=""/>
          <p:cNvGrpSpPr/>
          <p:nvPr/>
        </p:nvGrpSpPr>
        <p:grpSpPr>
          <a:xfrm rot="0">
            <a:off x="1051507" y="1260208"/>
            <a:ext cx="9345020" cy="1614437"/>
            <a:chOff x="308347" y="1260208"/>
            <a:chExt cx="9345020" cy="1614437"/>
          </a:xfrm>
        </p:grpSpPr>
        <p:sp>
          <p:nvSpPr>
            <p:cNvPr id="112" name="Google Shape;112;g124cb77f799_0_1"/>
            <p:cNvSpPr txBox="1"/>
            <p:nvPr/>
          </p:nvSpPr>
          <p:spPr>
            <a:xfrm>
              <a:off x="308347" y="1260208"/>
              <a:ext cx="7345195" cy="7590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5000" b="1" i="0" u="none" strike="noStrike" cap="none">
                  <a:solidFill>
                    <a:srgbClr val="ffffff"/>
                  </a:solidFill>
                  <a:latin typeface="카페24 빛나는별"/>
                  <a:ea typeface="카페24 빛나는별"/>
                  <a:cs typeface="Calibri"/>
                  <a:sym typeface="Calibri"/>
                </a:rPr>
                <a:t>신규카드 혜택 기획을 위한 데이터 분석</a:t>
              </a:r>
              <a:endParaRPr lang="ko-KR" altLang="en-US" sz="5000" b="1" i="0" u="none" strike="noStrike" cap="none">
                <a:solidFill>
                  <a:srgbClr val="ffffff"/>
                </a:solidFill>
                <a:latin typeface="카페24 빛나는별"/>
                <a:ea typeface="카페24 빛나는별"/>
                <a:cs typeface="Calibri"/>
                <a:sym typeface="Calibri"/>
              </a:endParaRPr>
            </a:p>
          </p:txBody>
        </p:sp>
        <p:sp>
          <p:nvSpPr>
            <p:cNvPr id="117" name=""/>
            <p:cNvSpPr txBox="1"/>
            <p:nvPr/>
          </p:nvSpPr>
          <p:spPr>
            <a:xfrm>
              <a:off x="3906961" y="2028669"/>
              <a:ext cx="5746406" cy="8459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5000" b="1" i="0" u="none" strike="noStrike" cap="none">
                  <a:solidFill>
                    <a:srgbClr val="ffffff"/>
                  </a:solidFill>
                  <a:latin typeface="카페24 빛나는별"/>
                  <a:ea typeface="카페24 빛나는별"/>
                  <a:cs typeface="Calibri"/>
                  <a:sym typeface="Calibri"/>
                </a:rPr>
                <a:t>&amp;</a:t>
              </a:r>
              <a:r>
                <a:rPr lang="ko-KR" altLang="en-US" sz="5000" b="1" i="0" u="none" strike="noStrike" cap="none">
                  <a:solidFill>
                    <a:srgbClr val="ffffff"/>
                  </a:solidFill>
                  <a:latin typeface="카페24 빛나는별"/>
                  <a:ea typeface="카페24 빛나는별"/>
                  <a:cs typeface="Calibri"/>
                  <a:sym typeface="Calibri"/>
                </a:rPr>
                <a:t> 이용자의 신용 등급 예측</a:t>
              </a:r>
              <a:endParaRPr lang="ko-KR" altLang="en-US" sz="5000" b="1" i="0" u="none" strike="noStrike" cap="none">
                <a:solidFill>
                  <a:srgbClr val="ffffff"/>
                </a:solidFill>
                <a:latin typeface="카페24 빛나는별"/>
                <a:ea typeface="카페24 빛나는별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7;p7"/>
          <p:cNvSpPr txBox="1"/>
          <p:nvPr/>
        </p:nvSpPr>
        <p:spPr>
          <a:xfrm>
            <a:off x="425099" y="548796"/>
            <a:ext cx="5444160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①  </a:t>
            </a:r>
            <a:r>
              <a:rPr lang="ko-KR" altLang="en-US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데이터 소개</a:t>
            </a:r>
            <a:endParaRPr lang="ko-KR" altLang="en-US" sz="2400" b="1" i="0" u="none" strike="noStrike" cap="none">
              <a:solidFill>
                <a:srgbClr val="3a3838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cxnSp>
        <p:nvCxnSpPr>
          <p:cNvPr id="17" name="Google Shape;178;p7"/>
          <p:cNvCxnSpPr/>
          <p:nvPr/>
        </p:nvCxnSpPr>
        <p:spPr>
          <a:xfrm>
            <a:off x="6096000" y="787977"/>
            <a:ext cx="5791992" cy="232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99" name="Google Shape;246;p11"/>
          <p:cNvSpPr txBox="1"/>
          <p:nvPr/>
        </p:nvSpPr>
        <p:spPr>
          <a:xfrm>
            <a:off x="5970925" y="481490"/>
            <a:ext cx="3375599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808080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808080"/>
              </a:solidFill>
              <a:latin typeface="Georgia"/>
              <a:cs typeface="Microsoft Uighur"/>
            </a:endParaRPr>
          </a:p>
        </p:txBody>
      </p:sp>
      <p:pic>
        <p:nvPicPr>
          <p:cNvPr id="2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1592" y="2260320"/>
            <a:ext cx="5336254" cy="300464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65000"/>
              </a:srgbClr>
            </a:outerShdw>
          </a:effectLst>
        </p:spPr>
      </p:pic>
      <p:sp>
        <p:nvSpPr>
          <p:cNvPr id="203" name=""/>
          <p:cNvSpPr txBox="1"/>
          <p:nvPr/>
        </p:nvSpPr>
        <p:spPr>
          <a:xfrm>
            <a:off x="0" y="6342821"/>
            <a:ext cx="6683272" cy="5151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*Tableau</a:t>
            </a:r>
            <a:r>
              <a:rPr lang="ko-KR" altLang="en-US" b="1"/>
              <a:t> 대시보드 주소</a:t>
            </a:r>
            <a:endParaRPr lang="ko-KR" altLang="en-US" b="1">
              <a:hlinkClick r:id="rId4"/>
            </a:endParaRPr>
          </a:p>
          <a:p>
            <a:pPr lvl="0">
              <a:defRPr/>
            </a:pPr>
            <a:r>
              <a:rPr lang="en-US" altLang="en-US">
                <a:hlinkClick r:id="rId4"/>
              </a:rPr>
              <a:t>https://public.tableau.com/app/profile/.59147082/viz/cp1_16569506882020/sheet6</a:t>
            </a:r>
            <a:endParaRPr lang="en-US" altLang="en-US"/>
          </a:p>
        </p:txBody>
      </p:sp>
      <p:sp>
        <p:nvSpPr>
          <p:cNvPr id="205" name="Google Shape;177;p7"/>
          <p:cNvSpPr txBox="1"/>
          <p:nvPr/>
        </p:nvSpPr>
        <p:spPr>
          <a:xfrm>
            <a:off x="1993601" y="2373074"/>
            <a:ext cx="8204797" cy="4466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프로젝트 목표</a:t>
            </a:r>
            <a:r>
              <a:rPr lang="en-US" altLang="ko-KR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1.</a:t>
            </a: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신용 우수고객 대상의 신규카드 혜택 참고 사항</a:t>
            </a:r>
            <a:endParaRPr lang="ko-KR" altLang="en-US" sz="2400" b="1" i="0" u="none" strike="noStrike" cap="none">
              <a:solidFill>
                <a:srgbClr val="3a3838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68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77;p7"/>
          <p:cNvSpPr txBox="1"/>
          <p:nvPr/>
        </p:nvSpPr>
        <p:spPr>
          <a:xfrm>
            <a:off x="425099" y="548796"/>
            <a:ext cx="4308857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② </a:t>
            </a:r>
            <a:r>
              <a:rPr lang="ko-KR" altLang="en-US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모델 개발</a:t>
            </a:r>
            <a:r>
              <a:rPr lang="en-US" altLang="ko-KR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:</a:t>
            </a: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모델 개요</a:t>
            </a:r>
            <a:endParaRPr lang="ko-KR" altLang="en-US" sz="1200" b="0" i="0" u="none" strike="noStrike" cap="none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221" name="Google Shape;178;p7"/>
          <p:cNvCxnSpPr/>
          <p:nvPr/>
        </p:nvCxnSpPr>
        <p:spPr>
          <a:xfrm>
            <a:off x="4229484" y="768734"/>
            <a:ext cx="7658507" cy="21572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22" name="Google Shape;246;p11"/>
          <p:cNvSpPr txBox="1"/>
          <p:nvPr/>
        </p:nvSpPr>
        <p:spPr>
          <a:xfrm>
            <a:off x="4219863" y="471869"/>
            <a:ext cx="3375599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ko-KR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kumimoji="0" lang="ko-KR" altLang="en-US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kumimoji="0" lang="ko-KR" altLang="en-US" sz="1400" b="1" i="0" u="none" strike="noStrike" kern="0" cap="none" spc="0" normalizeH="0" baseline="0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kumimoji="0" lang="en-US" altLang="ko-KR" sz="1500" b="0" i="0" u="none" strike="noStrike" kern="0" cap="none" spc="0" normalizeH="0" baseline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grpSp>
        <p:nvGrpSpPr>
          <p:cNvPr id="225" name=""/>
          <p:cNvGrpSpPr/>
          <p:nvPr/>
        </p:nvGrpSpPr>
        <p:grpSpPr>
          <a:xfrm rot="0">
            <a:off x="1414692" y="2149557"/>
            <a:ext cx="8516073" cy="2277663"/>
            <a:chOff x="1490892" y="2292432"/>
            <a:chExt cx="8516073" cy="2277663"/>
          </a:xfrm>
        </p:grpSpPr>
        <p:grpSp>
          <p:nvGrpSpPr>
            <p:cNvPr id="224" name=""/>
            <p:cNvGrpSpPr/>
            <p:nvPr/>
          </p:nvGrpSpPr>
          <p:grpSpPr>
            <a:xfrm rot="0">
              <a:off x="1490892" y="2292432"/>
              <a:ext cx="4605108" cy="2277663"/>
              <a:chOff x="3421187" y="1155864"/>
              <a:chExt cx="4605108" cy="2277663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719301" y="1155864"/>
                <a:ext cx="4306994" cy="2273136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3421187" y="2524398"/>
                <a:ext cx="1873236" cy="9091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lvl="0" algn="ctr">
                  <a:defRPr/>
                </a:pPr>
                <a:r>
                  <a:rPr xmlns:mc="http://schemas.openxmlformats.org/markup-compatibility/2006" xmlns:hp="http://schemas.haansoft.com/office/presentation/8.0" lang="ko-KR" altLang="en-US" sz="5400" mc:Ignorable="hp" hp:hslEmbossed="0">
                    <a:solidFill>
                      <a:srgbClr val="000000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배달의민족 연성"/>
                    <a:ea typeface="배달의민족 연성"/>
                  </a:rPr>
                  <a:t>등급</a:t>
                </a:r>
                <a:endParaRPr xmlns:mc="http://schemas.openxmlformats.org/markup-compatibility/2006" xmlns:hp="http://schemas.haansoft.com/office/presentation/8.0" lang="ko-KR" altLang="en-US" sz="5400" mc:Ignorable="hp" hp:hslEmbossed="0">
                  <a:solidFill>
                    <a:srgbClr val="00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배달의민족 연성"/>
                  <a:ea typeface="배달의민족 연성"/>
                </a:endParaRPr>
              </a:p>
            </p:txBody>
          </p:sp>
        </p:grpSp>
        <p:sp>
          <p:nvSpPr>
            <p:cNvPr id="17" name="오른쪽 화살표[R] 16"/>
            <p:cNvSpPr/>
            <p:nvPr/>
          </p:nvSpPr>
          <p:spPr>
            <a:xfrm>
              <a:off x="5525087" y="3429000"/>
              <a:ext cx="1865242" cy="2832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b580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kumimoji="1" lang="ko-Kore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66685" y="3133340"/>
              <a:ext cx="2240280" cy="9048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lvl="0" algn="ctr">
                <a:defRPr/>
              </a:pPr>
              <a:r>
                <a:rPr xmlns:mc="http://schemas.openxmlformats.org/markup-compatibility/2006" xmlns:hp="http://schemas.haansoft.com/office/presentation/8.0" lang="ko-KR" altLang="en-US" sz="5400" cap="none" spc="0" mc:Ignorable="hp" hp:hslEmbossed="0">
                  <a:solidFill>
                    <a:srgbClr val="00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배달의민족 연성"/>
                  <a:ea typeface="배달의민족 연성"/>
                </a:rPr>
                <a:t>분류 모델</a:t>
              </a:r>
              <a:endParaRPr xmlns:mc="http://schemas.openxmlformats.org/markup-compatibility/2006" xmlns:hp="http://schemas.haansoft.com/office/presentation/8.0" lang="en-US" altLang="ko-KR" sz="5400" cap="none" spc="0" mc:Ignorable="hp" hp:hslEmbossed="0"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달의민족 연성"/>
                <a:ea typeface="배달의민족 연성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60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77;p7"/>
          <p:cNvSpPr txBox="1"/>
          <p:nvPr/>
        </p:nvSpPr>
        <p:spPr>
          <a:xfrm>
            <a:off x="425099" y="548796"/>
            <a:ext cx="4308857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② </a:t>
            </a:r>
            <a:r>
              <a:rPr lang="ko-KR" altLang="en-US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모델 개발</a:t>
            </a:r>
            <a:r>
              <a:rPr lang="en-US" altLang="ko-KR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:</a:t>
            </a: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모델 특징</a:t>
            </a:r>
            <a:endParaRPr lang="ko-KR" altLang="en-US" sz="2400" b="1" i="0" u="none" strike="noStrike" cap="none">
              <a:solidFill>
                <a:srgbClr val="3a3838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cxnSp>
        <p:nvCxnSpPr>
          <p:cNvPr id="221" name="Google Shape;178;p7"/>
          <p:cNvCxnSpPr/>
          <p:nvPr/>
        </p:nvCxnSpPr>
        <p:spPr>
          <a:xfrm>
            <a:off x="4229484" y="768734"/>
            <a:ext cx="7658507" cy="21572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22" name="Google Shape;246;p11"/>
          <p:cNvSpPr txBox="1"/>
          <p:nvPr/>
        </p:nvSpPr>
        <p:spPr>
          <a:xfrm>
            <a:off x="4219863" y="471869"/>
            <a:ext cx="3375599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ko-KR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kumimoji="0" lang="ko-KR" altLang="en-US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kumimoji="0" lang="ko-KR" altLang="en-US" sz="1400" b="1" i="0" u="none" strike="noStrike" kern="0" cap="none" spc="0" normalizeH="0" baseline="0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kumimoji="0" lang="en-US" altLang="ko-KR" sz="1500" b="0" i="0" u="none" strike="noStrike" kern="0" cap="none" spc="0" normalizeH="0" baseline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sp>
        <p:nvSpPr>
          <p:cNvPr id="235" name=""/>
          <p:cNvSpPr/>
          <p:nvPr/>
        </p:nvSpPr>
        <p:spPr>
          <a:xfrm>
            <a:off x="1610953" y="2308430"/>
            <a:ext cx="2847258" cy="3205726"/>
          </a:xfrm>
          <a:prstGeom prst="rect">
            <a:avLst/>
          </a:prstGeom>
          <a:solidFill>
            <a:srgbClr val="8080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latin typeface="나눔스퀘어 Bold"/>
                <a:ea typeface="나눔스퀘어 Bold"/>
              </a:rPr>
              <a:t>여러개의 의사결정나무가 모여서 </a:t>
            </a:r>
            <a:r>
              <a:rPr lang="en-US" altLang="ko-KR" sz="1300">
                <a:latin typeface="나눔스퀘어 Bold"/>
                <a:ea typeface="나눔스퀘어 Bold"/>
              </a:rPr>
              <a:t>B</a:t>
            </a:r>
            <a:r>
              <a:rPr lang="ko-KR" altLang="en-US" sz="1300">
                <a:latin typeface="나눔스퀘어 Bold"/>
                <a:ea typeface="나눔스퀘어 Bold"/>
              </a:rPr>
              <a:t>agging 앙상블한 모델</a:t>
            </a: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r>
              <a:rPr lang="en-US" altLang="ko-KR" sz="1300">
                <a:latin typeface="나눔스퀘어 Bold"/>
                <a:ea typeface="나눔스퀘어 Bold"/>
              </a:rPr>
              <a:t>*Bagging: </a:t>
            </a:r>
            <a:r>
              <a:rPr lang="ko-KR" altLang="en-US" sz="1300">
                <a:latin typeface="나눔스퀘어 Bold"/>
                <a:ea typeface="나눔스퀘어 Bold"/>
              </a:rPr>
              <a:t>특성을 복원 추출한  여러 트리를 활용하는 앙상블기법</a:t>
            </a:r>
            <a:endParaRPr lang="ko-KR" altLang="en-US" sz="1300">
              <a:latin typeface="나눔스퀘어 Bold"/>
              <a:ea typeface="나눔스퀘어 Bold"/>
            </a:endParaRPr>
          </a:p>
        </p:txBody>
      </p:sp>
      <p:sp>
        <p:nvSpPr>
          <p:cNvPr id="236" name=""/>
          <p:cNvSpPr/>
          <p:nvPr/>
        </p:nvSpPr>
        <p:spPr>
          <a:xfrm>
            <a:off x="4570872" y="2308430"/>
            <a:ext cx="2847258" cy="3205726"/>
          </a:xfrm>
          <a:prstGeom prst="rect">
            <a:avLst/>
          </a:prstGeom>
          <a:solidFill>
            <a:srgbClr val="8080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>
                <a:latin typeface="나눔스퀘어 Bold"/>
                <a:ea typeface="나눔스퀘어 Bold"/>
              </a:rPr>
              <a:t>(</a:t>
            </a:r>
            <a:r>
              <a:rPr lang="ko-KR" altLang="en-US" sz="1300">
                <a:latin typeface="나눔스퀘어 Bold"/>
                <a:ea typeface="나눔스퀘어 Bold"/>
              </a:rPr>
              <a:t>RandomForest와 달리</a:t>
            </a:r>
            <a:r>
              <a:rPr lang="en-US" altLang="ko-KR" sz="1300">
                <a:latin typeface="나눔스퀘어 Bold"/>
                <a:ea typeface="나눔스퀘어 Bold"/>
              </a:rPr>
              <a:t>)</a:t>
            </a: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r>
              <a:rPr lang="en-US" altLang="ko-KR" sz="1300">
                <a:latin typeface="나눔스퀘어 Bold"/>
                <a:ea typeface="나눔스퀘어 Bold"/>
              </a:rPr>
              <a:t>B</a:t>
            </a:r>
            <a:r>
              <a:rPr lang="ko-KR" altLang="en-US" sz="1300">
                <a:latin typeface="나눔스퀘어 Bold"/>
                <a:ea typeface="나눔스퀘어 Bold"/>
              </a:rPr>
              <a:t>oosting 앙상블로 구현된 모델</a:t>
            </a: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endParaRPr lang="ko-KR" altLang="en-US" sz="130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en-US" altLang="ko-KR" sz="1300">
                <a:latin typeface="나눔스퀘어 Bold"/>
                <a:ea typeface="나눔스퀘어 Bold"/>
              </a:rPr>
              <a:t>*B</a:t>
            </a:r>
            <a:r>
              <a:rPr lang="ko-KR" altLang="en-US" sz="1300">
                <a:latin typeface="나눔스퀘어 Bold"/>
                <a:ea typeface="나눔스퀘어 Bold"/>
              </a:rPr>
              <a:t>oosting</a:t>
            </a:r>
            <a:r>
              <a:rPr lang="en-US" altLang="ko-KR" sz="1300">
                <a:latin typeface="나눔스퀘어 Bold"/>
                <a:ea typeface="나눔스퀘어 Bold"/>
              </a:rPr>
              <a:t>:</a:t>
            </a:r>
            <a:r>
              <a:rPr lang="ko-KR" altLang="en-US" sz="1300">
                <a:latin typeface="나눔스퀘어 Bold"/>
                <a:ea typeface="나눔스퀘어 Bold"/>
              </a:rPr>
              <a:t> 한</a:t>
            </a:r>
            <a:r>
              <a:rPr lang="en-US" altLang="ko-KR" sz="1300">
                <a:latin typeface="나눔스퀘어 Bold"/>
                <a:ea typeface="나눔스퀘어 Bold"/>
              </a:rPr>
              <a:t> </a:t>
            </a:r>
            <a:r>
              <a:rPr lang="ko-KR" altLang="en-US" sz="1300">
                <a:latin typeface="나눔스퀘어 Bold"/>
                <a:ea typeface="나눔스퀘어 Bold"/>
              </a:rPr>
              <a:t>개의 예측</a:t>
            </a:r>
            <a:r>
              <a:rPr lang="en-US" altLang="ko-KR" sz="1300">
                <a:latin typeface="나눔스퀘어 Bold"/>
                <a:ea typeface="나눔스퀘어 Bold"/>
              </a:rPr>
              <a:t> </a:t>
            </a:r>
            <a:r>
              <a:rPr lang="ko-KR" altLang="en-US" sz="1300">
                <a:latin typeface="나눔스퀘어 Bold"/>
                <a:ea typeface="나눔스퀘어 Bold"/>
              </a:rPr>
              <a:t>모델에 대한 error를 줄이는</a:t>
            </a:r>
            <a:r>
              <a:rPr lang="en-US" altLang="ko-KR" sz="1300">
                <a:latin typeface="나눔스퀘어 Bold"/>
                <a:ea typeface="나눔스퀘어 Bold"/>
              </a:rPr>
              <a:t> </a:t>
            </a:r>
            <a:r>
              <a:rPr lang="ko-KR" altLang="en-US" sz="1300">
                <a:latin typeface="나눔스퀘어 Bold"/>
                <a:ea typeface="나눔스퀘어 Bold"/>
              </a:rPr>
              <a:t>방식의 앙상블 기법</a:t>
            </a:r>
            <a:endParaRPr lang="ko-KR" altLang="en-US" sz="1300">
              <a:latin typeface="나눔스퀘어 Bold"/>
              <a:ea typeface="나눔스퀘어 Bold"/>
            </a:endParaRPr>
          </a:p>
        </p:txBody>
      </p:sp>
      <p:sp>
        <p:nvSpPr>
          <p:cNvPr id="237" name=""/>
          <p:cNvSpPr/>
          <p:nvPr/>
        </p:nvSpPr>
        <p:spPr>
          <a:xfrm>
            <a:off x="7530793" y="2308430"/>
            <a:ext cx="2847258" cy="3205726"/>
          </a:xfrm>
          <a:prstGeom prst="rect">
            <a:avLst/>
          </a:prstGeom>
          <a:solidFill>
            <a:srgbClr val="8080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latin typeface="나눔스퀘어 Bold"/>
                <a:ea typeface="나눔스퀘어 Bold"/>
              </a:rPr>
              <a:t>LightGBM의 오버피팅 문제점을 해결하기 위해 만들어진 모델</a:t>
            </a: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endParaRPr lang="ko-KR" altLang="en-US" sz="1300">
              <a:latin typeface="나눔스퀘어 Bold"/>
              <a:ea typeface="나눔스퀘어 Bold"/>
            </a:endParaRPr>
          </a:p>
          <a:p>
            <a:pPr lvl="0" algn="ctr">
              <a:defRPr/>
            </a:pPr>
            <a:r>
              <a:rPr lang="ko-KR" altLang="en-US" sz="1300">
                <a:latin typeface="나눔스퀘어 Bold"/>
                <a:ea typeface="나눔스퀘어 Bold"/>
              </a:rPr>
              <a:t>범주형 변수의 예측 모델에 최적화 된 모델</a:t>
            </a:r>
            <a:endParaRPr lang="ko-KR" altLang="en-US" sz="1300">
              <a:latin typeface="나눔스퀘어 Bold"/>
              <a:ea typeface="나눔스퀘어 Bold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7375" y="1396538"/>
            <a:ext cx="2128323" cy="125567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42514" y="1647581"/>
            <a:ext cx="2157923" cy="102120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20760" t="24540" r="20980" b="23050"/>
          <a:stretch>
            <a:fillRect/>
          </a:stretch>
        </p:blipFill>
        <p:spPr>
          <a:xfrm>
            <a:off x="7562980" y="1680955"/>
            <a:ext cx="2727087" cy="84195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65000"/>
              </a:srgbClr>
            </a:outerShdw>
          </a:effectLst>
        </p:spPr>
      </p:pic>
      <p:sp>
        <p:nvSpPr>
          <p:cNvPr id="238" name=""/>
          <p:cNvSpPr/>
          <p:nvPr/>
        </p:nvSpPr>
        <p:spPr>
          <a:xfrm>
            <a:off x="3530394" y="5072831"/>
            <a:ext cx="4762500" cy="809113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600">
                <a:latin typeface="넥슨Lv2고딕 Bold"/>
                <a:ea typeface="넥슨Lv2고딕 Bold"/>
              </a:rPr>
              <a:t>기본 속도와 정확도가 여타 분류 모델에 비해 우수 </a:t>
            </a:r>
            <a:endParaRPr lang="ko-KR" altLang="en-US" sz="1600">
              <a:latin typeface="넥슨Lv2고딕 Bold"/>
              <a:ea typeface="넥슨Lv2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365529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77;p7"/>
          <p:cNvSpPr txBox="1"/>
          <p:nvPr/>
        </p:nvSpPr>
        <p:spPr>
          <a:xfrm>
            <a:off x="425099" y="548796"/>
            <a:ext cx="4308857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모델 개발</a:t>
            </a:r>
            <a:r>
              <a:rPr lang="en-US" altLang="ko-KR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:</a:t>
            </a: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모델 성능평가</a:t>
            </a:r>
            <a:endParaRPr lang="ko-KR" altLang="en-US" sz="2400" b="1" i="0" u="none" strike="noStrike" cap="none">
              <a:solidFill>
                <a:srgbClr val="3a3838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cxnSp>
        <p:nvCxnSpPr>
          <p:cNvPr id="221" name="Google Shape;178;p7"/>
          <p:cNvCxnSpPr/>
          <p:nvPr/>
        </p:nvCxnSpPr>
        <p:spPr>
          <a:xfrm>
            <a:off x="4229484" y="768734"/>
            <a:ext cx="7658507" cy="21572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22" name="Google Shape;246;p11"/>
          <p:cNvSpPr txBox="1"/>
          <p:nvPr/>
        </p:nvSpPr>
        <p:spPr>
          <a:xfrm>
            <a:off x="4219863" y="471869"/>
            <a:ext cx="3375599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ko-KR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kumimoji="0" lang="ko-KR" altLang="en-US" sz="1400" b="1" i="0" u="none" strike="noStrike" kern="0" cap="none" spc="0" normalizeH="0" baseline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kumimoji="0" lang="ko-KR" altLang="en-US" sz="1400" b="1" i="0" u="none" strike="noStrike" kern="0" cap="none" spc="0" normalizeH="0" baseline="0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kumimoji="0" lang="en-US" altLang="ko-KR" sz="1500" b="0" i="0" u="none" strike="noStrike" kern="0" cap="none" spc="0" normalizeH="0" baseline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grpSp>
        <p:nvGrpSpPr>
          <p:cNvPr id="228" name=""/>
          <p:cNvGrpSpPr/>
          <p:nvPr/>
        </p:nvGrpSpPr>
        <p:grpSpPr>
          <a:xfrm rot="0">
            <a:off x="1659995" y="1838235"/>
            <a:ext cx="3845214" cy="2390592"/>
            <a:chOff x="623094" y="2455101"/>
            <a:chExt cx="5472905" cy="2909041"/>
          </a:xfrm>
        </p:grpSpPr>
        <p:sp>
          <p:nvSpPr>
            <p:cNvPr id="225" name=""/>
            <p:cNvSpPr/>
            <p:nvPr/>
          </p:nvSpPr>
          <p:spPr>
            <a:xfrm>
              <a:off x="664339" y="2723668"/>
              <a:ext cx="5431661" cy="2640474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7" name=""/>
            <p:cNvSpPr/>
            <p:nvPr/>
          </p:nvSpPr>
          <p:spPr>
            <a:xfrm>
              <a:off x="833136" y="3429000"/>
              <a:ext cx="5051868" cy="1621661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7903" y="3790708"/>
              <a:ext cx="2088864" cy="845149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65000"/>
                </a:srgb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25075" y="3609854"/>
              <a:ext cx="2180809" cy="1100026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65000"/>
                </a:srgb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23094" y="2455101"/>
              <a:ext cx="2819004" cy="79516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65000"/>
                </a:srgbClr>
              </a:outerShdw>
            </a:effectLst>
          </p:spPr>
        </p:pic>
      </p:grpSp>
      <p:grpSp>
        <p:nvGrpSpPr>
          <p:cNvPr id="231" name=""/>
          <p:cNvGrpSpPr/>
          <p:nvPr/>
        </p:nvGrpSpPr>
        <p:grpSpPr>
          <a:xfrm rot="0">
            <a:off x="6397427" y="1653009"/>
            <a:ext cx="4046317" cy="3170980"/>
            <a:chOff x="6554165" y="1530030"/>
            <a:chExt cx="5119385" cy="4328448"/>
          </a:xfrm>
        </p:grpSpPr>
        <p:grpSp>
          <p:nvGrpSpPr>
            <p:cNvPr id="229" name=""/>
            <p:cNvGrpSpPr/>
            <p:nvPr/>
          </p:nvGrpSpPr>
          <p:grpSpPr>
            <a:xfrm rot="0">
              <a:off x="6554165" y="1530030"/>
              <a:ext cx="5119385" cy="4328448"/>
              <a:chOff x="7072614" y="1493858"/>
              <a:chExt cx="5119385" cy="432844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6"/>
              <a:srcRect l="20760" t="24540" r="20980" b="23050"/>
              <a:stretch>
                <a:fillRect/>
              </a:stretch>
            </p:blipFill>
            <p:spPr>
              <a:xfrm>
                <a:off x="7072614" y="2982892"/>
                <a:ext cx="3902404" cy="1299873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65000"/>
                  </a:srgbClr>
                </a:outerShdw>
              </a:effectLst>
            </p:spPr>
          </p:pic>
          <p:sp>
            <p:nvSpPr>
              <p:cNvPr id="226" name=""/>
              <p:cNvSpPr/>
              <p:nvPr/>
            </p:nvSpPr>
            <p:spPr>
              <a:xfrm>
                <a:off x="7500635" y="1493858"/>
                <a:ext cx="4691364" cy="4328448"/>
              </a:xfrm>
              <a:prstGeom prst="irregularSeal2">
                <a:avLst/>
              </a:prstGeom>
              <a:solidFill>
                <a:srgbClr val="ffef99">
                  <a:alpha val="24000"/>
                </a:srgb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30" name=""/>
            <p:cNvSpPr/>
            <p:nvPr/>
          </p:nvSpPr>
          <p:spPr>
            <a:xfrm>
              <a:off x="6638557" y="2194325"/>
              <a:ext cx="4304337" cy="528397"/>
            </a:xfrm>
            <a:prstGeom prst="rect">
              <a:avLst/>
            </a:prstGeom>
            <a:solidFill>
              <a:srgbClr val="40404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3300">
                  <a:latin typeface="배달의민족 연성"/>
                  <a:ea typeface="배달의민족 연성"/>
                </a:rPr>
                <a:t>최종 선정 모델</a:t>
              </a:r>
              <a:endParaRPr lang="ko-KR" altLang="en-US" sz="3300">
                <a:latin typeface="배달의민족 연성"/>
                <a:ea typeface="배달의민족 연성"/>
              </a:endParaRPr>
            </a:p>
          </p:txBody>
        </p:sp>
      </p:grpSp>
      <p:sp>
        <p:nvSpPr>
          <p:cNvPr id="233" name=""/>
          <p:cNvSpPr/>
          <p:nvPr/>
        </p:nvSpPr>
        <p:spPr>
          <a:xfrm>
            <a:off x="1725352" y="4365826"/>
            <a:ext cx="3749715" cy="1193638"/>
          </a:xfrm>
          <a:prstGeom prst="rect">
            <a:avLst/>
          </a:prstGeom>
          <a:solidFill>
            <a:srgbClr val="40404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Dubai Light"/>
                <a:cs typeface="Dubai Light"/>
              </a:rPr>
              <a:t>X</a:t>
            </a:r>
            <a:r>
              <a:rPr lang="ko-KR" altLang="en-US" sz="2000">
                <a:solidFill>
                  <a:schemeClr val="lt1"/>
                </a:solidFill>
                <a:latin typeface="Dubai Light"/>
                <a:cs typeface="Dubai Light"/>
              </a:rPr>
              <a:t>gboost Log Loss: 0.792292</a:t>
            </a:r>
            <a:endParaRPr lang="en-US" altLang="ko-KR" sz="2000">
              <a:solidFill>
                <a:schemeClr val="lt1"/>
              </a:solidFill>
              <a:latin typeface="Dubai Light"/>
              <a:cs typeface="Dubai Light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Dubai Light"/>
                <a:cs typeface="Dubai Light"/>
              </a:rPr>
              <a:t>R</a:t>
            </a:r>
            <a:r>
              <a:rPr lang="ko-KR" altLang="en-US" sz="2000">
                <a:solidFill>
                  <a:schemeClr val="lt1"/>
                </a:solidFill>
                <a:latin typeface="Dubai Light"/>
                <a:cs typeface="Dubai Light"/>
              </a:rPr>
              <a:t>andomforest Log Loss: 0.978717</a:t>
            </a:r>
            <a:endParaRPr lang="ko-KR" altLang="en-US" sz="2000">
              <a:solidFill>
                <a:schemeClr val="lt1"/>
              </a:solidFill>
              <a:latin typeface="Dubai Light"/>
              <a:cs typeface="Dubai Light"/>
            </a:endParaRPr>
          </a:p>
        </p:txBody>
      </p:sp>
      <p:sp>
        <p:nvSpPr>
          <p:cNvPr id="234" name=""/>
          <p:cNvSpPr/>
          <p:nvPr/>
        </p:nvSpPr>
        <p:spPr>
          <a:xfrm>
            <a:off x="6391396" y="4329655"/>
            <a:ext cx="3605032" cy="1193638"/>
          </a:xfrm>
          <a:prstGeom prst="rect">
            <a:avLst/>
          </a:prstGeom>
          <a:solidFill>
            <a:srgbClr val="40404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ffe766"/>
                </a:solidFill>
                <a:latin typeface="Dubai Light"/>
                <a:cs typeface="Dubai Light"/>
              </a:rPr>
              <a:t>C</a:t>
            </a:r>
            <a:r>
              <a:rPr lang="ko-KR" altLang="en-US" sz="2000" b="1">
                <a:solidFill>
                  <a:srgbClr val="ffe766"/>
                </a:solidFill>
                <a:latin typeface="Dubai Light"/>
                <a:cs typeface="Dubai Light"/>
              </a:rPr>
              <a:t>atboost Log Loss: 0.769917</a:t>
            </a:r>
            <a:endParaRPr lang="ko-KR" altLang="en-US" sz="2000" b="1">
              <a:solidFill>
                <a:srgbClr val="ffe766"/>
              </a:solidFill>
              <a:latin typeface="Dubai Light"/>
              <a:cs typeface="Duba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7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78;p7">
            <a:extLst>
              <a:ext uri="{FF2B5EF4-FFF2-40B4-BE49-F238E27FC236}">
                <a16:creationId xmlns:a16="http://schemas.microsoft.com/office/drawing/2014/main" id="{5B7159CB-2A26-BD4A-AB0B-94989024AACF}"/>
              </a:ext>
            </a:extLst>
          </p:cNvPr>
          <p:cNvCxnSpPr>
            <a:cxnSpLocks/>
          </p:cNvCxnSpPr>
          <p:nvPr/>
        </p:nvCxnSpPr>
        <p:spPr>
          <a:xfrm>
            <a:off x="3800699" y="779646"/>
            <a:ext cx="8087293" cy="10661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46;p11"/>
          <p:cNvSpPr txBox="1"/>
          <p:nvPr/>
        </p:nvSpPr>
        <p:spPr>
          <a:xfrm>
            <a:off x="3690197" y="471869"/>
            <a:ext cx="2792984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"/>
          <p:cNvSpPr/>
          <p:nvPr/>
        </p:nvSpPr>
        <p:spPr>
          <a:xfrm>
            <a:off x="688878" y="547446"/>
            <a:ext cx="2511136" cy="586893"/>
          </a:xfrm>
          <a:prstGeom prst="rect">
            <a:avLst/>
          </a:prstGeom>
          <a:solidFill>
            <a:srgbClr val="262626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effectLst>
                  <a:outerShdw blurRad="76200" dist="76200" dir="5400000" algn="ctr" rotWithShape="0">
                    <a:srgbClr val="000000">
                      <a:alpha val="50000"/>
                    </a:srgbClr>
                  </a:outerShdw>
                </a:effectLst>
              </a:rPr>
              <a:t>개발 서비스 시연</a:t>
            </a:r>
            <a:endParaRPr lang="ko-KR" altLang="en-US" sz="2100" b="1">
              <a:effectLst>
                <a:outerShdw blurRad="76200" dist="76200" dir="54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4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grpSp>
        <p:nvGrpSpPr>
          <p:cNvPr id="266" name=""/>
          <p:cNvGrpSpPr/>
          <p:nvPr/>
        </p:nvGrpSpPr>
        <p:grpSpPr>
          <a:xfrm rot="0">
            <a:off x="2050435" y="2701597"/>
            <a:ext cx="8091129" cy="1454805"/>
            <a:chOff x="2048066" y="3072928"/>
            <a:chExt cx="8091129" cy="1454805"/>
          </a:xfrm>
        </p:grpSpPr>
        <p:sp>
          <p:nvSpPr>
            <p:cNvPr id="263" name=""/>
            <p:cNvSpPr/>
            <p:nvPr/>
          </p:nvSpPr>
          <p:spPr>
            <a:xfrm>
              <a:off x="2048066" y="3072928"/>
              <a:ext cx="8091129" cy="1454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2540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 sz="3000"/>
            </a:p>
          </p:txBody>
        </p:sp>
        <p:sp>
          <p:nvSpPr>
            <p:cNvPr id="265" name=""/>
            <p:cNvSpPr txBox="1"/>
            <p:nvPr/>
          </p:nvSpPr>
          <p:spPr>
            <a:xfrm>
              <a:off x="3817222" y="3586005"/>
              <a:ext cx="4557556" cy="4506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en-US" sz="2400">
                  <a:solidFill>
                    <a:srgbClr val="f2f2f2"/>
                  </a:solidFill>
                  <a:hlinkClick r:id="rId3"/>
                </a:rPr>
                <a:t>https://uscredit.herokuapp.com/</a:t>
              </a:r>
              <a:endParaRPr lang="ko-KR" altLang="en-US" sz="2400">
                <a:solidFill>
                  <a:srgbClr val="f2f2f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2">
            <a:lumMod val="60000"/>
            <a:lumOff val="40000"/>
            <a:alpha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7;p7"/>
          <p:cNvSpPr txBox="1"/>
          <p:nvPr/>
        </p:nvSpPr>
        <p:spPr>
          <a:xfrm>
            <a:off x="425099" y="548796"/>
            <a:ext cx="1919267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2400">
                <a:solidFill>
                  <a:srgbClr val="3f3f3f"/>
                </a:solidFill>
                <a:latin typeface="나눔스퀘어 Bold"/>
                <a:ea typeface="나눔스퀘어 Bold"/>
              </a:rPr>
              <a:t>5</a:t>
            </a:r>
            <a:r>
              <a:rPr lang="ko-KR" sz="2400" b="0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sym typeface="Arial"/>
              </a:rPr>
              <a:t>. </a:t>
            </a:r>
            <a:r>
              <a:rPr lang="ko-KR" altLang="en-US" sz="2400" b="0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sym typeface="Arial"/>
              </a:rPr>
              <a:t>회고</a:t>
            </a:r>
            <a:endParaRPr lang="ko-KR" altLang="en-US" sz="2400" b="0" i="0" u="none" strike="noStrike" cap="none">
              <a:solidFill>
                <a:srgbClr val="3f3f3f"/>
              </a:solidFill>
              <a:latin typeface="나눔스퀘어 Bold"/>
              <a:ea typeface="나눔스퀘어 Bold"/>
              <a:sym typeface="Arial"/>
            </a:endParaRPr>
          </a:p>
        </p:txBody>
      </p:sp>
      <p:cxnSp>
        <p:nvCxnSpPr>
          <p:cNvPr id="11" name="Google Shape;178;p7">
            <a:extLst>
              <a:ext uri="{FF2B5EF4-FFF2-40B4-BE49-F238E27FC236}">
                <a16:creationId xmlns:a16="http://schemas.microsoft.com/office/drawing/2014/main" id="{9E7EB90A-C8DE-EBBA-4C93-62A872FF7773}"/>
              </a:ext>
            </a:extLst>
          </p:cNvPr>
          <p:cNvCxnSpPr>
            <a:cxnSpLocks/>
          </p:cNvCxnSpPr>
          <p:nvPr/>
        </p:nvCxnSpPr>
        <p:spPr>
          <a:xfrm>
            <a:off x="2587557" y="790307"/>
            <a:ext cx="93004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sp>
        <p:nvSpPr>
          <p:cNvPr id="272" name=""/>
          <p:cNvSpPr/>
          <p:nvPr/>
        </p:nvSpPr>
        <p:spPr>
          <a:xfrm>
            <a:off x="1191211" y="1070794"/>
            <a:ext cx="9820005" cy="4943562"/>
          </a:xfrm>
          <a:prstGeom prst="rect">
            <a:avLst/>
          </a:prstGeom>
          <a:solidFill>
            <a:srgbClr val="40404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 sz="1700">
                <a:latin typeface="나눔스퀘어 Bold"/>
                <a:ea typeface="나눔스퀘어 Bold"/>
              </a:rPr>
              <a:t>김상혁</a:t>
            </a:r>
            <a:r>
              <a:rPr lang="en-US" altLang="ko-KR" sz="1700">
                <a:latin typeface="나눔스퀘어 Bold"/>
                <a:ea typeface="나눔스퀘어 Bold"/>
              </a:rPr>
              <a:t>: </a:t>
            </a:r>
            <a:r>
              <a:rPr lang="ko-KR" altLang="en-US" sz="1700" b="1">
                <a:solidFill>
                  <a:srgbClr val="ffef99"/>
                </a:solidFill>
                <a:latin typeface="나눔스퀘어 Bold"/>
                <a:ea typeface="나눔스퀘어 Bold"/>
              </a:rPr>
              <a:t>새롭게 머신러닝 모델과 튜닝방법에 대해 배워서 좋은시간이었습니다.</a:t>
            </a:r>
            <a:r>
              <a:rPr lang="ko-KR" altLang="en-US" sz="1700">
                <a:solidFill>
                  <a:srgbClr val="ffef99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특히 Optuna 방법은 그</a:t>
            </a:r>
            <a:r>
              <a:rPr lang="en-US" altLang="ko-KR" sz="1700"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동안 배웠던 하이퍼파라미터 튜닝방법보다 쉽고 빨라서 너무 매력적이었습니다. 다만 모델을 만들</a:t>
            </a:r>
            <a:r>
              <a:rPr lang="en-US" altLang="ko-KR" sz="1700"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때</a:t>
            </a:r>
            <a:r>
              <a:rPr lang="en-US" altLang="ko-KR" sz="1700"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수치형</a:t>
            </a:r>
            <a:r>
              <a:rPr lang="en-US" altLang="ko-KR" sz="1700"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데이터와 카테고리 데이터를 다루는데 어려움을 많이 느껴서 추후에 좀더 공부가 필요할</a:t>
            </a:r>
            <a:r>
              <a:rPr lang="en-US" altLang="ko-KR" sz="1700">
                <a:latin typeface="나눔스퀘어 Bold"/>
                <a:ea typeface="나눔스퀘어 Bold"/>
              </a:rPr>
              <a:t> </a:t>
            </a:r>
            <a:r>
              <a:rPr lang="ko-KR" altLang="en-US" sz="1700">
                <a:latin typeface="나눔스퀘어 Bold"/>
                <a:ea typeface="나눔스퀘어 Bold"/>
              </a:rPr>
              <a:t>것 같습니다.</a:t>
            </a:r>
            <a:endParaRPr lang="ko-KR" altLang="en-US" sz="17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ko-KR" altLang="en-US" sz="170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sz="1700">
                <a:latin typeface="나눔스퀘어 Bold"/>
                <a:ea typeface="나눔스퀘어 Bold"/>
              </a:rPr>
              <a:t>남창석</a:t>
            </a:r>
            <a:r>
              <a:rPr lang="en-US" altLang="ko-KR" sz="1700">
                <a:latin typeface="나눔스퀘어 Bold"/>
                <a:ea typeface="나눔스퀘어 Bold"/>
              </a:rPr>
              <a:t>:</a:t>
            </a:r>
            <a:r>
              <a:rPr lang="ko-KR" altLang="en-US" sz="1700">
                <a:latin typeface="나눔스퀘어 Bold"/>
                <a:ea typeface="나눔스퀘어 Bold"/>
              </a:rPr>
              <a:t> 우선 코드스테이츠에 첫 머신러닝 관련 팀 프로젝트를 하며 제일 좋았던 점은 팀원들이 </a:t>
            </a:r>
            <a:r>
              <a:rPr lang="ko-KR" altLang="en-US" sz="1700" b="1">
                <a:solidFill>
                  <a:srgbClr val="ffef99"/>
                </a:solidFill>
                <a:latin typeface="나눔스퀘어 Bold"/>
                <a:ea typeface="나눔스퀘어 Bold"/>
              </a:rPr>
              <a:t>진행한 내용들을 참고하며 참고하도록 적은 주석이나 코드들을 보며 몰랐던 점을 배우면서 진행한 경험을 얻은 것입니다. </a:t>
            </a:r>
            <a:r>
              <a:rPr lang="ko-KR" altLang="en-US" sz="1700">
                <a:latin typeface="나눔스퀘어 Bold"/>
                <a:ea typeface="나눔스퀘어 Bold"/>
              </a:rPr>
              <a:t>cp1 프로젝트는 섹션1~5의 과정들을 요소요소 마다 넣은거 같아 전에 했던 프로젝트를 이번 </a:t>
            </a:r>
            <a:endParaRPr lang="ko-KR" altLang="en-US" sz="170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sz="1700">
                <a:latin typeface="나눔스퀘어 Bold"/>
                <a:ea typeface="나눔스퀘어 Bold"/>
              </a:rPr>
              <a:t>경험을 토대로 깔끔하게 정리를 해보고 싶다고 생각했습니다.</a:t>
            </a:r>
            <a:endParaRPr lang="en-US" altLang="ko-KR" sz="17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ko-KR" altLang="en-US" sz="170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sz="1700">
                <a:latin typeface="나눔스퀘어 Bold"/>
                <a:ea typeface="나눔스퀘어 Bold"/>
              </a:rPr>
              <a:t>강태경</a:t>
            </a:r>
            <a:r>
              <a:rPr lang="en-US" altLang="ko-KR" sz="1700">
                <a:latin typeface="나눔스퀘어 Bold"/>
                <a:ea typeface="나눔스퀘어 Bold"/>
              </a:rPr>
              <a:t>: </a:t>
            </a:r>
            <a:endParaRPr lang="en-US" altLang="ko-KR" sz="17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170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sz="1700">
                <a:latin typeface="나눔스퀘어 Bold"/>
                <a:ea typeface="나눔스퀘어 Bold"/>
              </a:rPr>
              <a:t>박지석</a:t>
            </a:r>
            <a:r>
              <a:rPr lang="en-US" altLang="ko-KR" sz="1700">
                <a:latin typeface="나눔스퀘어 Bold"/>
                <a:ea typeface="나눔스퀘어 Bold"/>
              </a:rPr>
              <a:t>: </a:t>
            </a:r>
            <a:r>
              <a:rPr lang="ko-KR" altLang="en-US" sz="1700">
                <a:latin typeface="나눔스퀘어 Bold"/>
                <a:ea typeface="나눔스퀘어 Bold"/>
              </a:rPr>
              <a:t>기획과 역할분배에 상당한 시간이 소요될 수 있다는 점을 많이 느낀 시간이었고</a:t>
            </a:r>
            <a:r>
              <a:rPr lang="en-US" altLang="ko-KR" sz="1700">
                <a:latin typeface="나눔스퀘어 Bold"/>
                <a:ea typeface="나눔스퀘어 Bold"/>
              </a:rPr>
              <a:t>,</a:t>
            </a:r>
            <a:r>
              <a:rPr lang="ko-KR" altLang="en-US" sz="1700">
                <a:latin typeface="나눔스퀘어 Bold"/>
                <a:ea typeface="나눔스퀘어 Bold"/>
              </a:rPr>
              <a:t> 카드 추천 서비스에 결과 창에 나타나는 카드 종류를 마무리 하지 못해 아쉬움이 남았습니다</a:t>
            </a:r>
            <a:r>
              <a:rPr lang="en-US" altLang="ko-KR" sz="1700">
                <a:latin typeface="나눔스퀘어 Bold"/>
                <a:ea typeface="나눔스퀘어 Bold"/>
              </a:rPr>
              <a:t>.</a:t>
            </a:r>
            <a:r>
              <a:rPr lang="ko-KR" altLang="en-US" sz="1700">
                <a:latin typeface="나눔스퀘어 Bold"/>
                <a:ea typeface="나눔스퀘어 Bold"/>
              </a:rPr>
              <a:t> 하지만 </a:t>
            </a:r>
            <a:r>
              <a:rPr lang="ko-KR" altLang="en-US" sz="1700" b="1">
                <a:solidFill>
                  <a:srgbClr val="ffef99"/>
                </a:solidFill>
                <a:latin typeface="나눔스퀘어 Bold"/>
                <a:ea typeface="나눔스퀘어 Bold"/>
              </a:rPr>
              <a:t>새로운 툴을 학습하고과 협업이라는 시간 동안 소통에 대해 배워가는 것 역시 많아서 뜻 깊은 시간</a:t>
            </a:r>
            <a:r>
              <a:rPr lang="ko-KR" altLang="en-US" sz="1700">
                <a:latin typeface="나눔스퀘어 Bold"/>
                <a:ea typeface="나눔스퀘어 Bold"/>
              </a:rPr>
              <a:t>으로 남았습니다</a:t>
            </a:r>
            <a:r>
              <a:rPr lang="en-US" altLang="ko-KR" sz="1700">
                <a:latin typeface="나눔스퀘어 Bold"/>
                <a:ea typeface="나눔스퀘어 Bold"/>
              </a:rPr>
              <a:t>.</a:t>
            </a:r>
            <a:endParaRPr lang="ko-KR" altLang="en-US" sz="17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3">
            <a:alphaModFix amt="44000"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"/>
          <p:cNvCxnSpPr>
            <a:cxnSpLocks/>
          </p:cNvCxnSpPr>
          <p:nvPr/>
        </p:nvCxnSpPr>
        <p:spPr>
          <a:xfrm>
            <a:off x="1780162" y="790307"/>
            <a:ext cx="10380073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0" name=""/>
          <p:cNvGrpSpPr/>
          <p:nvPr/>
        </p:nvGrpSpPr>
        <p:grpSpPr>
          <a:xfrm rot="0">
            <a:off x="1112524" y="733515"/>
            <a:ext cx="5852644" cy="5750700"/>
            <a:chOff x="6088868" y="1107300"/>
            <a:chExt cx="5852644" cy="5750700"/>
          </a:xfrm>
        </p:grpSpPr>
        <p:pic>
          <p:nvPicPr>
            <p:cNvPr id="121" name="Google Shape;121;p3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flipH="1">
              <a:off x="6088868" y="1107300"/>
              <a:ext cx="1092626" cy="575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 txBox="1"/>
            <p:nvPr/>
          </p:nvSpPr>
          <p:spPr>
            <a:xfrm>
              <a:off x="6977900" y="1758913"/>
              <a:ext cx="3673200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1. </a:t>
              </a:r>
              <a:r>
                <a:rPr lang="ko-KR" altLang="en-US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개요</a:t>
              </a:r>
              <a:endParaRPr lang="ko-KR" altLang="en-US" sz="2800" b="1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6972300" y="3306562"/>
              <a:ext cx="4969212" cy="112256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3. </a:t>
              </a:r>
              <a:r>
                <a:rPr lang="ko-KR" altLang="en-US" sz="2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구조</a:t>
              </a:r>
              <a:endParaRPr lang="ko-KR" altLang="en-US" sz="2800" b="1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endParaRPr>
            </a:p>
            <a:p>
              <a:pPr lvl="0">
                <a:buSzPct val="25000"/>
                <a:defRPr/>
              </a:pPr>
              <a:r>
                <a:rPr lang="en-US" altLang="ko-KR" sz="2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	</a:t>
              </a:r>
              <a:r>
                <a:rPr lang="en-US" altLang="ko-KR" sz="1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1) </a:t>
              </a:r>
              <a:r>
                <a:rPr lang="ko-KR" altLang="en-US" sz="1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일정 </a:t>
              </a:r>
              <a:endParaRPr lang="ko-KR" altLang="en-US" sz="1800" b="1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endParaRPr>
            </a:p>
            <a:p>
              <a:pPr lvl="0">
                <a:buSzPct val="25000"/>
                <a:defRPr/>
              </a:pPr>
              <a:r>
                <a:rPr lang="en-US" altLang="ko-KR" sz="1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	2) </a:t>
              </a:r>
              <a:r>
                <a:rPr lang="ko-KR" altLang="en-US" sz="1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파이프라인</a:t>
              </a:r>
              <a:endParaRPr lang="ko-KR" altLang="en-US" sz="1400" b="0" i="0" u="none" strike="noStrike" cap="none">
                <a:solidFill>
                  <a:srgbClr val="000000"/>
                </a:solidFill>
                <a:latin typeface="나눔스퀘어 Bold"/>
                <a:ea typeface="나눔스퀘어 Bold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6972299" y="4788166"/>
              <a:ext cx="4480049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2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4</a:t>
              </a:r>
              <a:r>
                <a:rPr 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. </a:t>
              </a:r>
              <a:r>
                <a:rPr lang="ko-KR" altLang="en-US" sz="2800" b="1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과정</a:t>
              </a:r>
              <a:endParaRPr sz="1400" b="0" i="0" u="none" strike="noStrike" cap="none">
                <a:solidFill>
                  <a:srgbClr val="000000"/>
                </a:solidFill>
                <a:latin typeface="나눔스퀘어 Bold"/>
                <a:ea typeface="나눔스퀘어 Bold"/>
                <a:sym typeface="Arial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6972300" y="5561885"/>
              <a:ext cx="3205016" cy="4221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5</a:t>
              </a:r>
              <a:r>
                <a:rPr 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. </a:t>
              </a:r>
              <a:r>
                <a:rPr lang="ko-KR" altLang="en-US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회고</a:t>
              </a:r>
              <a:endParaRPr lang="ko-KR" altLang="en-US" sz="2800" b="1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endParaRPr>
            </a:p>
          </p:txBody>
        </p:sp>
        <p:sp>
          <p:nvSpPr>
            <p:cNvPr id="12" name="Google Shape;123;p3"/>
            <p:cNvSpPr txBox="1"/>
            <p:nvPr/>
          </p:nvSpPr>
          <p:spPr>
            <a:xfrm>
              <a:off x="6972300" y="2532844"/>
              <a:ext cx="4969212" cy="42221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24" tIns="0" rIns="91424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altLang="ko-KR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2. </a:t>
              </a:r>
              <a:r>
                <a:rPr lang="ko-KR" altLang="en-US" sz="2800" b="1" i="0" u="none" strike="noStrike" cap="none">
                  <a:solidFill>
                    <a:srgbClr val="3f3f3f"/>
                  </a:solidFill>
                  <a:latin typeface="나눔스퀘어 Bold"/>
                  <a:ea typeface="나눔스퀘어 Bold"/>
                  <a:cs typeface="Calibri"/>
                  <a:sym typeface="Calibri"/>
                </a:rPr>
                <a:t>프로젝트 팀 구성 및 역할</a:t>
              </a:r>
              <a:endParaRPr lang="ko-KR" altLang="en-US" sz="1400" b="0" i="0" u="none" strike="noStrike" cap="none">
                <a:solidFill>
                  <a:srgbClr val="000000"/>
                </a:solidFill>
                <a:latin typeface="나눔스퀘어 Bold"/>
                <a:ea typeface="나눔스퀘어 Bold"/>
                <a:sym typeface="Arial"/>
              </a:endParaRPr>
            </a:p>
          </p:txBody>
        </p:sp>
      </p:grpSp>
      <p:sp>
        <p:nvSpPr>
          <p:cNvPr id="132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chemeClr val="lt1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chemeClr val="lt1"/>
              </a:solidFill>
              <a:latin typeface="Georgia"/>
              <a:cs typeface="Microsoft Uighu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"/>
          <p:cNvCxnSpPr>
            <a:cxnSpLocks/>
          </p:cNvCxnSpPr>
          <p:nvPr/>
        </p:nvCxnSpPr>
        <p:spPr>
          <a:xfrm>
            <a:off x="2859932" y="790307"/>
            <a:ext cx="90280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304008" y="526853"/>
            <a:ext cx="255592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/>
                <a:sym typeface="Calibri"/>
              </a:rPr>
              <a:t>1.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/>
                <a:sym typeface="Calibri"/>
              </a:rPr>
              <a:t>프로젝트 개요</a:t>
            </a:r>
          </a:p>
        </p:txBody>
      </p:sp>
      <p:sp>
        <p:nvSpPr>
          <p:cNvPr id="147" name=""/>
          <p:cNvSpPr/>
          <p:nvPr/>
        </p:nvSpPr>
        <p:spPr>
          <a:xfrm>
            <a:off x="-800964" y="2398107"/>
            <a:ext cx="7544233" cy="2359601"/>
          </a:xfrm>
          <a:prstGeom prst="rightArrow">
            <a:avLst>
              <a:gd name="adj1" fmla="val 51757"/>
              <a:gd name="adj2" fmla="val 46875"/>
            </a:avLst>
          </a:prstGeom>
          <a:solidFill>
            <a:srgbClr val="808080">
              <a:alpha val="93000"/>
            </a:srgbClr>
          </a:solidFill>
          <a:ln>
            <a:noFill/>
          </a:ln>
          <a:effectLst>
            <a:softEdge rad="12700"/>
          </a:effectLst>
          <a:scene3d>
            <a:camera prst="isometricOffAxis2Top" fov="0">
              <a:rot lat="18075716" lon="3207254" rev="18141448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0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808080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808080"/>
              </a:solidFill>
              <a:latin typeface="Georgia"/>
              <a:cs typeface="Microsoft Uighur"/>
            </a:endParaRPr>
          </a:p>
        </p:txBody>
      </p:sp>
      <p:sp>
        <p:nvSpPr>
          <p:cNvPr id="145" name=""/>
          <p:cNvSpPr/>
          <p:nvPr/>
        </p:nvSpPr>
        <p:spPr>
          <a:xfrm rot="294935">
            <a:off x="169461" y="2811958"/>
            <a:ext cx="3595931" cy="1757684"/>
          </a:xfrm>
          <a:prstGeom prst="irregularSeal2">
            <a:avLst/>
          </a:prstGeom>
          <a:solidFill>
            <a:srgbClr val="000000">
              <a:alpha val="62000"/>
            </a:srgbClr>
          </a:solidFill>
          <a:ln>
            <a:noFill/>
          </a:ln>
          <a:effectLst>
            <a:softEdge rad="334262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>
                <a:latin typeface="넥슨Lv2고딕"/>
                <a:ea typeface="넥슨Lv2고딕"/>
              </a:rPr>
              <a:t>왜 신용카드 고객 데이터</a:t>
            </a:r>
            <a:r>
              <a:rPr lang="en-US" altLang="ko-KR" sz="1700">
                <a:latin typeface="넥슨Lv2고딕"/>
                <a:ea typeface="넥슨Lv2고딕"/>
              </a:rPr>
              <a:t>?</a:t>
            </a:r>
            <a:r>
              <a:rPr lang="ko-KR" altLang="en-US" sz="1700">
                <a:latin typeface="넥슨Lv2고딕"/>
                <a:ea typeface="넥슨Lv2고딕"/>
              </a:rPr>
              <a:t> </a:t>
            </a:r>
            <a:endParaRPr lang="ko-KR" altLang="en-US" sz="1700">
              <a:latin typeface="넥슨Lv2고딕"/>
              <a:ea typeface="넥슨Lv2고딕"/>
            </a:endParaRPr>
          </a:p>
        </p:txBody>
      </p:sp>
      <p:sp>
        <p:nvSpPr>
          <p:cNvPr id="146" name=""/>
          <p:cNvSpPr/>
          <p:nvPr/>
        </p:nvSpPr>
        <p:spPr>
          <a:xfrm rot="810029">
            <a:off x="863325" y="2221854"/>
            <a:ext cx="4867072" cy="1940232"/>
          </a:xfrm>
          <a:prstGeom prst="irregularSeal2">
            <a:avLst/>
          </a:prstGeom>
          <a:solidFill>
            <a:srgbClr val="000000">
              <a:alpha val="62000"/>
            </a:srgbClr>
          </a:solidFill>
          <a:ln w="25400" cap="flat" cmpd="sng" algn="ctr">
            <a:noFill/>
            <a:prstDash val="solid"/>
          </a:ln>
          <a:effectLst>
            <a:softEdge rad="476250"/>
          </a:effectLst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ffffff"/>
                </a:solidFill>
                <a:latin typeface="넥슨Lv2고딕"/>
                <a:ea typeface="넥슨Lv2고딕"/>
                <a:cs typeface="맑은 고딕"/>
              </a:rPr>
              <a:t>카드 이용객 데이터 분석으로 뭐하나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  <a:solidFill>
                  <a:srgbClr val="ffffff"/>
                </a:solidFill>
                <a:latin typeface="넥슨Lv2고딕"/>
                <a:ea typeface="넥슨Lv2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<a:solidFill>
                <a:srgbClr val="ffffff"/>
              </a:solidFill>
              <a:latin typeface="넥슨Lv2고딕"/>
              <a:ea typeface="넥슨Lv2고딕"/>
              <a:cs typeface="맑은 고딕"/>
            </a:endParaRPr>
          </a:p>
        </p:txBody>
      </p:sp>
      <p:grpSp>
        <p:nvGrpSpPr>
          <p:cNvPr id="148" name=""/>
          <p:cNvGrpSpPr/>
          <p:nvPr/>
        </p:nvGrpSpPr>
        <p:grpSpPr>
          <a:xfrm rot="0">
            <a:off x="665220" y="1509093"/>
            <a:ext cx="2399559" cy="796040"/>
            <a:chOff x="922548" y="2173835"/>
            <a:chExt cx="2248025" cy="796040"/>
          </a:xfrm>
        </p:grpSpPr>
        <p:sp>
          <p:nvSpPr>
            <p:cNvPr id="149" name="Google Shape;136;p4"/>
            <p:cNvSpPr txBox="1"/>
            <p:nvPr/>
          </p:nvSpPr>
          <p:spPr>
            <a:xfrm>
              <a:off x="1257949" y="2173835"/>
              <a:ext cx="1912624" cy="443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ct val="25000"/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주제 선정 배경</a:t>
              </a:r>
              <a:endPara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000000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50" name="Freeform 13"/>
            <p:cNvSpPr>
              <a:spLocks noChangeArrowheads="1"/>
            </p:cNvSpPr>
            <p:nvPr/>
          </p:nvSpPr>
          <p:spPr>
            <a:xfrm>
              <a:off x="922548" y="2263103"/>
              <a:ext cx="238125" cy="238125"/>
            </a:xfrm>
            <a:custGeom>
              <a:avLst/>
              <a:gdLst>
                <a:gd name="T0" fmla="*/ 0 w 663"/>
                <a:gd name="T1" fmla="*/ 331 h 663"/>
                <a:gd name="T2" fmla="*/ 331 w 663"/>
                <a:gd name="T3" fmla="*/ 331 h 663"/>
                <a:gd name="T4" fmla="*/ 331 w 663"/>
                <a:gd name="T5" fmla="*/ 662 h 663"/>
                <a:gd name="T6" fmla="*/ 366 w 663"/>
                <a:gd name="T7" fmla="*/ 662 h 663"/>
                <a:gd name="T8" fmla="*/ 662 w 663"/>
                <a:gd name="T9" fmla="*/ 0 h 663"/>
                <a:gd name="T10" fmla="*/ 0 w 663"/>
                <a:gd name="T11" fmla="*/ 296 h 663"/>
                <a:gd name="T12" fmla="*/ 0 w 663"/>
                <a:gd name="T13" fmla="*/ 331 h 6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663">
                  <a:moveTo>
                    <a:pt x="0" y="331"/>
                  </a:moveTo>
                  <a:lnTo>
                    <a:pt x="331" y="331"/>
                  </a:lnTo>
                  <a:lnTo>
                    <a:pt x="331" y="662"/>
                  </a:lnTo>
                  <a:lnTo>
                    <a:pt x="366" y="662"/>
                  </a:lnTo>
                  <a:lnTo>
                    <a:pt x="662" y="0"/>
                  </a:lnTo>
                  <a:lnTo>
                    <a:pt x="0" y="296"/>
                  </a:lnTo>
                  <a:lnTo>
                    <a:pt x="0" y="331"/>
                  </a:lnTo>
                </a:path>
              </a:pathLst>
            </a:custGeom>
            <a:solidFill>
              <a:srgbClr val="424242">
                <a:alpha val="100000"/>
              </a:srgbClr>
            </a:solidFill>
            <a:ln>
              <a:noFill/>
            </a:ln>
            <a:effectLst/>
          </p:spPr>
          <p:txBody>
            <a:bodyPr wrap="none" anchor="ctr"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5679192" y="1915619"/>
            <a:ext cx="6140524" cy="3882523"/>
            <a:chOff x="5679192" y="1915619"/>
            <a:chExt cx="6140524" cy="3882523"/>
          </a:xfrm>
        </p:grpSpPr>
        <p:pic>
          <p:nvPicPr>
            <p:cNvPr id="15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79192" y="1915619"/>
              <a:ext cx="6140524" cy="3738961"/>
            </a:xfrm>
            <a:prstGeom prst="rect">
              <a:avLst/>
            </a:prstGeom>
          </p:spPr>
        </p:pic>
        <p:sp>
          <p:nvSpPr>
            <p:cNvPr id="155" name=""/>
            <p:cNvSpPr/>
            <p:nvPr/>
          </p:nvSpPr>
          <p:spPr>
            <a:xfrm>
              <a:off x="10245230" y="5460159"/>
              <a:ext cx="1426106" cy="337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ko-KR" altLang="en-US">
                  <a:solidFill>
                    <a:srgbClr val="000000"/>
                  </a:solidFill>
                </a:rPr>
                <a:t>출처 </a:t>
              </a:r>
              <a:r>
                <a:rPr lang="en-US" altLang="ko-KR">
                  <a:solidFill>
                    <a:srgbClr val="000000"/>
                  </a:solidFill>
                </a:rPr>
                <a:t>: </a:t>
              </a:r>
              <a:r>
                <a:rPr lang="ko-KR" altLang="en-US">
                  <a:solidFill>
                    <a:srgbClr val="000000"/>
                  </a:solidFill>
                </a:rPr>
                <a:t>한국은행</a:t>
              </a: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7" name=""/>
          <p:cNvSpPr/>
          <p:nvPr/>
        </p:nvSpPr>
        <p:spPr>
          <a:xfrm>
            <a:off x="7462211" y="1817446"/>
            <a:ext cx="2886363" cy="461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900">
                <a:solidFill>
                  <a:schemeClr val="dk2"/>
                </a:solidFill>
                <a:latin typeface="나눔스퀘어 ExtraBold"/>
                <a:ea typeface="나눔스퀘어 ExtraBold"/>
              </a:rPr>
              <a:t>지역별 신용카드 이용규모</a:t>
            </a:r>
            <a:endParaRPr lang="ko-KR" altLang="en-US" sz="1900">
              <a:solidFill>
                <a:schemeClr val="dk2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722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313736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"/>
          <p:cNvCxnSpPr>
            <a:cxnSpLocks/>
          </p:cNvCxnSpPr>
          <p:nvPr/>
        </p:nvCxnSpPr>
        <p:spPr>
          <a:xfrm>
            <a:off x="2859932" y="790307"/>
            <a:ext cx="90280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304008" y="526853"/>
            <a:ext cx="255592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/>
                <a:sym typeface="Calibri"/>
              </a:rPr>
              <a:t>1.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/>
                <a:sym typeface="Calibri"/>
              </a:rPr>
              <a:t>프로젝트 개요</a:t>
            </a:r>
          </a:p>
        </p:txBody>
      </p:sp>
      <p:sp>
        <p:nvSpPr>
          <p:cNvPr id="141" name="Google Shape;141;p4"/>
          <p:cNvSpPr/>
          <p:nvPr/>
        </p:nvSpPr>
        <p:spPr>
          <a:xfrm>
            <a:off x="2859932" y="479882"/>
            <a:ext cx="4185193" cy="338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25000"/>
              <a:defRPr/>
            </a:pPr>
            <a:r>
              <a:rPr lang="ko-KR" altLang="en-US" sz="1600" b="0" i="0" u="none" strike="noStrike" cap="none">
                <a:solidFill>
                  <a:srgbClr val="3a3838"/>
                </a:solidFill>
                <a:highlight>
                  <a:srgbClr val="fff7cc"/>
                </a:highlight>
                <a:latin typeface="나눔스퀘어 Bold"/>
                <a:ea typeface="나눔스퀘어 Bold"/>
                <a:cs typeface="Calibri"/>
                <a:sym typeface="Calibri"/>
              </a:rPr>
              <a:t>주제 선정 배경</a:t>
            </a:r>
            <a:endParaRPr lang="ko-KR" altLang="en-US" sz="1600" b="0" i="0" u="none" strike="noStrike" cap="none">
              <a:solidFill>
                <a:srgbClr val="3a3838"/>
              </a:solidFill>
              <a:highlight>
                <a:srgbClr val="fff7cc"/>
              </a:highlight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808080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808080"/>
              </a:solidFill>
              <a:latin typeface="Georgia"/>
              <a:cs typeface="Microsoft Uighur"/>
            </a:endParaRPr>
          </a:p>
        </p:txBody>
      </p:sp>
      <p:pic>
        <p:nvPicPr>
          <p:cNvPr id="1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1875" y="1865600"/>
            <a:ext cx="4500791" cy="3725591"/>
          </a:xfrm>
          <a:prstGeom prst="rect">
            <a:avLst/>
          </a:prstGeom>
        </p:spPr>
      </p:pic>
      <p:sp>
        <p:nvSpPr>
          <p:cNvPr id="146" name=""/>
          <p:cNvSpPr/>
          <p:nvPr/>
        </p:nvSpPr>
        <p:spPr>
          <a:xfrm>
            <a:off x="6516850" y="2467344"/>
            <a:ext cx="4988652" cy="1893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000000"/>
                </a:solidFill>
              </a:rPr>
              <a:t>“소비자가 카드 대금을 갚지 못해 대출로 돌려막는   </a:t>
            </a:r>
            <a:r>
              <a:rPr lang="ko-KR" altLang="en-US" sz="1600" b="1">
                <a:solidFill>
                  <a:srgbClr val="000000"/>
                </a:solidFill>
              </a:rPr>
              <a:t>‘리볼빙’ </a:t>
            </a:r>
            <a:r>
              <a:rPr lang="ko-KR" altLang="en-US" sz="1600">
                <a:solidFill>
                  <a:srgbClr val="000000"/>
                </a:solidFill>
              </a:rPr>
              <a:t>잔액이 올 들어 6조2000억원에 육박했다. 전년 대비 16% 늘면서 사상 최대 증가율을 나타냈다. ”</a:t>
            </a:r>
            <a:endParaRPr lang="ko-KR" altLang="en-US" sz="16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600">
              <a:solidFill>
                <a:srgbClr val="000000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000000"/>
                </a:solidFill>
              </a:rPr>
              <a:t>	                 </a:t>
            </a:r>
            <a:r>
              <a:rPr lang="en-US" altLang="ko-KR" sz="1600">
                <a:solidFill>
                  <a:srgbClr val="000000"/>
                </a:solidFill>
              </a:rPr>
              <a:t>-</a:t>
            </a:r>
            <a:r>
              <a:rPr lang="ko-KR" altLang="en-US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00"/>
                </a:solidFill>
              </a:rPr>
              <a:t>2022.</a:t>
            </a:r>
            <a:r>
              <a:rPr lang="ko-KR" altLang="en-US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00"/>
                </a:solidFill>
              </a:rPr>
              <a:t>05.</a:t>
            </a:r>
            <a:r>
              <a:rPr lang="ko-KR" altLang="en-US" sz="1600">
                <a:solidFill>
                  <a:srgbClr val="000000"/>
                </a:solidFill>
              </a:rPr>
              <a:t> 한경 경제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147" name=""/>
          <p:cNvSpPr/>
          <p:nvPr/>
        </p:nvSpPr>
        <p:spPr>
          <a:xfrm>
            <a:off x="6906149" y="5547483"/>
            <a:ext cx="5285850" cy="617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200" b="1">
                <a:solidFill>
                  <a:srgbClr val="000000"/>
                </a:solidFill>
              </a:rPr>
              <a:t>*</a:t>
            </a:r>
            <a:r>
              <a:rPr lang="ko-KR" altLang="en-US" sz="1200" b="1">
                <a:solidFill>
                  <a:srgbClr val="000000"/>
                </a:solidFill>
              </a:rPr>
              <a:t>리볼빙</a:t>
            </a:r>
            <a:r>
              <a:rPr lang="en-US" altLang="ko-KR" sz="1200">
                <a:solidFill>
                  <a:srgbClr val="000000"/>
                </a:solidFill>
              </a:rPr>
              <a:t>:  </a:t>
            </a:r>
            <a:r>
              <a:rPr lang="ko-KR" altLang="en-US" sz="1200">
                <a:solidFill>
                  <a:srgbClr val="000000"/>
                </a:solidFill>
              </a:rPr>
              <a:t>결제는 카드사 고객이 사용한 카드 대금 중 일정 비율 결제</a:t>
            </a:r>
            <a:r>
              <a:rPr lang="en-US" altLang="ko-KR" sz="1200">
                <a:solidFill>
                  <a:srgbClr val="000000"/>
                </a:solidFill>
              </a:rPr>
              <a:t> </a:t>
            </a:r>
            <a:r>
              <a:rPr lang="ko-KR" altLang="en-US" sz="1200">
                <a:solidFill>
                  <a:srgbClr val="000000"/>
                </a:solidFill>
              </a:rPr>
              <a:t>시</a:t>
            </a:r>
            <a:br>
              <a:rPr lang="en-US" altLang="ko-KR" sz="1200">
                <a:solidFill>
                  <a:srgbClr val="000000"/>
                </a:solidFill>
              </a:rPr>
            </a:br>
            <a:r>
              <a:rPr lang="en-US" altLang="ko-KR" sz="1200">
                <a:solidFill>
                  <a:srgbClr val="000000"/>
                </a:solidFill>
              </a:rPr>
              <a:t>               </a:t>
            </a:r>
            <a:r>
              <a:rPr lang="ko-KR" altLang="en-US" sz="1200">
                <a:solidFill>
                  <a:srgbClr val="000000"/>
                </a:solidFill>
              </a:rPr>
              <a:t>나머지 금액은 대출 형태로 전환되어 다음 결제 대상으로 자동 </a:t>
            </a:r>
            <a:br>
              <a:rPr lang="en-US" altLang="ko-KR" sz="1200">
                <a:solidFill>
                  <a:srgbClr val="000000"/>
                </a:solidFill>
              </a:rPr>
            </a:br>
            <a:r>
              <a:rPr lang="en-US" altLang="ko-KR" sz="1200">
                <a:solidFill>
                  <a:srgbClr val="000000"/>
                </a:solidFill>
              </a:rPr>
              <a:t>               </a:t>
            </a:r>
            <a:r>
              <a:rPr lang="ko-KR" altLang="en-US" sz="1200">
                <a:solidFill>
                  <a:srgbClr val="000000"/>
                </a:solidFill>
              </a:rPr>
              <a:t>연장되는 신용카드 결제 방식</a:t>
            </a:r>
            <a:endParaRPr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4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808080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20216" y="217159"/>
            <a:ext cx="11737304" cy="6408712"/>
          </a:xfrm>
          <a:prstGeom prst="rect">
            <a:avLst/>
          </a:prstGeom>
          <a:solidFill>
            <a:srgbClr val="f0f0f0">
              <a:alpha val="49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304008" y="526853"/>
            <a:ext cx="2555924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2400" b="1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1. </a:t>
            </a:r>
            <a:r>
              <a:rPr lang="ko-KR" altLang="en-US" sz="2400" b="1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프로젝트 개요</a:t>
            </a:r>
            <a:endParaRPr lang="ko-KR" altLang="en-US" sz="2400" b="1" i="0" u="none" strike="noStrike" cap="none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grpSp>
        <p:nvGrpSpPr>
          <p:cNvPr id="158" name=""/>
          <p:cNvGrpSpPr/>
          <p:nvPr/>
        </p:nvGrpSpPr>
        <p:grpSpPr>
          <a:xfrm rot="0">
            <a:off x="1509924" y="1682222"/>
            <a:ext cx="2248025" cy="443615"/>
            <a:chOff x="922548" y="2173835"/>
            <a:chExt cx="2248025" cy="443615"/>
          </a:xfrm>
        </p:grpSpPr>
        <p:sp>
          <p:nvSpPr>
            <p:cNvPr id="15" name="Google Shape;136;p4"/>
            <p:cNvSpPr txBox="1"/>
            <p:nvPr/>
          </p:nvSpPr>
          <p:spPr>
            <a:xfrm>
              <a:off x="1257950" y="2173835"/>
              <a:ext cx="1912624" cy="443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ct val="25000"/>
                <a:defRPr/>
              </a:pPr>
              <a:r>
                <a:rPr lang="ko-KR" altLang="en-US" sz="23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세부 목표</a:t>
              </a:r>
              <a:endParaRPr lang="ko-KR" altLang="en-US" sz="2300">
                <a:solidFill>
                  <a:srgbClr val="000000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>
            <a:xfrm>
              <a:off x="922548" y="2263103"/>
              <a:ext cx="238125" cy="238125"/>
            </a:xfrm>
            <a:custGeom>
              <a:avLst/>
              <a:gdLst>
                <a:gd name="T0" fmla="*/ 0 w 663"/>
                <a:gd name="T1" fmla="*/ 331 h 663"/>
                <a:gd name="T2" fmla="*/ 331 w 663"/>
                <a:gd name="T3" fmla="*/ 331 h 663"/>
                <a:gd name="T4" fmla="*/ 331 w 663"/>
                <a:gd name="T5" fmla="*/ 662 h 663"/>
                <a:gd name="T6" fmla="*/ 366 w 663"/>
                <a:gd name="T7" fmla="*/ 662 h 663"/>
                <a:gd name="T8" fmla="*/ 662 w 663"/>
                <a:gd name="T9" fmla="*/ 0 h 663"/>
                <a:gd name="T10" fmla="*/ 0 w 663"/>
                <a:gd name="T11" fmla="*/ 296 h 663"/>
                <a:gd name="T12" fmla="*/ 0 w 663"/>
                <a:gd name="T13" fmla="*/ 331 h 6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663">
                  <a:moveTo>
                    <a:pt x="0" y="331"/>
                  </a:moveTo>
                  <a:lnTo>
                    <a:pt x="331" y="331"/>
                  </a:lnTo>
                  <a:lnTo>
                    <a:pt x="331" y="662"/>
                  </a:lnTo>
                  <a:lnTo>
                    <a:pt x="366" y="662"/>
                  </a:lnTo>
                  <a:lnTo>
                    <a:pt x="662" y="0"/>
                  </a:lnTo>
                  <a:lnTo>
                    <a:pt x="0" y="296"/>
                  </a:lnTo>
                  <a:lnTo>
                    <a:pt x="0" y="33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59" name=""/>
          <p:cNvSpPr/>
          <p:nvPr/>
        </p:nvSpPr>
        <p:spPr>
          <a:xfrm>
            <a:off x="2276859" y="2221537"/>
            <a:ext cx="7668106" cy="1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900">
                <a:solidFill>
                  <a:srgbClr val="000000"/>
                </a:solidFill>
                <a:latin typeface="나눔스퀘어 Bold"/>
                <a:ea typeface="나눔스퀘어 Bold"/>
              </a:rPr>
              <a:t>1.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 신용 </a:t>
            </a:r>
            <a:r>
              <a:rPr lang="ko-KR" altLang="en-US" sz="190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우수 고객 대상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으로 기획 중인 </a:t>
            </a:r>
            <a:r>
              <a:rPr lang="ko-KR" altLang="en-US" sz="190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신규카드 혜택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에 참고 할 사항 파악</a:t>
            </a:r>
            <a:endParaRPr lang="ko-KR" altLang="en-US" sz="1900">
              <a:solidFill>
                <a:srgbClr val="000000"/>
              </a:solidFill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ko-KR" altLang="en-US" sz="1900">
              <a:solidFill>
                <a:srgbClr val="000000"/>
              </a:solidFill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000000"/>
                </a:solidFill>
                <a:latin typeface="나눔스퀘어 Bold"/>
                <a:ea typeface="나눔스퀘어 Bold"/>
              </a:rPr>
              <a:t>2.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 예상되는 </a:t>
            </a:r>
            <a:r>
              <a:rPr lang="ko-KR" altLang="en-US" sz="190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신용 등급 기반</a:t>
            </a:r>
            <a:r>
              <a:rPr lang="ko-KR" altLang="en-US" sz="1900">
                <a:solidFill>
                  <a:srgbClr val="000000"/>
                </a:solidFill>
                <a:effectLst/>
                <a:latin typeface="나눔스퀘어 Bold"/>
                <a:ea typeface="나눔스퀘어 Bold"/>
              </a:rPr>
              <a:t>의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신용카드 추천 서비스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 시스템 구축 </a:t>
            </a:r>
            <a:endParaRPr lang="ko-KR" altLang="en-US" sz="19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164" name=""/>
          <p:cNvGrpSpPr/>
          <p:nvPr/>
        </p:nvGrpSpPr>
        <p:grpSpPr>
          <a:xfrm rot="0">
            <a:off x="1509924" y="3943206"/>
            <a:ext cx="2248026" cy="436369"/>
            <a:chOff x="922548" y="2173834"/>
            <a:chExt cx="2248026" cy="436369"/>
          </a:xfrm>
        </p:grpSpPr>
        <p:sp>
          <p:nvSpPr>
            <p:cNvPr id="165" name="Google Shape;136;p4"/>
            <p:cNvSpPr txBox="1"/>
            <p:nvPr/>
          </p:nvSpPr>
          <p:spPr>
            <a:xfrm>
              <a:off x="1257950" y="2173834"/>
              <a:ext cx="1912624" cy="4363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ct val="25000"/>
                <a:defRPr/>
              </a:pPr>
              <a:r>
                <a:rPr lang="ko-KR" altLang="en-US" sz="23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최종 목적</a:t>
              </a:r>
              <a:endParaRPr lang="ko-KR" altLang="en-US" sz="2300">
                <a:solidFill>
                  <a:srgbClr val="000000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6" name="Freeform 13"/>
            <p:cNvSpPr>
              <a:spLocks noChangeArrowheads="1"/>
            </p:cNvSpPr>
            <p:nvPr/>
          </p:nvSpPr>
          <p:spPr>
            <a:xfrm>
              <a:off x="922548" y="2263103"/>
              <a:ext cx="238125" cy="238125"/>
            </a:xfrm>
            <a:custGeom>
              <a:avLst/>
              <a:gdLst>
                <a:gd name="T0" fmla="*/ 0 w 663"/>
                <a:gd name="T1" fmla="*/ 331 h 663"/>
                <a:gd name="T2" fmla="*/ 331 w 663"/>
                <a:gd name="T3" fmla="*/ 331 h 663"/>
                <a:gd name="T4" fmla="*/ 331 w 663"/>
                <a:gd name="T5" fmla="*/ 662 h 663"/>
                <a:gd name="T6" fmla="*/ 366 w 663"/>
                <a:gd name="T7" fmla="*/ 662 h 663"/>
                <a:gd name="T8" fmla="*/ 662 w 663"/>
                <a:gd name="T9" fmla="*/ 0 h 663"/>
                <a:gd name="T10" fmla="*/ 0 w 663"/>
                <a:gd name="T11" fmla="*/ 296 h 663"/>
                <a:gd name="T12" fmla="*/ 0 w 663"/>
                <a:gd name="T13" fmla="*/ 331 h 6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663">
                  <a:moveTo>
                    <a:pt x="0" y="331"/>
                  </a:moveTo>
                  <a:lnTo>
                    <a:pt x="331" y="331"/>
                  </a:lnTo>
                  <a:lnTo>
                    <a:pt x="331" y="662"/>
                  </a:lnTo>
                  <a:lnTo>
                    <a:pt x="366" y="662"/>
                  </a:lnTo>
                  <a:lnTo>
                    <a:pt x="662" y="0"/>
                  </a:lnTo>
                  <a:lnTo>
                    <a:pt x="0" y="296"/>
                  </a:lnTo>
                  <a:lnTo>
                    <a:pt x="0" y="33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67" name=""/>
          <p:cNvSpPr/>
          <p:nvPr/>
        </p:nvSpPr>
        <p:spPr>
          <a:xfrm>
            <a:off x="2392313" y="4174643"/>
            <a:ext cx="7629621" cy="133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신용카드 이용자가 </a:t>
            </a:r>
            <a:r>
              <a:rPr lang="ko-KR" altLang="en-US" sz="190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신용 등급에 맞는 카드 이용</a:t>
            </a:r>
            <a:r>
              <a:rPr lang="ko-KR" altLang="en-US" sz="1900">
                <a:solidFill>
                  <a:srgbClr val="000000"/>
                </a:solidFill>
                <a:latin typeface="나눔스퀘어 Bold"/>
                <a:ea typeface="나눔스퀘어 Bold"/>
              </a:rPr>
              <a:t>이 가능한 서비스 환경 구축</a:t>
            </a:r>
            <a:endParaRPr lang="ko-KR" altLang="en-US" sz="19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2">
            <a:lumMod val="75000"/>
            <a:alpha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227347" y="224643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>
            <a:cxnSpLocks/>
          </p:cNvCxnSpPr>
          <p:nvPr/>
        </p:nvCxnSpPr>
        <p:spPr>
          <a:xfrm>
            <a:off x="4328809" y="790307"/>
            <a:ext cx="7559183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5"/>
          <p:cNvSpPr txBox="1"/>
          <p:nvPr/>
        </p:nvSpPr>
        <p:spPr>
          <a:xfrm>
            <a:off x="372102" y="511656"/>
            <a:ext cx="43030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0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2</a:t>
            </a:r>
            <a:r>
              <a:rPr lang="ko-KR" sz="2400" b="0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 프로젝트 팀 구성 및 역할</a:t>
            </a:r>
            <a:endParaRPr sz="1400" b="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graphicFrame>
        <p:nvGraphicFramePr>
          <p:cNvPr id="156" name="Google Shape;156;p5"/>
          <p:cNvGraphicFramePr/>
          <p:nvPr/>
        </p:nvGraphicFramePr>
        <p:xfrm>
          <a:off x="1058761" y="1112585"/>
          <a:ext cx="10066163" cy="5199584"/>
        </p:xfrm>
        <a:graphic>
          <a:graphicData uri="http://schemas.openxmlformats.org/drawingml/2006/table">
            <a:tbl>
              <a:tblPr firstRow="1" bandRow="1">
                <a:noFill/>
                <a:tableStyleId>{08410FD5-B4ED-46D7-BDA1-DB05CDC21D53}</a:tableStyleId>
              </a:tblPr>
              <a:tblGrid>
                <a:gridCol w="2103788"/>
                <a:gridCol w="1652975"/>
                <a:gridCol w="3154700"/>
                <a:gridCol w="3154700"/>
              </a:tblGrid>
              <a:tr h="238629">
                <a:tc rowSpan="2"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800" u="none" strike="noStrike" cap="none">
                          <a:latin typeface="나눔스퀘어 Bold"/>
                          <a:ea typeface="나눔스퀘어 Bold"/>
                        </a:rPr>
                        <a:t>이름</a:t>
                      </a:r>
                      <a:endParaRPr sz="1800" u="none" strike="noStrike" cap="none"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800" u="none" strike="noStrike" cap="none">
                          <a:latin typeface="나눔스퀘어 Bold"/>
                          <a:ea typeface="나눔스퀘어 Bold"/>
                        </a:rPr>
                        <a:t>역할</a:t>
                      </a:r>
                      <a:endParaRPr sz="1800" u="none" strike="noStrike" cap="none"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800" u="none" strike="noStrike" cap="none">
                          <a:latin typeface="나눔스퀘어 Bold"/>
                          <a:ea typeface="나눔스퀘어 Bold"/>
                        </a:rPr>
                        <a:t>담당 업무</a:t>
                      </a:r>
                      <a:endParaRPr sz="1800" u="none" strike="noStrike" cap="none"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62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800" u="none" strike="noStrike" cap="none"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800" u="none" strike="noStrike" cap="none"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800" u="none" strike="noStrike" cap="none">
                          <a:latin typeface="나눔스퀘어 ExtraBold"/>
                          <a:ea typeface="나눔스퀘어 ExtraBold"/>
                        </a:rPr>
                        <a:t>main</a:t>
                      </a:r>
                      <a:endParaRPr sz="1800" u="none" strike="noStrike" cap="none">
                        <a:latin typeface="나눔스퀘어 ExtraBold"/>
                        <a:ea typeface="나눔스퀘어 ExtraBold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800" u="none" strike="noStrike" cap="non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스퀘어 ExtraBold"/>
                          <a:ea typeface="나눔스퀘어 ExtraBold"/>
                        </a:rPr>
                        <a:t>sub</a:t>
                      </a:r>
                      <a:endParaRPr sz="1800" u="none" strike="noStrike" cap="non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45217"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김</a:t>
                      </a:r>
                      <a:r>
                        <a:rPr lang="ko-KR" altLang="en-US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상혁</a:t>
                      </a:r>
                      <a:endParaRPr sz="16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4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팀장</a:t>
                      </a:r>
                      <a:endParaRPr lang="ko-KR" altLang="en-US" sz="14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데이터 수집 및 가공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EDA</a:t>
                      </a:r>
                      <a:endParaRPr lang="en-US" alt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300" b="1" i="0" u="none" strike="noStrike" cap="none">
                          <a:solidFill>
                            <a:srgbClr val="0000ff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모델링</a:t>
                      </a:r>
                      <a:endParaRPr lang="ko-KR" altLang="en-US" sz="1300" b="1" i="0" u="none" strike="noStrike" cap="none">
                        <a:solidFill>
                          <a:srgbClr val="0000ff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데이터 시각화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웹 서비스 구현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857508"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박</a:t>
                      </a:r>
                      <a:r>
                        <a:rPr lang="ko-KR" altLang="en-US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지석</a:t>
                      </a:r>
                      <a:endParaRPr sz="16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4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팀원</a:t>
                      </a:r>
                      <a:endParaRPr lang="ko-KR" altLang="en-US" sz="14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데이터 가공 및 시각화 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데이터 분석 및 인사이트 도출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300" b="1" i="0" u="none" strike="noStrike" cap="none">
                          <a:solidFill>
                            <a:srgbClr val="0000ff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대시보드 제작</a:t>
                      </a:r>
                      <a:endParaRPr lang="ko-KR" altLang="en-US" sz="1300" b="1" i="0" u="none" strike="noStrike" cap="none">
                        <a:solidFill>
                          <a:srgbClr val="0000ff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웹 서비스 구현</a:t>
                      </a:r>
                      <a:r>
                        <a:rPr lang="ko-KR" alt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endParaRPr lang="ko-KR" alt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모델링</a:t>
                      </a:r>
                      <a:endParaRPr lang="en-US" alt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245217"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강태경</a:t>
                      </a:r>
                      <a:endParaRPr sz="16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sz="14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맑은 고딕"/>
                          <a:sym typeface="맑은 고딕"/>
                        </a:rPr>
                        <a:t>팀원</a:t>
                      </a:r>
                      <a:endParaRPr sz="1400" i="0" u="none" strike="noStrike" cap="none">
                        <a:latin typeface="나눔스퀘어"/>
                        <a:ea typeface="나눔스퀘어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데이터 전처리 및 분석 학습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데이터 시각화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b="1" i="0" u="none" strike="noStrike" cap="none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모델 학습</a:t>
                      </a:r>
                      <a:endParaRPr lang="ko-KR" altLang="en-US" b="1" i="0" u="none" strike="noStrike" cap="none">
                        <a:solidFill>
                          <a:srgbClr val="000000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endParaRPr lang="ko-KR" alt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857508"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남창석</a:t>
                      </a:r>
                      <a:endParaRPr sz="16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맑은 고딕"/>
                          <a:sym typeface="맑은 고딕"/>
                        </a:rPr>
                        <a:t>팀원</a:t>
                      </a:r>
                      <a:endParaRPr lang="ko-KR" altLang="en-US" sz="14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맑은 고딕"/>
                        <a:sym typeface="맑은 고딕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데이터 가공 및 시각화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Mock-up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제작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300" b="1" i="0" u="none" strike="noStrike" cap="none">
                          <a:solidFill>
                            <a:srgbClr val="0000ff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웹 서비스 구현</a:t>
                      </a:r>
                      <a:endParaRPr lang="ko-KR" altLang="en-US" sz="1300" b="1" i="0" u="none" strike="noStrike" cap="none">
                        <a:solidFill>
                          <a:srgbClr val="0000ff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50" rIns="91450" bIns="45750" anchor="ctr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 모델링</a:t>
                      </a:r>
                      <a:r>
                        <a:rPr lang="ko-KR" alt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3" name="Freeform 2">
            <a:extLst>
              <a:ext uri="{FF2B5EF4-FFF2-40B4-BE49-F238E27FC236}">
                <a16:creationId xmlns:a16="http://schemas.microsoft.com/office/drawing/2014/main" id="{02F8CC5C-ADEB-38DE-9CC6-B1858ED086D4}"/>
              </a:ext>
            </a:extLst>
          </p:cNvPr>
          <p:cNvSpPr>
            <a:spLocks noChangeArrowheads="1"/>
          </p:cNvSpPr>
          <p:nvPr/>
        </p:nvSpPr>
        <p:spPr>
          <a:xfrm>
            <a:off x="4626016" y="1694905"/>
            <a:ext cx="252137" cy="144885"/>
          </a:xfrm>
          <a:custGeom>
            <a:avLst/>
            <a:gdLst>
              <a:gd name="T0" fmla="*/ 444 w 590"/>
              <a:gd name="T1" fmla="*/ 34 h 340"/>
              <a:gd name="T2" fmla="*/ 411 w 590"/>
              <a:gd name="T3" fmla="*/ 0 h 340"/>
              <a:gd name="T4" fmla="*/ 251 w 590"/>
              <a:gd name="T5" fmla="*/ 160 h 340"/>
              <a:gd name="T6" fmla="*/ 285 w 590"/>
              <a:gd name="T7" fmla="*/ 194 h 340"/>
              <a:gd name="T8" fmla="*/ 444 w 590"/>
              <a:gd name="T9" fmla="*/ 34 h 340"/>
              <a:gd name="T10" fmla="*/ 551 w 590"/>
              <a:gd name="T11" fmla="*/ 0 h 340"/>
              <a:gd name="T12" fmla="*/ 285 w 590"/>
              <a:gd name="T13" fmla="*/ 266 h 340"/>
              <a:gd name="T14" fmla="*/ 179 w 590"/>
              <a:gd name="T15" fmla="*/ 160 h 340"/>
              <a:gd name="T16" fmla="*/ 145 w 590"/>
              <a:gd name="T17" fmla="*/ 194 h 340"/>
              <a:gd name="T18" fmla="*/ 285 w 590"/>
              <a:gd name="T19" fmla="*/ 339 h 340"/>
              <a:gd name="T20" fmla="*/ 589 w 590"/>
              <a:gd name="T21" fmla="*/ 34 h 340"/>
              <a:gd name="T22" fmla="*/ 551 w 590"/>
              <a:gd name="T23" fmla="*/ 0 h 340"/>
              <a:gd name="T24" fmla="*/ 0 w 590"/>
              <a:gd name="T25" fmla="*/ 194 h 340"/>
              <a:gd name="T26" fmla="*/ 145 w 590"/>
              <a:gd name="T27" fmla="*/ 339 h 340"/>
              <a:gd name="T28" fmla="*/ 179 w 590"/>
              <a:gd name="T29" fmla="*/ 300 h 340"/>
              <a:gd name="T30" fmla="*/ 38 w 590"/>
              <a:gd name="T31" fmla="*/ 160 h 340"/>
              <a:gd name="T32" fmla="*/ 0 w 590"/>
              <a:gd name="T33" fmla="*/ 19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" h="340">
                <a:moveTo>
                  <a:pt x="444" y="34"/>
                </a:moveTo>
                <a:lnTo>
                  <a:pt x="411" y="0"/>
                </a:lnTo>
                <a:lnTo>
                  <a:pt x="251" y="160"/>
                </a:lnTo>
                <a:lnTo>
                  <a:pt x="285" y="194"/>
                </a:lnTo>
                <a:lnTo>
                  <a:pt x="444" y="34"/>
                </a:lnTo>
                <a:close/>
                <a:moveTo>
                  <a:pt x="551" y="0"/>
                </a:moveTo>
                <a:lnTo>
                  <a:pt x="285" y="266"/>
                </a:lnTo>
                <a:lnTo>
                  <a:pt x="179" y="160"/>
                </a:lnTo>
                <a:lnTo>
                  <a:pt x="145" y="194"/>
                </a:lnTo>
                <a:lnTo>
                  <a:pt x="285" y="339"/>
                </a:lnTo>
                <a:lnTo>
                  <a:pt x="589" y="34"/>
                </a:lnTo>
                <a:lnTo>
                  <a:pt x="551" y="0"/>
                </a:lnTo>
                <a:close/>
                <a:moveTo>
                  <a:pt x="0" y="194"/>
                </a:moveTo>
                <a:lnTo>
                  <a:pt x="145" y="339"/>
                </a:lnTo>
                <a:lnTo>
                  <a:pt x="179" y="300"/>
                </a:lnTo>
                <a:lnTo>
                  <a:pt x="38" y="160"/>
                </a:lnTo>
                <a:lnTo>
                  <a:pt x="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0EE0C411-3CF0-8F3C-3EAC-28B6847FF017}"/>
              </a:ext>
            </a:extLst>
          </p:cNvPr>
          <p:cNvSpPr>
            <a:spLocks noChangeArrowheads="1"/>
          </p:cNvSpPr>
          <p:nvPr/>
        </p:nvSpPr>
        <p:spPr>
          <a:xfrm>
            <a:off x="7812476" y="1694905"/>
            <a:ext cx="190044" cy="144885"/>
          </a:xfrm>
          <a:custGeom>
            <a:avLst/>
            <a:gdLst>
              <a:gd name="T0" fmla="*/ 145 w 446"/>
              <a:gd name="T1" fmla="*/ 266 h 340"/>
              <a:gd name="T2" fmla="*/ 39 w 446"/>
              <a:gd name="T3" fmla="*/ 160 h 340"/>
              <a:gd name="T4" fmla="*/ 0 w 446"/>
              <a:gd name="T5" fmla="*/ 194 h 340"/>
              <a:gd name="T6" fmla="*/ 145 w 446"/>
              <a:gd name="T7" fmla="*/ 339 h 340"/>
              <a:gd name="T8" fmla="*/ 445 w 446"/>
              <a:gd name="T9" fmla="*/ 34 h 340"/>
              <a:gd name="T10" fmla="*/ 411 w 446"/>
              <a:gd name="T11" fmla="*/ 0 h 340"/>
              <a:gd name="T12" fmla="*/ 145 w 446"/>
              <a:gd name="T13" fmla="*/ 266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340">
                <a:moveTo>
                  <a:pt x="145" y="266"/>
                </a:moveTo>
                <a:lnTo>
                  <a:pt x="39" y="160"/>
                </a:lnTo>
                <a:lnTo>
                  <a:pt x="0" y="194"/>
                </a:lnTo>
                <a:lnTo>
                  <a:pt x="145" y="339"/>
                </a:lnTo>
                <a:lnTo>
                  <a:pt x="445" y="34"/>
                </a:lnTo>
                <a:lnTo>
                  <a:pt x="411" y="0"/>
                </a:lnTo>
                <a:lnTo>
                  <a:pt x="145" y="2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157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2">
            <a:lumMod val="75000"/>
            <a:alpha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227348" y="180569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6"/>
          <p:cNvGraphicFramePr/>
          <p:nvPr/>
        </p:nvGraphicFramePr>
        <p:xfrm>
          <a:off x="1062842" y="1193629"/>
          <a:ext cx="10058354" cy="4998723"/>
        </p:xfrm>
        <a:graphic>
          <a:graphicData uri="http://schemas.openxmlformats.org/drawingml/2006/table">
            <a:tbl>
              <a:tblPr firstRow="1" bandRow="1">
                <a:noFill/>
                <a:tableStyleId>{08410FD5-B4ED-46D7-BDA1-DB05CDC21D53}</a:tableStyleId>
              </a:tblPr>
              <a:tblGrid>
                <a:gridCol w="1762306"/>
                <a:gridCol w="2341257"/>
                <a:gridCol w="3790200"/>
                <a:gridCol w="2164591"/>
              </a:tblGrid>
              <a:tr h="496629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latin typeface="나눔스퀘어 Bold"/>
                          <a:ea typeface="나눔스퀘어 Bold"/>
                        </a:rPr>
                        <a:t>구분</a:t>
                      </a:r>
                      <a:endParaRPr sz="1500" b="1" i="0" u="none" strike="noStrike" cap="none">
                        <a:latin typeface="나눔스퀘어 Bold"/>
                        <a:ea typeface="나눔스퀘어 Bold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latin typeface="나눔스퀘어 Bold"/>
                          <a:ea typeface="나눔스퀘어 Bold"/>
                        </a:rPr>
                        <a:t>기간</a:t>
                      </a:r>
                      <a:endParaRPr sz="1500" b="1" i="0" u="none" strike="noStrike" cap="none">
                        <a:latin typeface="나눔스퀘어 Bold"/>
                        <a:ea typeface="나눔스퀘어 Bold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latin typeface="나눔스퀘어 Bold"/>
                          <a:ea typeface="나눔스퀘어 Bold"/>
                        </a:rPr>
                        <a:t>활동</a:t>
                      </a:r>
                      <a:endParaRPr sz="1500" b="1" i="0" u="none" strike="noStrike" cap="none">
                        <a:latin typeface="나눔스퀘어 Bold"/>
                        <a:ea typeface="나눔스퀘어 Bold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latin typeface="나눔스퀘어 Bold"/>
                          <a:ea typeface="나눔스퀘어 Bold"/>
                        </a:rPr>
                        <a:t>비고</a:t>
                      </a:r>
                      <a:endParaRPr sz="1500" b="1" i="0" u="none" strike="noStrike" cap="none">
                        <a:latin typeface="나눔스퀘어 Bold"/>
                        <a:ea typeface="나눔스퀘어 Bold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3f3f3f"/>
                    </a:solidFill>
                  </a:tcPr>
                </a:tc>
              </a:tr>
              <a:tr h="776127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사전 기획</a:t>
                      </a:r>
                      <a:endParaRPr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24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금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27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월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프로젝트 기획 및 주제 선정</a:t>
                      </a:r>
                      <a:endParaRPr lang="ko-KR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기획안 작성</a:t>
                      </a:r>
                      <a:endParaRPr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아이디어 선정</a:t>
                      </a:r>
                      <a:endParaRPr sz="15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886308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데이터 수집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 및 전처리</a:t>
                      </a:r>
                      <a:endParaRPr lang="ko-KR" altLang="en-US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27(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월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29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수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필요 데이터 수집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 및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진행 방향 정의</a:t>
                      </a:r>
                      <a:endParaRPr lang="ko-KR" altLang="en-US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데이터 가공</a:t>
                      </a:r>
                      <a:endParaRPr lang="ko-KR" altLang="en-US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일일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보고 실시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651117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시각화 및 분석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,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 모델학습</a:t>
                      </a:r>
                      <a:endParaRPr lang="ko-KR" altLang="en-US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29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수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일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시각화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 및 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분석</a:t>
                      </a:r>
                      <a:endParaRPr lang="ko-KR" altLang="en-US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모델 개인 학습</a:t>
                      </a:r>
                      <a:endParaRPr lang="ko-KR" altLang="en-US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일일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보고 실시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51117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모델</a:t>
                      </a:r>
                      <a:r>
                        <a:rPr lang="ko-KR" altLang="en-US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링</a:t>
                      </a:r>
                      <a:endParaRPr lang="ko-KR" altLang="en-US" sz="15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30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화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5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화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모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델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 구현</a:t>
                      </a:r>
                      <a:r>
                        <a:rPr lang="ko-KR" altLang="en-US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 및 추가 개인 학습</a:t>
                      </a:r>
                      <a:endParaRPr lang="en-US" altLang="ko-KR"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최종</a:t>
                      </a:r>
                      <a:r>
                        <a:rPr 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보고 실시</a:t>
                      </a:r>
                      <a:endParaRPr sz="15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886308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대시보드 제작 및 서비스 구축</a:t>
                      </a:r>
                      <a:endParaRPr lang="ko-KR" altLang="en-US" sz="15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30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목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5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화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대시보드 제작</a:t>
                      </a:r>
                      <a:endParaRPr 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모델 하이퍼 파라미터 튜닝</a:t>
                      </a:r>
                      <a:endParaRPr lang="ko-KR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웹 </a:t>
                      </a:r>
                      <a:r>
                        <a:rPr lang="ko-KR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서비스 </a:t>
                      </a:r>
                      <a:r>
                        <a:rPr lang="ko-KR" altLang="en-US" sz="1300" b="1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  <a:cs typeface="Calibri"/>
                          <a:sym typeface="Calibri"/>
                        </a:rPr>
                        <a:t>구현</a:t>
                      </a:r>
                      <a:endParaRPr lang="ko-KR" altLang="en-US" sz="13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최적화, 오류 수정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51117">
                <a:tc>
                  <a:txBody>
                    <a:bodyPr vert="horz" lIns="84925" tIns="42475" rIns="84925" bIns="42475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총 개발기간</a:t>
                      </a:r>
                      <a:endParaRPr sz="1500" b="1" i="0" u="none" strike="noStrike" cap="none">
                        <a:solidFill>
                          <a:srgbClr val="3a3838"/>
                        </a:solidFill>
                        <a:highlight>
                          <a:srgbClr val="fff7cc"/>
                        </a:highlight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27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 ~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7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5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(총 </a:t>
                      </a:r>
                      <a:r>
                        <a:rPr lang="en-US" alt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9</a:t>
                      </a:r>
                      <a:r>
                        <a:rPr lang="ko-KR" altLang="en-US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일</a:t>
                      </a: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highlight>
                            <a:srgbClr val="fff7cc"/>
                          </a:highlight>
                          <a:latin typeface="나눔스퀘어"/>
                          <a:ea typeface="나눔스퀘어"/>
                        </a:rPr>
                        <a:t>)</a:t>
                      </a:r>
                      <a:endParaRPr lang="ko-KR" sz="1500" i="0" u="none" strike="noStrike" cap="none">
                        <a:solidFill>
                          <a:srgbClr val="3a3838"/>
                        </a:solidFill>
                        <a:highlight>
                          <a:srgbClr val="fff7cc"/>
                        </a:highlight>
                        <a:latin typeface="나눔스퀘어"/>
                        <a:ea typeface="나눔스퀘어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500" b="1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3425" tIns="3925" rIns="3925" bIns="0" anchor="ctr" anchorCtr="0"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500" i="0" u="none" strike="noStrike" cap="none">
                          <a:solidFill>
                            <a:srgbClr val="3a3838"/>
                          </a:solidFill>
                          <a:latin typeface="나눔스퀘어"/>
                          <a:ea typeface="나눔스퀘어"/>
                        </a:rPr>
                        <a:t>-</a:t>
                      </a:r>
                      <a:endParaRPr sz="1500" b="0" i="0" u="none" strike="noStrike" cap="none">
                        <a:solidFill>
                          <a:srgbClr val="3a3838"/>
                        </a:solidFill>
                        <a:latin typeface="나눔스퀘어"/>
                        <a:ea typeface="나눔스퀘어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38;p4">
            <a:extLst>
              <a:ext uri="{FF2B5EF4-FFF2-40B4-BE49-F238E27FC236}">
                <a16:creationId xmlns:a16="http://schemas.microsoft.com/office/drawing/2014/main" id="{2CA7782D-C2D8-7671-24BA-9E2A4423DCDA}"/>
              </a:ext>
            </a:extLst>
          </p:cNvPr>
          <p:cNvCxnSpPr>
            <a:cxnSpLocks/>
          </p:cNvCxnSpPr>
          <p:nvPr/>
        </p:nvCxnSpPr>
        <p:spPr>
          <a:xfrm>
            <a:off x="2859932" y="790307"/>
            <a:ext cx="90280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39;p4">
            <a:extLst>
              <a:ext uri="{FF2B5EF4-FFF2-40B4-BE49-F238E27FC236}">
                <a16:creationId xmlns:a16="http://schemas.microsoft.com/office/drawing/2014/main" id="{1D1BC48F-8FDD-431F-76A9-0A1F9308CD7D}"/>
              </a:ext>
            </a:extLst>
          </p:cNvPr>
          <p:cNvSpPr txBox="1"/>
          <p:nvPr/>
        </p:nvSpPr>
        <p:spPr>
          <a:xfrm>
            <a:off x="304008" y="526853"/>
            <a:ext cx="25559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</a:pPr>
            <a:r>
              <a:rPr lang="en-US" altLang="ko-KR" sz="2400" b="0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3. </a:t>
            </a:r>
            <a:r>
              <a:rPr lang="ko-KR" sz="2400" b="0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</a:t>
            </a:r>
            <a:r>
              <a:rPr lang="ko-KR" altLang="en-US" sz="2400" b="0" i="0" u="none" strike="noStrike" cap="none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구조</a:t>
            </a:r>
            <a:endParaRPr sz="1400" b="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9932" y="4499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25000"/>
              <a:defRPr/>
            </a:pPr>
            <a:r>
              <a:rPr lang="ko-KR" altLang="en-US" sz="1400" b="1" i="0" u="none" strike="noStrike" cap="none">
                <a:solidFill>
                  <a:srgbClr val="3f3f3f"/>
                </a:solidFill>
                <a:highlight>
                  <a:srgbClr val="fff7cc"/>
                </a:highlight>
                <a:latin typeface="나눔스퀘어 Bold"/>
                <a:ea typeface="나눔스퀘어 Bold"/>
                <a:cs typeface="Calibri"/>
                <a:sym typeface="Calibri"/>
              </a:rPr>
              <a:t>프로젝트 수행 일정</a:t>
            </a:r>
            <a:endParaRPr lang="ko-KR" altLang="en-US" sz="1400" b="1" i="0" u="none" strike="noStrike" cap="none">
              <a:solidFill>
                <a:srgbClr val="3f3f3f"/>
              </a:solidFill>
              <a:highlight>
                <a:srgbClr val="fff7cc"/>
              </a:highlight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38;p4">
            <a:extLst>
              <a:ext uri="{FF2B5EF4-FFF2-40B4-BE49-F238E27FC236}">
                <a16:creationId xmlns:a16="http://schemas.microsoft.com/office/drawing/2014/main" id="{0D9057E5-BBE3-61A5-05F7-695DB65976F8}"/>
              </a:ext>
            </a:extLst>
          </p:cNvPr>
          <p:cNvCxnSpPr>
            <a:cxnSpLocks/>
          </p:cNvCxnSpPr>
          <p:nvPr/>
        </p:nvCxnSpPr>
        <p:spPr>
          <a:xfrm>
            <a:off x="2859932" y="790307"/>
            <a:ext cx="90280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9;p4"/>
          <p:cNvSpPr txBox="1"/>
          <p:nvPr/>
        </p:nvSpPr>
        <p:spPr>
          <a:xfrm>
            <a:off x="304008" y="526853"/>
            <a:ext cx="2555924" cy="452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defRPr/>
            </a:pPr>
            <a:r>
              <a:rPr lang="en-US" altLang="ko-KR" sz="2400" b="0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sym typeface="Arial"/>
              </a:rPr>
              <a:t>3. </a:t>
            </a:r>
            <a:r>
              <a:rPr lang="ko-KR" sz="2400" b="0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sym typeface="Arial"/>
              </a:rPr>
              <a:t>프로젝트 </a:t>
            </a:r>
            <a:r>
              <a:rPr lang="ko-KR" altLang="en-US" sz="2400" b="0" i="0" u="none" strike="noStrike" cap="none">
                <a:solidFill>
                  <a:srgbClr val="3f3f3f"/>
                </a:solidFill>
                <a:latin typeface="나눔스퀘어 Bold"/>
                <a:ea typeface="나눔스퀘어 Bold"/>
                <a:sym typeface="Arial"/>
              </a:rPr>
              <a:t>구조</a:t>
            </a:r>
            <a:endParaRPr lang="ko-KR" altLang="en-US" sz="2400" b="0" i="0" u="none" strike="noStrike" cap="none">
              <a:solidFill>
                <a:srgbClr val="3f3f3f"/>
              </a:solidFill>
              <a:latin typeface="나눔스퀘어 Bold"/>
              <a:ea typeface="나눔스퀘어 Bold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9932" y="4499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25000"/>
              <a:defRPr/>
            </a:pPr>
            <a:r>
              <a:rPr lang="ko-KR" altLang="en-US" sz="1400" b="0" i="0" u="none" strike="noStrike" cap="none">
                <a:solidFill>
                  <a:srgbClr val="3a3838"/>
                </a:solidFill>
                <a:highlight>
                  <a:srgbClr val="fff7cc"/>
                </a:highlight>
                <a:latin typeface="나눔스퀘어 Bold"/>
                <a:ea typeface="나눔스퀘어 Bold"/>
                <a:cs typeface="Calibri"/>
                <a:sym typeface="Calibri"/>
              </a:rPr>
              <a:t>활용된 기술 스택</a:t>
            </a:r>
            <a:endParaRPr lang="ko-KR" altLang="en-US" sz="1200" b="0" i="0" u="none" strike="noStrike" cap="none">
              <a:solidFill>
                <a:srgbClr val="000000"/>
              </a:solidFill>
              <a:highlight>
                <a:srgbClr val="fff7cc"/>
              </a:highlight>
              <a:latin typeface="나눔스퀘어 Bold"/>
              <a:ea typeface="나눔스퀘어 Bold"/>
              <a:sym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808080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808080"/>
              </a:solidFill>
              <a:latin typeface="Georgia"/>
              <a:cs typeface="Microsoft Uighur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3684387" y="949059"/>
            <a:ext cx="4823225" cy="5467848"/>
            <a:chOff x="3745867" y="1062067"/>
            <a:chExt cx="4823225" cy="5467848"/>
          </a:xfrm>
        </p:grpSpPr>
        <p:grpSp>
          <p:nvGrpSpPr>
            <p:cNvPr id="35" name=""/>
            <p:cNvGrpSpPr/>
            <p:nvPr/>
          </p:nvGrpSpPr>
          <p:grpSpPr>
            <a:xfrm rot="0">
              <a:off x="3745867" y="1062067"/>
              <a:ext cx="4823225" cy="5467848"/>
              <a:chOff x="3612229" y="888886"/>
              <a:chExt cx="5179211" cy="5833455"/>
            </a:xfrm>
          </p:grpSpPr>
          <p:pic>
            <p:nvPicPr>
              <p:cNvPr id="3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612229" y="888886"/>
                <a:ext cx="5179211" cy="5833455"/>
              </a:xfrm>
              <a:prstGeom prst="rect">
                <a:avLst/>
              </a:prstGeom>
            </p:spPr>
          </p:pic>
          <p:sp>
            <p:nvSpPr>
              <p:cNvPr id="34" name=""/>
              <p:cNvSpPr/>
              <p:nvPr/>
            </p:nvSpPr>
            <p:spPr>
              <a:xfrm>
                <a:off x="4710545" y="1229590"/>
                <a:ext cx="788939" cy="62537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36192" y="1540904"/>
              <a:ext cx="302081" cy="377602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6669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57106" y="1530301"/>
            <a:ext cx="1906639" cy="362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i="0" u="none" strike="noStrike" cap="none">
                <a:solidFill>
                  <a:srgbClr val="3a3838"/>
                </a:solidFill>
                <a:latin typeface="넥슨Lv2고딕 Bold"/>
                <a:ea typeface="넥슨Lv2고딕 Bold"/>
                <a:cs typeface="Calibri"/>
              </a:rPr>
              <a:t>■</a:t>
            </a:r>
            <a:r>
              <a:rPr lang="ko-KR" altLang="en-US" sz="1800" b="1" i="0" u="none" strike="noStrike" cap="none">
                <a:solidFill>
                  <a:srgbClr val="3a3838"/>
                </a:solidFill>
                <a:latin typeface="넥슨Lv2고딕 Bold"/>
                <a:ea typeface="넥슨Lv2고딕 Bold"/>
                <a:cs typeface="Calibri"/>
                <a:sym typeface="Calibri"/>
              </a:rPr>
              <a:t> </a:t>
            </a:r>
            <a:r>
              <a:rPr lang="ko-KR" sz="1800" b="1" i="0" u="none" strike="noStrike" cap="none">
                <a:solidFill>
                  <a:srgbClr val="3a3838"/>
                </a:solidFill>
                <a:latin typeface="넥슨Lv2고딕 Bold"/>
                <a:ea typeface="넥슨Lv2고딕 Bold"/>
                <a:cs typeface="Calibri"/>
                <a:sym typeface="Calibri"/>
              </a:rPr>
              <a:t>데이터 소</a:t>
            </a:r>
            <a:r>
              <a:rPr lang="ko-KR" altLang="en-US" sz="1800" b="1" i="0" u="none" strike="noStrike" cap="none">
                <a:solidFill>
                  <a:srgbClr val="3a3838"/>
                </a:solidFill>
                <a:latin typeface="넥슨Lv2고딕 Bold"/>
                <a:ea typeface="넥슨Lv2고딕 Bold"/>
                <a:cs typeface="Calibri"/>
                <a:sym typeface="Calibri"/>
              </a:rPr>
              <a:t>개</a:t>
            </a:r>
            <a:endParaRPr sz="1600" b="1" i="0" u="none" strike="noStrike" cap="none">
              <a:solidFill>
                <a:srgbClr val="3a3838"/>
              </a:solidFill>
              <a:latin typeface="넥슨Lv2고딕 Bold"/>
              <a:ea typeface="넥슨Lv2고딕 Bold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7;p7"/>
          <p:cNvSpPr txBox="1"/>
          <p:nvPr/>
        </p:nvSpPr>
        <p:spPr>
          <a:xfrm>
            <a:off x="425099" y="548796"/>
            <a:ext cx="5424917" cy="449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2400" b="1" i="0" u="none" strike="noStrike" cap="none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①  </a:t>
            </a:r>
            <a:r>
              <a:rPr lang="ko-KR" altLang="en-US" sz="2400" b="1">
                <a:solidFill>
                  <a:srgbClr val="3a3838"/>
                </a:solidFill>
                <a:latin typeface="나눔스퀘어 Bold"/>
                <a:ea typeface="나눔스퀘어 Bold"/>
                <a:cs typeface="Calibri"/>
                <a:sym typeface="Calibri"/>
              </a:rPr>
              <a:t>데이터 소개</a:t>
            </a:r>
            <a:endParaRPr lang="ko-KR" altLang="en-US" sz="1200" b="0" i="0" u="none" strike="noStrike" cap="none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200" name="Google Shape;178;p7"/>
          <p:cNvCxnSpPr/>
          <p:nvPr/>
        </p:nvCxnSpPr>
        <p:spPr>
          <a:xfrm>
            <a:off x="6096000" y="787977"/>
            <a:ext cx="5791992" cy="2329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01" name="Google Shape;246;p11"/>
          <p:cNvSpPr txBox="1"/>
          <p:nvPr/>
        </p:nvSpPr>
        <p:spPr>
          <a:xfrm>
            <a:off x="5970925" y="481490"/>
            <a:ext cx="3375599" cy="297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3f3f3f"/>
                </a:solidFill>
                <a:latin typeface="나눔스퀘어 Bold"/>
                <a:ea typeface="나눔스퀘어 Bold"/>
                <a:cs typeface="Calibri"/>
                <a:sym typeface="Calibri"/>
              </a:rPr>
              <a:t> 프로젝트 과정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3f3f3f"/>
              </a:solidFill>
              <a:latin typeface="나눔스퀘어 Bold"/>
              <a:ea typeface="나눔스퀘어 Bold"/>
              <a:cs typeface="Calibri"/>
              <a:sym typeface="Calibri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6627454"/>
            <a:ext cx="11921404" cy="230546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ffffff"/>
                </a:solidFill>
                <a:latin typeface="Georgia"/>
                <a:cs typeface="Microsoft Uighur"/>
              </a:rPr>
              <a:t>codestates project 1 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ffffff"/>
              </a:solidFill>
              <a:latin typeface="Georgia"/>
              <a:cs typeface="Microsoft Uighur"/>
            </a:endParaRPr>
          </a:p>
        </p:txBody>
      </p:sp>
      <p:pic>
        <p:nvPicPr>
          <p:cNvPr id="2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0882" y="1500287"/>
            <a:ext cx="8660556" cy="4225415"/>
          </a:xfrm>
          <a:prstGeom prst="rect">
            <a:avLst/>
          </a:prstGeom>
        </p:spPr>
      </p:pic>
      <p:sp>
        <p:nvSpPr>
          <p:cNvPr id="204" name=""/>
          <p:cNvSpPr/>
          <p:nvPr/>
        </p:nvSpPr>
        <p:spPr>
          <a:xfrm>
            <a:off x="750329" y="2030975"/>
            <a:ext cx="1858018" cy="624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</a:rPr>
              <a:t> </a:t>
            </a:r>
            <a:r>
              <a:rPr lang="en-US" altLang="ko-KR" sz="1200">
                <a:solidFill>
                  <a:srgbClr val="000000"/>
                </a:solidFill>
              </a:rPr>
              <a:t>• train data: (26457, 20)</a:t>
            </a:r>
            <a:endParaRPr lang="en-US" altLang="ko-KR" sz="120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</a:rPr>
              <a:t> </a:t>
            </a:r>
            <a:r>
              <a:rPr lang="en-US" altLang="ko-KR" sz="1200">
                <a:solidFill>
                  <a:srgbClr val="000000"/>
                </a:solidFill>
              </a:rPr>
              <a:t>• test data: (10000, 19)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755435" y="5828557"/>
            <a:ext cx="8740720" cy="5142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Data </a:t>
            </a:r>
            <a:r>
              <a:rPr lang="ko-KR" altLang="en-US"/>
              <a:t>출처</a:t>
            </a:r>
            <a:r>
              <a:rPr lang="en-US" altLang="ko-KR"/>
              <a:t>: DACON</a:t>
            </a:r>
            <a:endParaRPr lang="en-US" altLang="en-US">
              <a:hlinkClick r:id="rId4"/>
            </a:endParaRPr>
          </a:p>
          <a:p>
            <a:pPr lvl="0">
              <a:defRPr/>
            </a:pPr>
            <a:r>
              <a:rPr lang="en-US" altLang="en-US">
                <a:hlinkClick r:id="rId4"/>
              </a:rPr>
              <a:t>https://dacon.io/competitions/official/235713/overview/description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와이드스크린</ep:PresentationFormat>
  <ep:Paragraphs>104</ep:Paragraphs>
  <ep:Slides>15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Modern Writer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2014-04-29T00:37:20.000</dcterms:created>
  <dc:creator>김다은</dc:creator>
  <cp:lastModifiedBy>jsp22</cp:lastModifiedBy>
  <dcterms:modified xsi:type="dcterms:W3CDTF">2022-07-06T05:23:35.098</dcterms:modified>
  <cp:revision>238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