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4"/>
  </p:notesMasterIdLst>
  <p:sldIdLst>
    <p:sldId id="351" r:id="rId4"/>
    <p:sldId id="352" r:id="rId5"/>
    <p:sldId id="312" r:id="rId6"/>
    <p:sldId id="315" r:id="rId7"/>
    <p:sldId id="311" r:id="rId8"/>
    <p:sldId id="307" r:id="rId9"/>
    <p:sldId id="259" r:id="rId10"/>
    <p:sldId id="355" r:id="rId11"/>
    <p:sldId id="356" r:id="rId12"/>
    <p:sldId id="357" r:id="rId13"/>
    <p:sldId id="358" r:id="rId14"/>
    <p:sldId id="359" r:id="rId15"/>
    <p:sldId id="360" r:id="rId16"/>
    <p:sldId id="361" r:id="rId17"/>
    <p:sldId id="362" r:id="rId18"/>
    <p:sldId id="323" r:id="rId19"/>
    <p:sldId id="363" r:id="rId20"/>
    <p:sldId id="364" r:id="rId21"/>
    <p:sldId id="300" r:id="rId22"/>
    <p:sldId id="34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9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75" d="100"/>
          <a:sy n="75" d="100"/>
        </p:scale>
        <p:origin x="540" y="54"/>
      </p:cViewPr>
      <p:guideLst>
        <p:guide orient="horz" pos="2496"/>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9/22/2024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59" name="Oval 58">
            <a:extLst>
              <a:ext uri="{FF2B5EF4-FFF2-40B4-BE49-F238E27FC236}">
                <a16:creationId xmlns:a16="http://schemas.microsoft.com/office/drawing/2014/main" id="{B1BB64DC-DD29-4C71-B4A5-10AC73880495}"/>
              </a:ext>
            </a:extLst>
          </p:cNvPr>
          <p:cNvSpPr/>
          <p:nvPr userDrawn="1"/>
        </p:nvSpPr>
        <p:spPr>
          <a:xfrm>
            <a:off x="2001203" y="6053984"/>
            <a:ext cx="2190450"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8" name="Oval 57">
            <a:extLst>
              <a:ext uri="{FF2B5EF4-FFF2-40B4-BE49-F238E27FC236}">
                <a16:creationId xmlns:a16="http://schemas.microsoft.com/office/drawing/2014/main" id="{98E0A791-E4EC-42A6-BA03-08467781D414}"/>
              </a:ext>
            </a:extLst>
          </p:cNvPr>
          <p:cNvSpPr/>
          <p:nvPr userDrawn="1"/>
        </p:nvSpPr>
        <p:spPr>
          <a:xfrm>
            <a:off x="-532875" y="6054593"/>
            <a:ext cx="4044822" cy="40972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7" name="Oval 56">
            <a:extLst>
              <a:ext uri="{FF2B5EF4-FFF2-40B4-BE49-F238E27FC236}">
                <a16:creationId xmlns:a16="http://schemas.microsoft.com/office/drawing/2014/main" id="{0C51A2C9-20D4-4039-907B-AE8C130AC8D0}"/>
              </a:ext>
            </a:extLst>
          </p:cNvPr>
          <p:cNvSpPr/>
          <p:nvPr userDrawn="1"/>
        </p:nvSpPr>
        <p:spPr>
          <a:xfrm>
            <a:off x="6995891" y="6038458"/>
            <a:ext cx="5061631" cy="51272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6" name="Oval 55">
            <a:extLst>
              <a:ext uri="{FF2B5EF4-FFF2-40B4-BE49-F238E27FC236}">
                <a16:creationId xmlns:a16="http://schemas.microsoft.com/office/drawing/2014/main" id="{8BF76A07-4F83-4278-8B15-E655ACB8ECA0}"/>
              </a:ext>
            </a:extLst>
          </p:cNvPr>
          <p:cNvSpPr/>
          <p:nvPr userDrawn="1"/>
        </p:nvSpPr>
        <p:spPr>
          <a:xfrm>
            <a:off x="3704061" y="6037655"/>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9" name="Graphic 14">
            <a:extLst>
              <a:ext uri="{FF2B5EF4-FFF2-40B4-BE49-F238E27FC236}">
                <a16:creationId xmlns:a16="http://schemas.microsoft.com/office/drawing/2014/main" id="{D34B41FF-DFA4-42A4-B883-7BFE67D021F4}"/>
              </a:ext>
            </a:extLst>
          </p:cNvPr>
          <p:cNvGrpSpPr/>
          <p:nvPr userDrawn="1"/>
        </p:nvGrpSpPr>
        <p:grpSpPr>
          <a:xfrm>
            <a:off x="3733440" y="3000824"/>
            <a:ext cx="4163973" cy="3275036"/>
            <a:chOff x="2444748" y="555045"/>
            <a:chExt cx="7282048" cy="5727454"/>
          </a:xfrm>
        </p:grpSpPr>
        <p:sp>
          <p:nvSpPr>
            <p:cNvPr id="10" name="Freeform: Shape 9">
              <a:extLst>
                <a:ext uri="{FF2B5EF4-FFF2-40B4-BE49-F238E27FC236}">
                  <a16:creationId xmlns:a16="http://schemas.microsoft.com/office/drawing/2014/main" id="{7F9E672D-08F9-434B-B255-D7EE20021BFE}"/>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EF6649E9-3A3F-49D3-A778-605DEF541EF1}"/>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4214C601-6E2E-43EE-B2D8-98CE78B39FC8}"/>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E936991E-5571-4B39-B931-1BAEDE5AC656}"/>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767D9F62-C91D-4740-903A-B91FF3150754}"/>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4D28BDFB-4B8D-4D89-BA21-35C815947FB4}"/>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6A5FFA1-574F-4132-8A7D-36F859557BE2}"/>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56A1599-8D6C-4985-8481-9FBCCB79C751}"/>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8" name="Group 17">
            <a:extLst>
              <a:ext uri="{FF2B5EF4-FFF2-40B4-BE49-F238E27FC236}">
                <a16:creationId xmlns:a16="http://schemas.microsoft.com/office/drawing/2014/main" id="{AFCB08E5-3B55-4890-82E5-97A0AF97565A}"/>
              </a:ext>
            </a:extLst>
          </p:cNvPr>
          <p:cNvGrpSpPr/>
          <p:nvPr userDrawn="1"/>
        </p:nvGrpSpPr>
        <p:grpSpPr>
          <a:xfrm>
            <a:off x="7589228" y="4156237"/>
            <a:ext cx="3879364" cy="2131448"/>
            <a:chOff x="-548507" y="477868"/>
            <a:chExt cx="11570449" cy="6357177"/>
          </a:xfrm>
        </p:grpSpPr>
        <p:sp>
          <p:nvSpPr>
            <p:cNvPr id="19" name="Freeform: Shape 18">
              <a:extLst>
                <a:ext uri="{FF2B5EF4-FFF2-40B4-BE49-F238E27FC236}">
                  <a16:creationId xmlns:a16="http://schemas.microsoft.com/office/drawing/2014/main" id="{8E6FBC65-0751-4417-BFB3-7870B17409C8}"/>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FC63FB1-820E-40B6-94B5-527716C4E849}"/>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3837E21-006A-4B50-806A-033713016C70}"/>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B015F45-76BC-43C5-A7C4-16297E5C111B}"/>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40CD6361-894D-4AF9-8CB6-6B1845D4526B}"/>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4" name="Group 23">
              <a:extLst>
                <a:ext uri="{FF2B5EF4-FFF2-40B4-BE49-F238E27FC236}">
                  <a16:creationId xmlns:a16="http://schemas.microsoft.com/office/drawing/2014/main" id="{84062B59-C131-4469-8CAF-F856FE9C53FA}"/>
                </a:ext>
              </a:extLst>
            </p:cNvPr>
            <p:cNvGrpSpPr/>
            <p:nvPr/>
          </p:nvGrpSpPr>
          <p:grpSpPr>
            <a:xfrm>
              <a:off x="1606" y="6382978"/>
              <a:ext cx="413937" cy="115242"/>
              <a:chOff x="5955" y="6353672"/>
              <a:chExt cx="413937" cy="115242"/>
            </a:xfrm>
          </p:grpSpPr>
          <p:sp>
            <p:nvSpPr>
              <p:cNvPr id="29" name="Rectangle: Rounded Corners 28">
                <a:extLst>
                  <a:ext uri="{FF2B5EF4-FFF2-40B4-BE49-F238E27FC236}">
                    <a16:creationId xmlns:a16="http://schemas.microsoft.com/office/drawing/2014/main" id="{8C7DD66C-720A-4BC4-86F3-E64B9FF9F36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CB1FB183-4E3B-45DA-AC6C-931C3800BBE0}"/>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E75EB5E7-D3AA-43D3-9CD5-FA404DD4CC38}"/>
                </a:ext>
              </a:extLst>
            </p:cNvPr>
            <p:cNvGrpSpPr/>
            <p:nvPr/>
          </p:nvGrpSpPr>
          <p:grpSpPr>
            <a:xfrm>
              <a:off x="9855291" y="6381600"/>
              <a:ext cx="885989" cy="115242"/>
              <a:chOff x="5955" y="6353672"/>
              <a:chExt cx="413937" cy="115242"/>
            </a:xfrm>
          </p:grpSpPr>
          <p:sp>
            <p:nvSpPr>
              <p:cNvPr id="27" name="Rectangle: Rounded Corners 26">
                <a:extLst>
                  <a:ext uri="{FF2B5EF4-FFF2-40B4-BE49-F238E27FC236}">
                    <a16:creationId xmlns:a16="http://schemas.microsoft.com/office/drawing/2014/main" id="{4EF76618-7800-423F-BFC6-E8F2DDFD4EFB}"/>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20D7FFA4-53B8-41CA-BF2D-0D46866CFF68}"/>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Freeform: Shape 25">
              <a:extLst>
                <a:ext uri="{FF2B5EF4-FFF2-40B4-BE49-F238E27FC236}">
                  <a16:creationId xmlns:a16="http://schemas.microsoft.com/office/drawing/2014/main" id="{1B81779F-7B4E-4438-BE34-477C0FEB6F95}"/>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31" name="Group 30">
            <a:extLst>
              <a:ext uri="{FF2B5EF4-FFF2-40B4-BE49-F238E27FC236}">
                <a16:creationId xmlns:a16="http://schemas.microsoft.com/office/drawing/2014/main" id="{BFF077BD-7B0E-404E-8C2F-C883117070F5}"/>
              </a:ext>
            </a:extLst>
          </p:cNvPr>
          <p:cNvGrpSpPr/>
          <p:nvPr userDrawn="1"/>
        </p:nvGrpSpPr>
        <p:grpSpPr>
          <a:xfrm>
            <a:off x="769953" y="4150943"/>
            <a:ext cx="1533657" cy="2068863"/>
            <a:chOff x="5745956" y="3501865"/>
            <a:chExt cx="2146216" cy="2895189"/>
          </a:xfrm>
        </p:grpSpPr>
        <p:sp>
          <p:nvSpPr>
            <p:cNvPr id="32" name="Freeform: Shape 31">
              <a:extLst>
                <a:ext uri="{FF2B5EF4-FFF2-40B4-BE49-F238E27FC236}">
                  <a16:creationId xmlns:a16="http://schemas.microsoft.com/office/drawing/2014/main" id="{3B5ED355-30FB-4632-BDD5-B6C8EEBAC6E2}"/>
                </a:ext>
              </a:extLst>
            </p:cNvPr>
            <p:cNvSpPr/>
            <p:nvPr/>
          </p:nvSpPr>
          <p:spPr>
            <a:xfrm>
              <a:off x="7498806" y="3501865"/>
              <a:ext cx="157347" cy="62939"/>
            </a:xfrm>
            <a:custGeom>
              <a:avLst/>
              <a:gdLst>
                <a:gd name="connsiteX0" fmla="*/ 45244 w 47625"/>
                <a:gd name="connsiteY0" fmla="*/ 13811 h 19050"/>
                <a:gd name="connsiteX1" fmla="*/ 45244 w 47625"/>
                <a:gd name="connsiteY1" fmla="*/ 13811 h 19050"/>
                <a:gd name="connsiteX2" fmla="*/ 38576 w 47625"/>
                <a:gd name="connsiteY2" fmla="*/ 20479 h 19050"/>
                <a:gd name="connsiteX3" fmla="*/ 13811 w 47625"/>
                <a:gd name="connsiteY3" fmla="*/ 20479 h 19050"/>
                <a:gd name="connsiteX4" fmla="*/ 7144 w 47625"/>
                <a:gd name="connsiteY4" fmla="*/ 13811 h 19050"/>
                <a:gd name="connsiteX5" fmla="*/ 7144 w 47625"/>
                <a:gd name="connsiteY5" fmla="*/ 13811 h 19050"/>
                <a:gd name="connsiteX6" fmla="*/ 13811 w 47625"/>
                <a:gd name="connsiteY6" fmla="*/ 7144 h 19050"/>
                <a:gd name="connsiteX7" fmla="*/ 38576 w 47625"/>
                <a:gd name="connsiteY7" fmla="*/ 7144 h 19050"/>
                <a:gd name="connsiteX8" fmla="*/ 45244 w 47625"/>
                <a:gd name="connsiteY8" fmla="*/ 13811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19050">
                  <a:moveTo>
                    <a:pt x="45244" y="13811"/>
                  </a:moveTo>
                  <a:lnTo>
                    <a:pt x="45244" y="13811"/>
                  </a:lnTo>
                  <a:cubicBezTo>
                    <a:pt x="45244" y="17621"/>
                    <a:pt x="42386" y="20479"/>
                    <a:pt x="38576" y="20479"/>
                  </a:cubicBezTo>
                  <a:lnTo>
                    <a:pt x="13811" y="20479"/>
                  </a:lnTo>
                  <a:cubicBezTo>
                    <a:pt x="10001" y="20479"/>
                    <a:pt x="7144" y="17621"/>
                    <a:pt x="7144" y="13811"/>
                  </a:cubicBezTo>
                  <a:lnTo>
                    <a:pt x="7144" y="13811"/>
                  </a:lnTo>
                  <a:cubicBezTo>
                    <a:pt x="7144" y="10001"/>
                    <a:pt x="10001" y="7144"/>
                    <a:pt x="13811" y="7144"/>
                  </a:cubicBezTo>
                  <a:lnTo>
                    <a:pt x="38576" y="7144"/>
                  </a:lnTo>
                  <a:cubicBezTo>
                    <a:pt x="42386" y="8096"/>
                    <a:pt x="45244" y="10954"/>
                    <a:pt x="45244" y="13811"/>
                  </a:cubicBezTo>
                  <a:close/>
                </a:path>
              </a:pathLst>
            </a:custGeom>
            <a:solidFill>
              <a:srgbClr val="808080"/>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D67E337-65B5-496C-A0B8-A86514184BA0}"/>
                </a:ext>
              </a:extLst>
            </p:cNvPr>
            <p:cNvSpPr/>
            <p:nvPr/>
          </p:nvSpPr>
          <p:spPr>
            <a:xfrm>
              <a:off x="7829233" y="3977052"/>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15B1F64-4206-44F9-AD3E-9BEE16A5174C}"/>
                </a:ext>
              </a:extLst>
            </p:cNvPr>
            <p:cNvSpPr/>
            <p:nvPr/>
          </p:nvSpPr>
          <p:spPr>
            <a:xfrm>
              <a:off x="7829233" y="3838586"/>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1226A881-42E5-42A1-8146-1B792C195640}"/>
                </a:ext>
              </a:extLst>
            </p:cNvPr>
            <p:cNvSpPr/>
            <p:nvPr/>
          </p:nvSpPr>
          <p:spPr>
            <a:xfrm>
              <a:off x="5745956" y="3523892"/>
              <a:ext cx="2139922" cy="2863720"/>
            </a:xfrm>
            <a:custGeom>
              <a:avLst/>
              <a:gdLst>
                <a:gd name="connsiteX0" fmla="*/ 611029 w 647700"/>
                <a:gd name="connsiteY0" fmla="*/ 7144 h 866775"/>
                <a:gd name="connsiteX1" fmla="*/ 40481 w 647700"/>
                <a:gd name="connsiteY1" fmla="*/ 7144 h 866775"/>
                <a:gd name="connsiteX2" fmla="*/ 7144 w 647700"/>
                <a:gd name="connsiteY2" fmla="*/ 41434 h 866775"/>
                <a:gd name="connsiteX3" fmla="*/ 7144 w 647700"/>
                <a:gd name="connsiteY3" fmla="*/ 831056 h 866775"/>
                <a:gd name="connsiteX4" fmla="*/ 40481 w 647700"/>
                <a:gd name="connsiteY4" fmla="*/ 865346 h 866775"/>
                <a:gd name="connsiteX5" fmla="*/ 611029 w 647700"/>
                <a:gd name="connsiteY5" fmla="*/ 865346 h 866775"/>
                <a:gd name="connsiteX6" fmla="*/ 644366 w 647700"/>
                <a:gd name="connsiteY6" fmla="*/ 831056 h 866775"/>
                <a:gd name="connsiteX7" fmla="*/ 644366 w 647700"/>
                <a:gd name="connsiteY7" fmla="*/ 41434 h 866775"/>
                <a:gd name="connsiteX8" fmla="*/ 611029 w 647700"/>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866775">
                  <a:moveTo>
                    <a:pt x="611029" y="7144"/>
                  </a:moveTo>
                  <a:lnTo>
                    <a:pt x="40481" y="7144"/>
                  </a:lnTo>
                  <a:cubicBezTo>
                    <a:pt x="22384" y="7144"/>
                    <a:pt x="7144" y="22384"/>
                    <a:pt x="7144" y="41434"/>
                  </a:cubicBezTo>
                  <a:lnTo>
                    <a:pt x="7144" y="831056"/>
                  </a:lnTo>
                  <a:cubicBezTo>
                    <a:pt x="7144" y="850106"/>
                    <a:pt x="22384" y="865346"/>
                    <a:pt x="40481" y="865346"/>
                  </a:cubicBezTo>
                  <a:lnTo>
                    <a:pt x="611029" y="865346"/>
                  </a:lnTo>
                  <a:cubicBezTo>
                    <a:pt x="629126" y="865346"/>
                    <a:pt x="644366" y="850106"/>
                    <a:pt x="644366" y="831056"/>
                  </a:cubicBezTo>
                  <a:lnTo>
                    <a:pt x="644366" y="41434"/>
                  </a:lnTo>
                  <a:cubicBezTo>
                    <a:pt x="644366" y="23336"/>
                    <a:pt x="629126" y="7144"/>
                    <a:pt x="611029" y="7144"/>
                  </a:cubicBezTo>
                  <a:close/>
                </a:path>
              </a:pathLst>
            </a:custGeom>
            <a:solidFill>
              <a:srgbClr val="808080"/>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B788C79-303E-4FFD-A32D-2AAE0E4EFAEC}"/>
                </a:ext>
              </a:extLst>
            </p:cNvPr>
            <p:cNvSpPr/>
            <p:nvPr/>
          </p:nvSpPr>
          <p:spPr>
            <a:xfrm>
              <a:off x="5755398" y="3533334"/>
              <a:ext cx="2108453" cy="2863720"/>
            </a:xfrm>
            <a:custGeom>
              <a:avLst/>
              <a:gdLst>
                <a:gd name="connsiteX0" fmla="*/ 605314 w 638175"/>
                <a:gd name="connsiteY0" fmla="*/ 7144 h 866775"/>
                <a:gd name="connsiteX1" fmla="*/ 40481 w 638175"/>
                <a:gd name="connsiteY1" fmla="*/ 7144 h 866775"/>
                <a:gd name="connsiteX2" fmla="*/ 7144 w 638175"/>
                <a:gd name="connsiteY2" fmla="*/ 41434 h 866775"/>
                <a:gd name="connsiteX3" fmla="*/ 7144 w 638175"/>
                <a:gd name="connsiteY3" fmla="*/ 826294 h 866775"/>
                <a:gd name="connsiteX4" fmla="*/ 40481 w 638175"/>
                <a:gd name="connsiteY4" fmla="*/ 860584 h 866775"/>
                <a:gd name="connsiteX5" fmla="*/ 604361 w 638175"/>
                <a:gd name="connsiteY5" fmla="*/ 860584 h 866775"/>
                <a:gd name="connsiteX6" fmla="*/ 637699 w 638175"/>
                <a:gd name="connsiteY6" fmla="*/ 826294 h 866775"/>
                <a:gd name="connsiteX7" fmla="*/ 637699 w 638175"/>
                <a:gd name="connsiteY7" fmla="*/ 41434 h 866775"/>
                <a:gd name="connsiteX8" fmla="*/ 605314 w 638175"/>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866775">
                  <a:moveTo>
                    <a:pt x="605314" y="7144"/>
                  </a:moveTo>
                  <a:lnTo>
                    <a:pt x="40481" y="7144"/>
                  </a:lnTo>
                  <a:cubicBezTo>
                    <a:pt x="22384" y="7144"/>
                    <a:pt x="7144" y="22384"/>
                    <a:pt x="7144" y="41434"/>
                  </a:cubicBezTo>
                  <a:lnTo>
                    <a:pt x="7144" y="826294"/>
                  </a:lnTo>
                  <a:cubicBezTo>
                    <a:pt x="7144" y="845344"/>
                    <a:pt x="22384" y="860584"/>
                    <a:pt x="40481" y="860584"/>
                  </a:cubicBezTo>
                  <a:lnTo>
                    <a:pt x="604361" y="860584"/>
                  </a:lnTo>
                  <a:cubicBezTo>
                    <a:pt x="622459" y="860584"/>
                    <a:pt x="637699" y="845344"/>
                    <a:pt x="637699" y="826294"/>
                  </a:cubicBezTo>
                  <a:lnTo>
                    <a:pt x="637699" y="41434"/>
                  </a:lnTo>
                  <a:cubicBezTo>
                    <a:pt x="637699" y="22384"/>
                    <a:pt x="623411" y="7144"/>
                    <a:pt x="605314" y="7144"/>
                  </a:cubicBezTo>
                  <a:close/>
                </a:path>
              </a:pathLst>
            </a:custGeom>
            <a:solidFill>
              <a:srgbClr val="231F20"/>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63EC8EB5-D98E-4A6F-81C2-D96322BEABC7}"/>
                </a:ext>
              </a:extLst>
            </p:cNvPr>
            <p:cNvSpPr/>
            <p:nvPr/>
          </p:nvSpPr>
          <p:spPr>
            <a:xfrm>
              <a:off x="5972536" y="3781941"/>
              <a:ext cx="1699350" cy="2360208"/>
            </a:xfrm>
            <a:custGeom>
              <a:avLst/>
              <a:gdLst>
                <a:gd name="connsiteX0" fmla="*/ 7144 w 514350"/>
                <a:gd name="connsiteY0" fmla="*/ 7144 h 714375"/>
                <a:gd name="connsiteX1" fmla="*/ 508159 w 514350"/>
                <a:gd name="connsiteY1" fmla="*/ 7144 h 714375"/>
                <a:gd name="connsiteX2" fmla="*/ 508159 w 514350"/>
                <a:gd name="connsiteY2" fmla="*/ 711041 h 714375"/>
                <a:gd name="connsiteX3" fmla="*/ 7144 w 514350"/>
                <a:gd name="connsiteY3" fmla="*/ 711041 h 714375"/>
              </a:gdLst>
              <a:ahLst/>
              <a:cxnLst>
                <a:cxn ang="0">
                  <a:pos x="connsiteX0" y="connsiteY0"/>
                </a:cxn>
                <a:cxn ang="0">
                  <a:pos x="connsiteX1" y="connsiteY1"/>
                </a:cxn>
                <a:cxn ang="0">
                  <a:pos x="connsiteX2" y="connsiteY2"/>
                </a:cxn>
                <a:cxn ang="0">
                  <a:pos x="connsiteX3" y="connsiteY3"/>
                </a:cxn>
              </a:cxnLst>
              <a:rect l="l" t="t" r="r" b="b"/>
              <a:pathLst>
                <a:path w="514350" h="714375">
                  <a:moveTo>
                    <a:pt x="7144" y="7144"/>
                  </a:moveTo>
                  <a:lnTo>
                    <a:pt x="508159" y="7144"/>
                  </a:lnTo>
                  <a:lnTo>
                    <a:pt x="508159" y="711041"/>
                  </a:lnTo>
                  <a:lnTo>
                    <a:pt x="7144" y="711041"/>
                  </a:lnTo>
                  <a:close/>
                </a:path>
              </a:pathLst>
            </a:custGeom>
            <a:solidFill>
              <a:srgbClr val="F2F2F2"/>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418E6428-3EE9-41AF-8DDD-7ACA0A88479A}"/>
                </a:ext>
              </a:extLst>
            </p:cNvPr>
            <p:cNvSpPr/>
            <p:nvPr/>
          </p:nvSpPr>
          <p:spPr>
            <a:xfrm>
              <a:off x="6537278" y="3804313"/>
              <a:ext cx="1119116" cy="2330356"/>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nvGrpSpPr>
            <p:cNvPr id="39" name="Group 38">
              <a:extLst>
                <a:ext uri="{FF2B5EF4-FFF2-40B4-BE49-F238E27FC236}">
                  <a16:creationId xmlns:a16="http://schemas.microsoft.com/office/drawing/2014/main" id="{DEAC7B5F-5572-4A9E-BFCD-42F5A07AA343}"/>
                </a:ext>
              </a:extLst>
            </p:cNvPr>
            <p:cNvGrpSpPr/>
            <p:nvPr/>
          </p:nvGrpSpPr>
          <p:grpSpPr>
            <a:xfrm>
              <a:off x="6752948" y="6198983"/>
              <a:ext cx="113352" cy="113352"/>
              <a:chOff x="6768693" y="6038239"/>
              <a:chExt cx="147969" cy="147969"/>
            </a:xfrm>
          </p:grpSpPr>
          <p:sp>
            <p:nvSpPr>
              <p:cNvPr id="40" name="Oval 39">
                <a:extLst>
                  <a:ext uri="{FF2B5EF4-FFF2-40B4-BE49-F238E27FC236}">
                    <a16:creationId xmlns:a16="http://schemas.microsoft.com/office/drawing/2014/main" id="{DC13A079-D5F5-4867-8E81-F4BA014AAE37}"/>
                  </a:ext>
                </a:extLst>
              </p:cNvPr>
              <p:cNvSpPr/>
              <p:nvPr/>
            </p:nvSpPr>
            <p:spPr>
              <a:xfrm>
                <a:off x="6768693" y="6038239"/>
                <a:ext cx="147969" cy="14796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F94094A8-BE8A-4F34-B01A-66886C0028F3}"/>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2" name="Group 41">
            <a:extLst>
              <a:ext uri="{FF2B5EF4-FFF2-40B4-BE49-F238E27FC236}">
                <a16:creationId xmlns:a16="http://schemas.microsoft.com/office/drawing/2014/main" id="{23EB9FEB-9B51-4564-BCBE-4C53C42A6497}"/>
              </a:ext>
            </a:extLst>
          </p:cNvPr>
          <p:cNvGrpSpPr/>
          <p:nvPr userDrawn="1"/>
        </p:nvGrpSpPr>
        <p:grpSpPr>
          <a:xfrm>
            <a:off x="2702838" y="4880678"/>
            <a:ext cx="778728" cy="1368963"/>
            <a:chOff x="7182034" y="5192864"/>
            <a:chExt cx="825553" cy="1451279"/>
          </a:xfrm>
        </p:grpSpPr>
        <p:grpSp>
          <p:nvGrpSpPr>
            <p:cNvPr id="43" name="Group 3">
              <a:extLst>
                <a:ext uri="{FF2B5EF4-FFF2-40B4-BE49-F238E27FC236}">
                  <a16:creationId xmlns:a16="http://schemas.microsoft.com/office/drawing/2014/main" id="{CB828E61-881F-49AD-8F76-4AA854F8F879}"/>
                </a:ext>
              </a:extLst>
            </p:cNvPr>
            <p:cNvGrpSpPr/>
            <p:nvPr/>
          </p:nvGrpSpPr>
          <p:grpSpPr>
            <a:xfrm>
              <a:off x="7182034" y="5192864"/>
              <a:ext cx="825553" cy="1451279"/>
              <a:chOff x="445712" y="1449040"/>
              <a:chExt cx="2113018" cy="3924176"/>
            </a:xfrm>
          </p:grpSpPr>
          <p:sp>
            <p:nvSpPr>
              <p:cNvPr id="46" name="Rounded Rectangle 4">
                <a:extLst>
                  <a:ext uri="{FF2B5EF4-FFF2-40B4-BE49-F238E27FC236}">
                    <a16:creationId xmlns:a16="http://schemas.microsoft.com/office/drawing/2014/main" id="{4451364B-85FA-423E-A1BA-437840EB4EFA}"/>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47" name="Rectangle 5">
                <a:extLst>
                  <a:ext uri="{FF2B5EF4-FFF2-40B4-BE49-F238E27FC236}">
                    <a16:creationId xmlns:a16="http://schemas.microsoft.com/office/drawing/2014/main" id="{AFBEF6D8-5F72-46B5-B11A-6C290A243CA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48" name="Group 6">
                <a:extLst>
                  <a:ext uri="{FF2B5EF4-FFF2-40B4-BE49-F238E27FC236}">
                    <a16:creationId xmlns:a16="http://schemas.microsoft.com/office/drawing/2014/main" id="{35E7653B-5CAF-43A0-8A3B-E8BEA0D7EFE9}"/>
                  </a:ext>
                </a:extLst>
              </p:cNvPr>
              <p:cNvGrpSpPr/>
              <p:nvPr userDrawn="1"/>
            </p:nvGrpSpPr>
            <p:grpSpPr>
              <a:xfrm>
                <a:off x="1407705" y="5045834"/>
                <a:ext cx="211967" cy="211967"/>
                <a:chOff x="1549420" y="5712364"/>
                <a:chExt cx="312583" cy="312583"/>
              </a:xfrm>
            </p:grpSpPr>
            <p:sp>
              <p:nvSpPr>
                <p:cNvPr id="49" name="Oval 7">
                  <a:extLst>
                    <a:ext uri="{FF2B5EF4-FFF2-40B4-BE49-F238E27FC236}">
                      <a16:creationId xmlns:a16="http://schemas.microsoft.com/office/drawing/2014/main" id="{FFD4C3BE-276B-4C1D-91B5-AA4BA4DDFF66}"/>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0" name="Rounded Rectangle 8">
                  <a:extLst>
                    <a:ext uri="{FF2B5EF4-FFF2-40B4-BE49-F238E27FC236}">
                      <a16:creationId xmlns:a16="http://schemas.microsoft.com/office/drawing/2014/main" id="{5659BD84-02C0-459B-BC1B-79EE47CE586B}"/>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44" name="Freeform: Shape 43">
              <a:extLst>
                <a:ext uri="{FF2B5EF4-FFF2-40B4-BE49-F238E27FC236}">
                  <a16:creationId xmlns:a16="http://schemas.microsoft.com/office/drawing/2014/main" id="{D6463C82-AA08-47FA-BAF6-BAC49551F7C5}"/>
                </a:ext>
              </a:extLst>
            </p:cNvPr>
            <p:cNvSpPr/>
            <p:nvPr/>
          </p:nvSpPr>
          <p:spPr>
            <a:xfrm>
              <a:off x="7227509" y="5344413"/>
              <a:ext cx="734603" cy="1149173"/>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1A519171-147C-495B-859C-C21ECB1D8740}"/>
                </a:ext>
              </a:extLst>
            </p:cNvPr>
            <p:cNvSpPr/>
            <p:nvPr/>
          </p:nvSpPr>
          <p:spPr>
            <a:xfrm>
              <a:off x="7357552" y="5363794"/>
              <a:ext cx="604560" cy="1111721"/>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sp>
        <p:nvSpPr>
          <p:cNvPr id="51" name="그림 개체 틀 2">
            <a:extLst>
              <a:ext uri="{FF2B5EF4-FFF2-40B4-BE49-F238E27FC236}">
                <a16:creationId xmlns:a16="http://schemas.microsoft.com/office/drawing/2014/main" id="{1A1F1398-BA55-4AC8-80A1-4A49DBCF5B64}"/>
              </a:ext>
            </a:extLst>
          </p:cNvPr>
          <p:cNvSpPr>
            <a:spLocks noGrp="1"/>
          </p:cNvSpPr>
          <p:nvPr>
            <p:ph type="pic" sz="quarter" idx="14" hasCustomPrompt="1"/>
          </p:nvPr>
        </p:nvSpPr>
        <p:spPr>
          <a:xfrm>
            <a:off x="3914185" y="3214549"/>
            <a:ext cx="3809988" cy="2165355"/>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52" name="그림 개체 틀 2">
            <a:extLst>
              <a:ext uri="{FF2B5EF4-FFF2-40B4-BE49-F238E27FC236}">
                <a16:creationId xmlns:a16="http://schemas.microsoft.com/office/drawing/2014/main" id="{98E6A99F-22A9-416D-A9C5-8F223163B704}"/>
              </a:ext>
            </a:extLst>
          </p:cNvPr>
          <p:cNvSpPr>
            <a:spLocks noGrp="1"/>
          </p:cNvSpPr>
          <p:nvPr>
            <p:ph type="pic" sz="quarter" idx="10" hasCustomPrompt="1"/>
          </p:nvPr>
        </p:nvSpPr>
        <p:spPr>
          <a:xfrm>
            <a:off x="8149287" y="4270081"/>
            <a:ext cx="2754941" cy="1759143"/>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53" name="그림 개체 틀 2">
            <a:extLst>
              <a:ext uri="{FF2B5EF4-FFF2-40B4-BE49-F238E27FC236}">
                <a16:creationId xmlns:a16="http://schemas.microsoft.com/office/drawing/2014/main" id="{CC3CFD0F-CF8E-478E-A607-BD7D544034F5}"/>
              </a:ext>
            </a:extLst>
          </p:cNvPr>
          <p:cNvSpPr>
            <a:spLocks noGrp="1"/>
          </p:cNvSpPr>
          <p:nvPr>
            <p:ph type="pic" sz="quarter" idx="42" hasCustomPrompt="1"/>
          </p:nvPr>
        </p:nvSpPr>
        <p:spPr>
          <a:xfrm>
            <a:off x="924950" y="4310470"/>
            <a:ext cx="1254034" cy="1721839"/>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54" name="그림 개체 틀 2">
            <a:extLst>
              <a:ext uri="{FF2B5EF4-FFF2-40B4-BE49-F238E27FC236}">
                <a16:creationId xmlns:a16="http://schemas.microsoft.com/office/drawing/2014/main" id="{3AFF4567-90C5-42D7-86CF-2A3E90D23DB1}"/>
              </a:ext>
            </a:extLst>
          </p:cNvPr>
          <p:cNvSpPr>
            <a:spLocks noGrp="1"/>
          </p:cNvSpPr>
          <p:nvPr>
            <p:ph type="pic" sz="quarter" idx="43" hasCustomPrompt="1"/>
          </p:nvPr>
        </p:nvSpPr>
        <p:spPr>
          <a:xfrm>
            <a:off x="2751514" y="4990776"/>
            <a:ext cx="694662" cy="1116847"/>
          </a:xfrm>
          <a:prstGeom prst="rect">
            <a:avLst/>
          </a:prstGeom>
          <a:solidFill>
            <a:schemeClr val="bg1">
              <a:lumMod val="95000"/>
            </a:schemeClr>
          </a:solidFill>
          <a:ln w="25400">
            <a:noFill/>
          </a:ln>
          <a:effectLst/>
        </p:spPr>
        <p:txBody>
          <a:bodyPr anchor="ctr"/>
          <a:lstStyle>
            <a:lvl1pPr marL="0" indent="0" algn="ctr">
              <a:buFontTx/>
              <a:buNone/>
              <a:defRPr sz="1100">
                <a:solidFill>
                  <a:schemeClr val="tx1">
                    <a:lumMod val="75000"/>
                    <a:lumOff val="25000"/>
                  </a:schemeClr>
                </a:solidFill>
              </a:defRPr>
            </a:lvl1pPr>
          </a:lstStyle>
          <a:p>
            <a:r>
              <a:rPr lang="en-US" altLang="ko-KR" dirty="0"/>
              <a:t>Place Your Picture Here</a:t>
            </a:r>
            <a:endParaRPr lang="ko-KR" altLang="en-US" dirty="0"/>
          </a:p>
        </p:txBody>
      </p:sp>
      <p:sp>
        <p:nvSpPr>
          <p:cNvPr id="55" name="Text Placeholder 9">
            <a:extLst>
              <a:ext uri="{FF2B5EF4-FFF2-40B4-BE49-F238E27FC236}">
                <a16:creationId xmlns:a16="http://schemas.microsoft.com/office/drawing/2014/main" id="{593F58EA-24CD-4DDD-8B8C-14035A3E3EB8}"/>
              </a:ext>
            </a:extLst>
          </p:cNvPr>
          <p:cNvSpPr>
            <a:spLocks noGrp="1"/>
          </p:cNvSpPr>
          <p:nvPr>
            <p:ph type="body" sz="quarter" idx="44"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25E87B78-A2E3-433E-AECF-E09C594E2FB0}"/>
              </a:ext>
            </a:extLst>
          </p:cNvPr>
          <p:cNvSpPr>
            <a:spLocks noGrp="1"/>
          </p:cNvSpPr>
          <p:nvPr>
            <p:ph type="pic" idx="12" hasCustomPrompt="1"/>
          </p:nvPr>
        </p:nvSpPr>
        <p:spPr>
          <a:xfrm>
            <a:off x="0" y="-8359"/>
            <a:ext cx="7561133" cy="6866359"/>
          </a:xfrm>
          <a:prstGeom prst="rect">
            <a:avLst/>
          </a:prstGeom>
          <a:solidFill>
            <a:schemeClr val="bg1">
              <a:lumMod val="95000"/>
            </a:schemeClr>
          </a:solidFill>
        </p:spPr>
        <p:txBody>
          <a:bodyPr anchor="ctr"/>
          <a:lstStyle>
            <a:lvl1pPr marL="0" indent="0" algn="ctr">
              <a:buNone/>
              <a:defRPr sz="18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0005AD-41E5-400F-99B1-812C30D0C9C4}"/>
              </a:ext>
            </a:extLst>
          </p:cNvPr>
          <p:cNvSpPr/>
          <p:nvPr userDrawn="1"/>
        </p:nvSpPr>
        <p:spPr>
          <a:xfrm>
            <a:off x="873464" y="2187662"/>
            <a:ext cx="7694537" cy="6261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1" name="Rectangle 10">
            <a:extLst>
              <a:ext uri="{FF2B5EF4-FFF2-40B4-BE49-F238E27FC236}">
                <a16:creationId xmlns:a16="http://schemas.microsoft.com/office/drawing/2014/main" id="{2A1072F8-7495-4E67-AF02-69C54E0960E2}"/>
              </a:ext>
            </a:extLst>
          </p:cNvPr>
          <p:cNvSpPr/>
          <p:nvPr userDrawn="1"/>
        </p:nvSpPr>
        <p:spPr>
          <a:xfrm>
            <a:off x="873464" y="2866732"/>
            <a:ext cx="7694537" cy="6261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ectangle 11">
            <a:extLst>
              <a:ext uri="{FF2B5EF4-FFF2-40B4-BE49-F238E27FC236}">
                <a16:creationId xmlns:a16="http://schemas.microsoft.com/office/drawing/2014/main" id="{CD5246CB-0760-49CE-B148-65FD56575E93}"/>
              </a:ext>
            </a:extLst>
          </p:cNvPr>
          <p:cNvSpPr/>
          <p:nvPr userDrawn="1"/>
        </p:nvSpPr>
        <p:spPr>
          <a:xfrm>
            <a:off x="873464" y="3545800"/>
            <a:ext cx="7694537" cy="6261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Rectangle 12">
            <a:extLst>
              <a:ext uri="{FF2B5EF4-FFF2-40B4-BE49-F238E27FC236}">
                <a16:creationId xmlns:a16="http://schemas.microsoft.com/office/drawing/2014/main" id="{B0495A49-B586-4A36-8900-87B1292FF706}"/>
              </a:ext>
            </a:extLst>
          </p:cNvPr>
          <p:cNvSpPr/>
          <p:nvPr userDrawn="1"/>
        </p:nvSpPr>
        <p:spPr>
          <a:xfrm>
            <a:off x="873464" y="4224871"/>
            <a:ext cx="7694537" cy="6261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Rectangle 13">
            <a:extLst>
              <a:ext uri="{FF2B5EF4-FFF2-40B4-BE49-F238E27FC236}">
                <a16:creationId xmlns:a16="http://schemas.microsoft.com/office/drawing/2014/main" id="{9B670FC4-85CC-49E9-9F23-8E95ED853B84}"/>
              </a:ext>
            </a:extLst>
          </p:cNvPr>
          <p:cNvSpPr/>
          <p:nvPr userDrawn="1"/>
        </p:nvSpPr>
        <p:spPr>
          <a:xfrm>
            <a:off x="873464" y="4903938"/>
            <a:ext cx="7694537" cy="6261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2" name="Group 3">
            <a:extLst>
              <a:ext uri="{FF2B5EF4-FFF2-40B4-BE49-F238E27FC236}">
                <a16:creationId xmlns:a16="http://schemas.microsoft.com/office/drawing/2014/main" id="{AB352CEA-957E-4DE2-A65F-4327A522D694}"/>
              </a:ext>
            </a:extLst>
          </p:cNvPr>
          <p:cNvGrpSpPr/>
          <p:nvPr userDrawn="1"/>
        </p:nvGrpSpPr>
        <p:grpSpPr>
          <a:xfrm>
            <a:off x="729449" y="1780758"/>
            <a:ext cx="2449180" cy="4305530"/>
            <a:chOff x="445712" y="1449040"/>
            <a:chExt cx="2113018" cy="3924176"/>
          </a:xfrm>
        </p:grpSpPr>
        <p:sp>
          <p:nvSpPr>
            <p:cNvPr id="3" name="Rounded Rectangle 4">
              <a:extLst>
                <a:ext uri="{FF2B5EF4-FFF2-40B4-BE49-F238E27FC236}">
                  <a16:creationId xmlns:a16="http://schemas.microsoft.com/office/drawing/2014/main" id="{CFDFEC98-EE67-4624-86B4-DCBFC445F85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4" name="Rectangle 5">
              <a:extLst>
                <a:ext uri="{FF2B5EF4-FFF2-40B4-BE49-F238E27FC236}">
                  <a16:creationId xmlns:a16="http://schemas.microsoft.com/office/drawing/2014/main" id="{E59C3CC0-FA5B-439E-9DE1-2B054112BEA1}"/>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a16="http://schemas.microsoft.com/office/drawing/2014/main" id="{7159003D-189C-4BD0-9F50-129E53BB403E}"/>
                </a:ext>
              </a:extLst>
            </p:cNvPr>
            <p:cNvGrpSpPr/>
            <p:nvPr userDrawn="1"/>
          </p:nvGrpSpPr>
          <p:grpSpPr>
            <a:xfrm>
              <a:off x="1407705" y="5045834"/>
              <a:ext cx="211967" cy="211967"/>
              <a:chOff x="1549420" y="5712364"/>
              <a:chExt cx="312583" cy="312583"/>
            </a:xfrm>
          </p:grpSpPr>
          <p:sp>
            <p:nvSpPr>
              <p:cNvPr id="6" name="Oval 7">
                <a:extLst>
                  <a:ext uri="{FF2B5EF4-FFF2-40B4-BE49-F238E27FC236}">
                    <a16:creationId xmlns:a16="http://schemas.microsoft.com/office/drawing/2014/main" id="{230DCC1A-A88F-4FDF-AE03-F489AEB5158A}"/>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8">
                <a:extLst>
                  <a:ext uri="{FF2B5EF4-FFF2-40B4-BE49-F238E27FC236}">
                    <a16:creationId xmlns:a16="http://schemas.microsoft.com/office/drawing/2014/main" id="{7E75F99F-69A1-4245-BC6F-FB5606F10A20}"/>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a16="http://schemas.microsoft.com/office/drawing/2014/main" id="{104309D3-280D-4397-9CBC-FC7414941272}"/>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id="{4465AFB7-CF34-4E86-8823-5D9FE4663FFE}"/>
              </a:ext>
            </a:extLst>
          </p:cNvPr>
          <p:cNvSpPr>
            <a:spLocks noGrp="1"/>
          </p:cNvSpPr>
          <p:nvPr>
            <p:ph type="body" sz="quarter" idx="44"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1CEDAFB-75CA-4517-8B0E-60DDDB4F6F57}"/>
              </a:ext>
            </a:extLst>
          </p:cNvPr>
          <p:cNvSpPr>
            <a:spLocks noGrp="1"/>
          </p:cNvSpPr>
          <p:nvPr>
            <p:ph type="pic" sz="quarter" idx="14" hasCustomPrompt="1"/>
          </p:nvPr>
        </p:nvSpPr>
        <p:spPr>
          <a:xfrm>
            <a:off x="478972" y="0"/>
            <a:ext cx="5129348" cy="6858000"/>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9" name="그림 개체 틀 2">
            <a:extLst>
              <a:ext uri="{FF2B5EF4-FFF2-40B4-BE49-F238E27FC236}">
                <a16:creationId xmlns:a16="http://schemas.microsoft.com/office/drawing/2014/main" id="{49CB75CA-178D-4C10-A2E9-5881CC8823A7}"/>
              </a:ext>
            </a:extLst>
          </p:cNvPr>
          <p:cNvSpPr>
            <a:spLocks noGrp="1"/>
          </p:cNvSpPr>
          <p:nvPr>
            <p:ph type="pic" sz="quarter" idx="42" hasCustomPrompt="1"/>
          </p:nvPr>
        </p:nvSpPr>
        <p:spPr>
          <a:xfrm>
            <a:off x="901845" y="1811681"/>
            <a:ext cx="2042136" cy="2376264"/>
          </a:xfrm>
          <a:prstGeom prst="foldedCorner">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10" name="그림 개체 틀 2">
            <a:extLst>
              <a:ext uri="{FF2B5EF4-FFF2-40B4-BE49-F238E27FC236}">
                <a16:creationId xmlns:a16="http://schemas.microsoft.com/office/drawing/2014/main" id="{58A84994-ABEA-44B6-B78C-BC54EFA25FE9}"/>
              </a:ext>
            </a:extLst>
          </p:cNvPr>
          <p:cNvSpPr>
            <a:spLocks noGrp="1"/>
          </p:cNvSpPr>
          <p:nvPr>
            <p:ph type="pic" sz="quarter" idx="43" hasCustomPrompt="1"/>
          </p:nvPr>
        </p:nvSpPr>
        <p:spPr>
          <a:xfrm>
            <a:off x="3679716" y="1811681"/>
            <a:ext cx="2042136" cy="2376264"/>
          </a:xfrm>
          <a:prstGeom prst="foldedCorner">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11" name="그림 개체 틀 2">
            <a:extLst>
              <a:ext uri="{FF2B5EF4-FFF2-40B4-BE49-F238E27FC236}">
                <a16:creationId xmlns:a16="http://schemas.microsoft.com/office/drawing/2014/main" id="{41A42308-8E08-43DB-8282-E63A10178BFC}"/>
              </a:ext>
            </a:extLst>
          </p:cNvPr>
          <p:cNvSpPr>
            <a:spLocks noGrp="1"/>
          </p:cNvSpPr>
          <p:nvPr>
            <p:ph type="pic" sz="quarter" idx="44" hasCustomPrompt="1"/>
          </p:nvPr>
        </p:nvSpPr>
        <p:spPr>
          <a:xfrm>
            <a:off x="6457587" y="1811681"/>
            <a:ext cx="2042136" cy="2376264"/>
          </a:xfrm>
          <a:prstGeom prst="foldedCorner">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
        <p:nvSpPr>
          <p:cNvPr id="12" name="그림 개체 틀 2">
            <a:extLst>
              <a:ext uri="{FF2B5EF4-FFF2-40B4-BE49-F238E27FC236}">
                <a16:creationId xmlns:a16="http://schemas.microsoft.com/office/drawing/2014/main" id="{8AA0CF75-039B-4EC0-BBAE-86D3248621CD}"/>
              </a:ext>
            </a:extLst>
          </p:cNvPr>
          <p:cNvSpPr>
            <a:spLocks noGrp="1"/>
          </p:cNvSpPr>
          <p:nvPr>
            <p:ph type="pic" sz="quarter" idx="45" hasCustomPrompt="1"/>
          </p:nvPr>
        </p:nvSpPr>
        <p:spPr>
          <a:xfrm>
            <a:off x="9235458" y="1811681"/>
            <a:ext cx="2042136" cy="2376264"/>
          </a:xfrm>
          <a:prstGeom prst="foldedCorner">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28536381-9AEB-4F1A-A5F7-66400FEE2989}"/>
              </a:ext>
            </a:extLst>
          </p:cNvPr>
          <p:cNvGrpSpPr/>
          <p:nvPr userDrawn="1"/>
        </p:nvGrpSpPr>
        <p:grpSpPr>
          <a:xfrm>
            <a:off x="5252423" y="595071"/>
            <a:ext cx="6372712" cy="5822001"/>
            <a:chOff x="7192629" y="1828167"/>
            <a:chExt cx="3658514" cy="3342357"/>
          </a:xfrm>
          <a:solidFill>
            <a:schemeClr val="accent1">
              <a:alpha val="40000"/>
            </a:schemeClr>
          </a:solidFill>
        </p:grpSpPr>
        <p:sp>
          <p:nvSpPr>
            <p:cNvPr id="3" name="Freeform 16">
              <a:extLst>
                <a:ext uri="{FF2B5EF4-FFF2-40B4-BE49-F238E27FC236}">
                  <a16:creationId xmlns:a16="http://schemas.microsoft.com/office/drawing/2014/main" id="{CCEE3ABB-CE61-4986-99B3-EDF237FDA838}"/>
                </a:ext>
              </a:extLst>
            </p:cNvPr>
            <p:cNvSpPr/>
            <p:nvPr userDrawn="1"/>
          </p:nvSpPr>
          <p:spPr>
            <a:xfrm rot="14821187">
              <a:off x="7343358" y="1881591"/>
              <a:ext cx="3138204" cy="3439661"/>
            </a:xfrm>
            <a:custGeom>
              <a:avLst/>
              <a:gdLst>
                <a:gd name="connsiteX0" fmla="*/ 255022 w 1226229"/>
                <a:gd name="connsiteY0" fmla="*/ 3188 h 1344022"/>
                <a:gd name="connsiteX1" fmla="*/ 36909 w 1226229"/>
                <a:gd name="connsiteY1" fmla="*/ 959533 h 1344022"/>
                <a:gd name="connsiteX2" fmla="*/ 875808 w 1226229"/>
                <a:gd name="connsiteY2" fmla="*/ 1337038 h 1344022"/>
                <a:gd name="connsiteX3" fmla="*/ 1202978 w 1226229"/>
                <a:gd name="connsiteY3" fmla="*/ 674307 h 1344022"/>
                <a:gd name="connsiteX4" fmla="*/ 255022 w 1226229"/>
                <a:gd name="connsiteY4" fmla="*/ 3188 h 1344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229" h="1344022">
                  <a:moveTo>
                    <a:pt x="255022" y="3188"/>
                  </a:moveTo>
                  <a:cubicBezTo>
                    <a:pt x="60677" y="50726"/>
                    <a:pt x="-66555" y="737225"/>
                    <a:pt x="36909" y="959533"/>
                  </a:cubicBezTo>
                  <a:cubicBezTo>
                    <a:pt x="140373" y="1181841"/>
                    <a:pt x="681463" y="1384576"/>
                    <a:pt x="875808" y="1337038"/>
                  </a:cubicBezTo>
                  <a:cubicBezTo>
                    <a:pt x="1070153" y="1289500"/>
                    <a:pt x="1300850" y="896615"/>
                    <a:pt x="1202978" y="674307"/>
                  </a:cubicBezTo>
                  <a:cubicBezTo>
                    <a:pt x="1105106" y="451999"/>
                    <a:pt x="449367" y="-44350"/>
                    <a:pt x="255022" y="318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4" name="Freeform 17">
              <a:extLst>
                <a:ext uri="{FF2B5EF4-FFF2-40B4-BE49-F238E27FC236}">
                  <a16:creationId xmlns:a16="http://schemas.microsoft.com/office/drawing/2014/main" id="{E0B07E02-E62B-42CF-9C14-4D293136940B}"/>
                </a:ext>
              </a:extLst>
            </p:cNvPr>
            <p:cNvSpPr/>
            <p:nvPr userDrawn="1"/>
          </p:nvSpPr>
          <p:spPr>
            <a:xfrm rot="11086192">
              <a:off x="7805038" y="2070693"/>
              <a:ext cx="3046105" cy="2942250"/>
            </a:xfrm>
            <a:custGeom>
              <a:avLst/>
              <a:gdLst>
                <a:gd name="connsiteX0" fmla="*/ 51347 w 1697323"/>
                <a:gd name="connsiteY0" fmla="*/ 164668 h 1639454"/>
                <a:gd name="connsiteX1" fmla="*/ 613409 w 1697323"/>
                <a:gd name="connsiteY1" fmla="*/ 5277 h 1639454"/>
                <a:gd name="connsiteX2" fmla="*/ 1410364 w 1697323"/>
                <a:gd name="connsiteY2" fmla="*/ 324059 h 1639454"/>
                <a:gd name="connsiteX3" fmla="*/ 1628477 w 1697323"/>
                <a:gd name="connsiteY3" fmla="*/ 1313960 h 1639454"/>
                <a:gd name="connsiteX4" fmla="*/ 286239 w 1697323"/>
                <a:gd name="connsiteY4" fmla="*/ 1607574 h 1639454"/>
                <a:gd name="connsiteX5" fmla="*/ 51347 w 1697323"/>
                <a:gd name="connsiteY5" fmla="*/ 659618 h 1639454"/>
                <a:gd name="connsiteX6" fmla="*/ 51347 w 1697323"/>
                <a:gd name="connsiteY6" fmla="*/ 164668 h 163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7323" h="1639454">
                  <a:moveTo>
                    <a:pt x="51347" y="164668"/>
                  </a:moveTo>
                  <a:cubicBezTo>
                    <a:pt x="145024" y="55611"/>
                    <a:pt x="386906" y="-21288"/>
                    <a:pt x="613409" y="5277"/>
                  </a:cubicBezTo>
                  <a:cubicBezTo>
                    <a:pt x="839912" y="31842"/>
                    <a:pt x="1241186" y="105945"/>
                    <a:pt x="1410364" y="324059"/>
                  </a:cubicBezTo>
                  <a:cubicBezTo>
                    <a:pt x="1579542" y="542173"/>
                    <a:pt x="1815831" y="1100041"/>
                    <a:pt x="1628477" y="1313960"/>
                  </a:cubicBezTo>
                  <a:cubicBezTo>
                    <a:pt x="1441123" y="1527879"/>
                    <a:pt x="549094" y="1716631"/>
                    <a:pt x="286239" y="1607574"/>
                  </a:cubicBezTo>
                  <a:cubicBezTo>
                    <a:pt x="23384" y="1498517"/>
                    <a:pt x="89098" y="898704"/>
                    <a:pt x="51347" y="659618"/>
                  </a:cubicBezTo>
                  <a:cubicBezTo>
                    <a:pt x="13596" y="420532"/>
                    <a:pt x="-42330" y="273725"/>
                    <a:pt x="51347" y="1646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Freeform 18">
              <a:extLst>
                <a:ext uri="{FF2B5EF4-FFF2-40B4-BE49-F238E27FC236}">
                  <a16:creationId xmlns:a16="http://schemas.microsoft.com/office/drawing/2014/main" id="{E1A8D124-11E1-4793-BC94-6CB81E8A0BC4}"/>
                </a:ext>
              </a:extLst>
            </p:cNvPr>
            <p:cNvSpPr/>
            <p:nvPr userDrawn="1"/>
          </p:nvSpPr>
          <p:spPr>
            <a:xfrm rot="1044868">
              <a:off x="7316937" y="1828167"/>
              <a:ext cx="3191046" cy="3082250"/>
            </a:xfrm>
            <a:custGeom>
              <a:avLst/>
              <a:gdLst>
                <a:gd name="connsiteX0" fmla="*/ 51347 w 1697323"/>
                <a:gd name="connsiteY0" fmla="*/ 164668 h 1639454"/>
                <a:gd name="connsiteX1" fmla="*/ 613409 w 1697323"/>
                <a:gd name="connsiteY1" fmla="*/ 5277 h 1639454"/>
                <a:gd name="connsiteX2" fmla="*/ 1410364 w 1697323"/>
                <a:gd name="connsiteY2" fmla="*/ 324059 h 1639454"/>
                <a:gd name="connsiteX3" fmla="*/ 1628477 w 1697323"/>
                <a:gd name="connsiteY3" fmla="*/ 1313960 h 1639454"/>
                <a:gd name="connsiteX4" fmla="*/ 286239 w 1697323"/>
                <a:gd name="connsiteY4" fmla="*/ 1607574 h 1639454"/>
                <a:gd name="connsiteX5" fmla="*/ 51347 w 1697323"/>
                <a:gd name="connsiteY5" fmla="*/ 659618 h 1639454"/>
                <a:gd name="connsiteX6" fmla="*/ 51347 w 1697323"/>
                <a:gd name="connsiteY6" fmla="*/ 164668 h 1639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7323" h="1639454">
                  <a:moveTo>
                    <a:pt x="51347" y="164668"/>
                  </a:moveTo>
                  <a:cubicBezTo>
                    <a:pt x="145024" y="55611"/>
                    <a:pt x="386906" y="-21288"/>
                    <a:pt x="613409" y="5277"/>
                  </a:cubicBezTo>
                  <a:cubicBezTo>
                    <a:pt x="839912" y="31842"/>
                    <a:pt x="1241186" y="105945"/>
                    <a:pt x="1410364" y="324059"/>
                  </a:cubicBezTo>
                  <a:cubicBezTo>
                    <a:pt x="1579542" y="542173"/>
                    <a:pt x="1815831" y="1100041"/>
                    <a:pt x="1628477" y="1313960"/>
                  </a:cubicBezTo>
                  <a:cubicBezTo>
                    <a:pt x="1441123" y="1527879"/>
                    <a:pt x="549094" y="1716631"/>
                    <a:pt x="286239" y="1607574"/>
                  </a:cubicBezTo>
                  <a:cubicBezTo>
                    <a:pt x="23384" y="1498517"/>
                    <a:pt x="89098" y="898704"/>
                    <a:pt x="51347" y="659618"/>
                  </a:cubicBezTo>
                  <a:cubicBezTo>
                    <a:pt x="13596" y="420532"/>
                    <a:pt x="-42330" y="273725"/>
                    <a:pt x="51347" y="1646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6" name="Picture Placeholder 9">
            <a:extLst>
              <a:ext uri="{FF2B5EF4-FFF2-40B4-BE49-F238E27FC236}">
                <a16:creationId xmlns:a16="http://schemas.microsoft.com/office/drawing/2014/main" id="{2F207F75-20F4-42C7-8314-079C3AB8FD15}"/>
              </a:ext>
            </a:extLst>
          </p:cNvPr>
          <p:cNvSpPr>
            <a:spLocks noGrp="1"/>
          </p:cNvSpPr>
          <p:nvPr>
            <p:ph type="pic" sz="quarter" idx="14" hasCustomPrompt="1"/>
          </p:nvPr>
        </p:nvSpPr>
        <p:spPr>
          <a:xfrm rot="245957">
            <a:off x="5499002" y="866468"/>
            <a:ext cx="5305968" cy="5125064"/>
          </a:xfrm>
          <a:custGeom>
            <a:avLst/>
            <a:gdLst>
              <a:gd name="connsiteX0" fmla="*/ 3768999 w 5305968"/>
              <a:gd name="connsiteY0" fmla="*/ 464 h 5125064"/>
              <a:gd name="connsiteX1" fmla="*/ 4411163 w 5305968"/>
              <a:gd name="connsiteY1" fmla="*/ 99662 h 5125064"/>
              <a:gd name="connsiteX2" fmla="*/ 5145453 w 5305968"/>
              <a:gd name="connsiteY2" fmla="*/ 3063046 h 5125064"/>
              <a:gd name="connsiteX3" fmla="*/ 5145453 w 5305968"/>
              <a:gd name="connsiteY3" fmla="*/ 4610298 h 5125064"/>
              <a:gd name="connsiteX4" fmla="*/ 3388403 w 5305968"/>
              <a:gd name="connsiteY4" fmla="*/ 5108567 h 5125064"/>
              <a:gd name="connsiteX5" fmla="*/ 897060 w 5305968"/>
              <a:gd name="connsiteY5" fmla="*/ 4112030 h 5125064"/>
              <a:gd name="connsiteX6" fmla="*/ 215221 w 5305968"/>
              <a:gd name="connsiteY6" fmla="*/ 1017522 h 5125064"/>
              <a:gd name="connsiteX7" fmla="*/ 3768999 w 5305968"/>
              <a:gd name="connsiteY7" fmla="*/ 464 h 5125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05968" h="5125064">
                <a:moveTo>
                  <a:pt x="3768999" y="464"/>
                </a:moveTo>
                <a:cubicBezTo>
                  <a:pt x="4033876" y="4546"/>
                  <a:pt x="4257093" y="35739"/>
                  <a:pt x="4411163" y="99662"/>
                </a:cubicBezTo>
                <a:cubicBezTo>
                  <a:pt x="5232868" y="440582"/>
                  <a:pt x="5027441" y="2315644"/>
                  <a:pt x="5145453" y="3063046"/>
                </a:cubicBezTo>
                <a:cubicBezTo>
                  <a:pt x="5263466" y="3810447"/>
                  <a:pt x="5438295" y="4269378"/>
                  <a:pt x="5145453" y="4610298"/>
                </a:cubicBezTo>
                <a:cubicBezTo>
                  <a:pt x="4852612" y="4951219"/>
                  <a:pt x="4096470" y="5191611"/>
                  <a:pt x="3388403" y="5108567"/>
                </a:cubicBezTo>
                <a:cubicBezTo>
                  <a:pt x="2680337" y="5025523"/>
                  <a:pt x="1425923" y="4793871"/>
                  <a:pt x="897060" y="4112030"/>
                </a:cubicBezTo>
                <a:cubicBezTo>
                  <a:pt x="368196" y="3430188"/>
                  <a:pt x="-370462" y="1686249"/>
                  <a:pt x="215221" y="1017522"/>
                </a:cubicBezTo>
                <a:cubicBezTo>
                  <a:pt x="691089" y="474181"/>
                  <a:pt x="2621195" y="-17223"/>
                  <a:pt x="3768999" y="464"/>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7F36E5CA-FF08-48D7-95FA-12568A8D2ABC}"/>
              </a:ext>
            </a:extLst>
          </p:cNvPr>
          <p:cNvSpPr>
            <a:spLocks noGrp="1"/>
          </p:cNvSpPr>
          <p:nvPr>
            <p:ph type="pic" sz="quarter" idx="48" hasCustomPrompt="1"/>
          </p:nvPr>
        </p:nvSpPr>
        <p:spPr>
          <a:xfrm rot="694714">
            <a:off x="3645306" y="1966831"/>
            <a:ext cx="2880000" cy="1980000"/>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3" name="그림 개체 틀 2">
            <a:extLst>
              <a:ext uri="{FF2B5EF4-FFF2-40B4-BE49-F238E27FC236}">
                <a16:creationId xmlns:a16="http://schemas.microsoft.com/office/drawing/2014/main" id="{D6C0F0AF-FE29-4F73-9187-03868C2EFFF1}"/>
              </a:ext>
            </a:extLst>
          </p:cNvPr>
          <p:cNvSpPr>
            <a:spLocks noGrp="1"/>
          </p:cNvSpPr>
          <p:nvPr>
            <p:ph type="pic" sz="quarter" idx="49" hasCustomPrompt="1"/>
          </p:nvPr>
        </p:nvSpPr>
        <p:spPr>
          <a:xfrm rot="21398040">
            <a:off x="6395756" y="3088824"/>
            <a:ext cx="2880000" cy="1980000"/>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4" name="그림 개체 틀 2">
            <a:extLst>
              <a:ext uri="{FF2B5EF4-FFF2-40B4-BE49-F238E27FC236}">
                <a16:creationId xmlns:a16="http://schemas.microsoft.com/office/drawing/2014/main" id="{626B141D-5B3D-4593-A9E8-263DE8FE3344}"/>
              </a:ext>
            </a:extLst>
          </p:cNvPr>
          <p:cNvSpPr>
            <a:spLocks noGrp="1"/>
          </p:cNvSpPr>
          <p:nvPr>
            <p:ph type="pic" sz="quarter" idx="50" hasCustomPrompt="1"/>
          </p:nvPr>
        </p:nvSpPr>
        <p:spPr>
          <a:xfrm rot="20741363">
            <a:off x="3869381" y="3849415"/>
            <a:ext cx="2880000" cy="1980000"/>
          </a:xfrm>
          <a:prstGeom prst="rect">
            <a:avLst/>
          </a:prstGeom>
          <a:solidFill>
            <a:schemeClr val="bg1">
              <a:lumMod val="95000"/>
            </a:schemeClr>
          </a:solidFill>
          <a:ln w="95250" cap="flat">
            <a:solidFill>
              <a:schemeClr val="bg1"/>
            </a:solidFill>
            <a:miter lim="800000"/>
          </a:ln>
          <a:effectLst>
            <a:outerShdw blurRad="635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Text Placeholder 9">
            <a:extLst>
              <a:ext uri="{FF2B5EF4-FFF2-40B4-BE49-F238E27FC236}">
                <a16:creationId xmlns:a16="http://schemas.microsoft.com/office/drawing/2014/main" id="{C32D5FC7-F3E4-4F2C-BAB1-3F4616843C3A}"/>
              </a:ext>
            </a:extLst>
          </p:cNvPr>
          <p:cNvSpPr>
            <a:spLocks noGrp="1"/>
          </p:cNvSpPr>
          <p:nvPr>
            <p:ph type="body" sz="quarter" idx="44"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7" r:id="rId16"/>
    <p:sldLayoutId id="2147483688"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D768DDB8-96E8-4C7C-BC8D-D6A93CF1499F}"/>
              </a:ext>
            </a:extLst>
          </p:cNvPr>
          <p:cNvSpPr txBox="1"/>
          <p:nvPr/>
        </p:nvSpPr>
        <p:spPr>
          <a:xfrm>
            <a:off x="974033" y="345256"/>
            <a:ext cx="10800522" cy="1938992"/>
          </a:xfrm>
          <a:prstGeom prst="rect">
            <a:avLst/>
          </a:prstGeom>
          <a:noFill/>
        </p:spPr>
        <p:txBody>
          <a:bodyPr wrap="square" rtlCol="0" anchor="ctr">
            <a:spAutoFit/>
          </a:bodyPr>
          <a:lstStyle/>
          <a:p>
            <a:pPr algn="ctr"/>
            <a:r>
              <a:rPr lang="en-US" sz="6000" b="1" dirty="0">
                <a:solidFill>
                  <a:schemeClr val="bg1"/>
                </a:solidFill>
                <a:highlight>
                  <a:srgbClr val="000000"/>
                </a:highlight>
                <a:latin typeface="Times New Roman" panose="02020603050405020304" pitchFamily="18" charset="0"/>
                <a:cs typeface="Times New Roman" panose="02020603050405020304" pitchFamily="18" charset="0"/>
              </a:rPr>
              <a:t>EDA Project Overview: </a:t>
            </a:r>
          </a:p>
          <a:p>
            <a:pPr algn="ctr"/>
            <a:r>
              <a:rPr lang="en-US" sz="6000" b="1" dirty="0">
                <a:solidFill>
                  <a:schemeClr val="bg1"/>
                </a:solidFill>
                <a:highlight>
                  <a:srgbClr val="000000"/>
                </a:highlight>
              </a:rPr>
              <a:t>Vehicle Sales and Market Trends</a:t>
            </a:r>
            <a:endParaRPr lang="en-US" sz="6000" dirty="0">
              <a:solidFill>
                <a:schemeClr val="bg1"/>
              </a:solidFill>
              <a:highlight>
                <a:srgbClr val="000000"/>
              </a:highlight>
            </a:endParaRPr>
          </a:p>
        </p:txBody>
      </p:sp>
      <p:sp>
        <p:nvSpPr>
          <p:cNvPr id="16" name="TextBox 15">
            <a:extLst>
              <a:ext uri="{FF2B5EF4-FFF2-40B4-BE49-F238E27FC236}">
                <a16:creationId xmlns:a16="http://schemas.microsoft.com/office/drawing/2014/main" id="{C5E5E89D-D675-4990-B7DB-49E0F3649B14}"/>
              </a:ext>
            </a:extLst>
          </p:cNvPr>
          <p:cNvSpPr txBox="1"/>
          <p:nvPr/>
        </p:nvSpPr>
        <p:spPr>
          <a:xfrm>
            <a:off x="698500" y="2421164"/>
            <a:ext cx="11379200" cy="1200329"/>
          </a:xfrm>
          <a:prstGeom prst="rect">
            <a:avLst/>
          </a:prstGeom>
          <a:noFill/>
        </p:spPr>
        <p:txBody>
          <a:bodyPr wrap="square" rtlCol="0" anchor="ctr">
            <a:spAutoFit/>
          </a:bodyPr>
          <a:lstStyle/>
          <a:p>
            <a:pPr algn="ctr"/>
            <a:r>
              <a:rPr lang="en-US" sz="7200" b="1" dirty="0">
                <a:solidFill>
                  <a:schemeClr val="bg1"/>
                </a:solidFill>
                <a:highlight>
                  <a:srgbClr val="000000"/>
                </a:highlight>
                <a:latin typeface="Times New Roman" panose="02020603050405020304" pitchFamily="18" charset="0"/>
                <a:cs typeface="Times New Roman" panose="02020603050405020304" pitchFamily="18" charset="0"/>
              </a:rPr>
              <a:t>Name: Blessing </a:t>
            </a:r>
            <a:r>
              <a:rPr lang="en-US" sz="7200" b="1" dirty="0" err="1">
                <a:solidFill>
                  <a:schemeClr val="bg1"/>
                </a:solidFill>
                <a:highlight>
                  <a:srgbClr val="000000"/>
                </a:highlight>
                <a:latin typeface="Times New Roman" panose="02020603050405020304" pitchFamily="18" charset="0"/>
                <a:cs typeface="Times New Roman" panose="02020603050405020304" pitchFamily="18" charset="0"/>
              </a:rPr>
              <a:t>Odume</a:t>
            </a:r>
            <a:endParaRPr lang="en-US" sz="7200" dirty="0">
              <a:solidFill>
                <a:schemeClr val="bg1"/>
              </a:solidFill>
              <a:highlight>
                <a:srgbClr val="000000"/>
              </a:highlight>
            </a:endParaRPr>
          </a:p>
        </p:txBody>
      </p:sp>
    </p:spTree>
    <p:extLst>
      <p:ext uri="{BB962C8B-B14F-4D97-AF65-F5344CB8AC3E}">
        <p14:creationId xmlns:p14="http://schemas.microsoft.com/office/powerpoint/2010/main" val="3762006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 Placeholder 79">
            <a:extLst>
              <a:ext uri="{FF2B5EF4-FFF2-40B4-BE49-F238E27FC236}">
                <a16:creationId xmlns:a16="http://schemas.microsoft.com/office/drawing/2014/main" id="{368947D6-489A-4FDD-BE00-90C0F3A45BC7}"/>
              </a:ext>
            </a:extLst>
          </p:cNvPr>
          <p:cNvSpPr>
            <a:spLocks noGrp="1"/>
          </p:cNvSpPr>
          <p:nvPr>
            <p:ph type="body" sz="quarter" idx="10"/>
          </p:nvPr>
        </p:nvSpPr>
        <p:spPr>
          <a:xfrm>
            <a:off x="323529" y="299753"/>
            <a:ext cx="11497410" cy="724247"/>
          </a:xfrm>
        </p:spPr>
        <p:txBody>
          <a:bodyPr/>
          <a:lstStyle/>
          <a:p>
            <a:r>
              <a:rPr lang="en-US" b="1" dirty="0"/>
              <a:t>DATA PREPROCESSING CONT’D</a:t>
            </a:r>
          </a:p>
        </p:txBody>
      </p:sp>
      <p:sp>
        <p:nvSpPr>
          <p:cNvPr id="81" name="TextBox 80">
            <a:extLst>
              <a:ext uri="{FF2B5EF4-FFF2-40B4-BE49-F238E27FC236}">
                <a16:creationId xmlns:a16="http://schemas.microsoft.com/office/drawing/2014/main" id="{D406F966-64F6-4F09-85FD-EB078B37F433}"/>
              </a:ext>
            </a:extLst>
          </p:cNvPr>
          <p:cNvSpPr txBox="1"/>
          <p:nvPr/>
        </p:nvSpPr>
        <p:spPr>
          <a:xfrm>
            <a:off x="266434" y="1024000"/>
            <a:ext cx="11740035" cy="5442516"/>
          </a:xfrm>
          <a:prstGeom prst="rect">
            <a:avLst/>
          </a:prstGeom>
          <a:noFill/>
        </p:spPr>
        <p:txBody>
          <a:bodyPr wrap="square" rtlCol="0">
            <a:spAutoFit/>
          </a:bodyPr>
          <a:lstStyle/>
          <a:p>
            <a:pPr algn="just">
              <a:lnSpc>
                <a:spcPct val="150000"/>
              </a:lnSpc>
            </a:pPr>
            <a:r>
              <a:rPr lang="en-US" b="1" dirty="0"/>
              <a:t>3.4 Model: </a:t>
            </a:r>
            <a:r>
              <a:rPr lang="en-US" dirty="0"/>
              <a:t>The model column represent the vehicle model and it has 10399 number of missing cells. However, this was fix by slicing through the four and 8 characters of the Vin (model, engine, trim) and search for match among the filled cell in the model column. Four characters was used because some manufacturers happen to share the same model, engine and trim identification.</a:t>
            </a:r>
          </a:p>
          <a:p>
            <a:pPr algn="just">
              <a:lnSpc>
                <a:spcPct val="150000"/>
              </a:lnSpc>
            </a:pPr>
            <a:endParaRPr lang="en-US" dirty="0"/>
          </a:p>
          <a:p>
            <a:pPr algn="just">
              <a:lnSpc>
                <a:spcPct val="150000"/>
              </a:lnSpc>
            </a:pPr>
            <a:r>
              <a:rPr lang="en-US" b="1" dirty="0"/>
              <a:t>3.5 Trim, body, condition and transmission: </a:t>
            </a:r>
            <a:r>
              <a:rPr lang="en-US" dirty="0"/>
              <a:t>There were 10651, 13195, 11820, 65352 missing cells in trim, body, condition and transmission column respectively. These four (4) features represent the vehicle details and specification. However, the missing cells were filled with the highest occurring value in each of the columns. </a:t>
            </a:r>
          </a:p>
          <a:p>
            <a:pPr algn="just">
              <a:lnSpc>
                <a:spcPct val="150000"/>
              </a:lnSpc>
            </a:pPr>
            <a:endParaRPr lang="en-US" dirty="0"/>
          </a:p>
          <a:p>
            <a:pPr algn="just">
              <a:lnSpc>
                <a:spcPct val="150000"/>
              </a:lnSpc>
            </a:pPr>
            <a:r>
              <a:rPr lang="en-US" b="1" dirty="0"/>
              <a:t>3.6 Make: </a:t>
            </a:r>
            <a:r>
              <a:rPr lang="en-US" dirty="0"/>
              <a:t>The make column represent the manufacturer name and it has 10301 number of missing cells. However, this was fix by extracting the first four characters of the Vin (manufacturer number) and search for match among the filled cell in the make column. Four characters was used because some manufacturers happen to share the same manufacturer number a case like the parent and child company, Hyundai and Kia.</a:t>
            </a:r>
          </a:p>
        </p:txBody>
      </p:sp>
    </p:spTree>
    <p:extLst>
      <p:ext uri="{BB962C8B-B14F-4D97-AF65-F5344CB8AC3E}">
        <p14:creationId xmlns:p14="http://schemas.microsoft.com/office/powerpoint/2010/main" val="3036778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 Placeholder 79">
            <a:extLst>
              <a:ext uri="{FF2B5EF4-FFF2-40B4-BE49-F238E27FC236}">
                <a16:creationId xmlns:a16="http://schemas.microsoft.com/office/drawing/2014/main" id="{368947D6-489A-4FDD-BE00-90C0F3A45BC7}"/>
              </a:ext>
            </a:extLst>
          </p:cNvPr>
          <p:cNvSpPr>
            <a:spLocks noGrp="1"/>
          </p:cNvSpPr>
          <p:nvPr>
            <p:ph type="body" sz="quarter" idx="10"/>
          </p:nvPr>
        </p:nvSpPr>
        <p:spPr>
          <a:xfrm>
            <a:off x="323529" y="299753"/>
            <a:ext cx="11497410" cy="724247"/>
          </a:xfrm>
        </p:spPr>
        <p:txBody>
          <a:bodyPr/>
          <a:lstStyle/>
          <a:p>
            <a:r>
              <a:rPr lang="en-US" b="1" dirty="0"/>
              <a:t>DATA PREPROCESSING CONT’D</a:t>
            </a:r>
          </a:p>
        </p:txBody>
      </p:sp>
      <p:sp>
        <p:nvSpPr>
          <p:cNvPr id="81" name="TextBox 80">
            <a:extLst>
              <a:ext uri="{FF2B5EF4-FFF2-40B4-BE49-F238E27FC236}">
                <a16:creationId xmlns:a16="http://schemas.microsoft.com/office/drawing/2014/main" id="{D406F966-64F6-4F09-85FD-EB078B37F433}"/>
              </a:ext>
            </a:extLst>
          </p:cNvPr>
          <p:cNvSpPr txBox="1"/>
          <p:nvPr/>
        </p:nvSpPr>
        <p:spPr>
          <a:xfrm>
            <a:off x="266435" y="1024000"/>
            <a:ext cx="11554504" cy="3001334"/>
          </a:xfrm>
          <a:prstGeom prst="rect">
            <a:avLst/>
          </a:prstGeom>
          <a:noFill/>
        </p:spPr>
        <p:txBody>
          <a:bodyPr wrap="square" rtlCol="0">
            <a:spAutoFit/>
          </a:bodyPr>
          <a:lstStyle/>
          <a:p>
            <a:pPr algn="just">
              <a:lnSpc>
                <a:spcPct val="150000"/>
              </a:lnSpc>
            </a:pPr>
            <a:r>
              <a:rPr lang="en-US" sz="1600" b="1" dirty="0"/>
              <a:t>3.7 Odometer, color and interior: </a:t>
            </a:r>
            <a:r>
              <a:rPr lang="en-US" sz="1600" dirty="0"/>
              <a:t>These columns have a negligible number of missing cells in the dataset which ranges from 100 to 800. These missing cells were filled with the highest occurring values in each column.</a:t>
            </a:r>
          </a:p>
          <a:p>
            <a:pPr algn="just">
              <a:lnSpc>
                <a:spcPct val="150000"/>
              </a:lnSpc>
            </a:pPr>
            <a:endParaRPr lang="en-US" sz="1600" dirty="0"/>
          </a:p>
          <a:p>
            <a:pPr algn="just">
              <a:lnSpc>
                <a:spcPct val="150000"/>
              </a:lnSpc>
            </a:pPr>
            <a:r>
              <a:rPr lang="en-US" sz="1600" b="1" dirty="0"/>
              <a:t>3.5 MMR, </a:t>
            </a:r>
            <a:r>
              <a:rPr lang="en-US" sz="1600" b="1" dirty="0" err="1"/>
              <a:t>Sellingprice</a:t>
            </a:r>
            <a:r>
              <a:rPr lang="en-US" sz="1600" b="1" dirty="0"/>
              <a:t> and </a:t>
            </a:r>
            <a:r>
              <a:rPr lang="en-US" sz="1600" b="1" dirty="0" err="1"/>
              <a:t>saledate</a:t>
            </a:r>
            <a:r>
              <a:rPr lang="en-US" sz="1600" b="1" dirty="0"/>
              <a:t>: </a:t>
            </a:r>
            <a:r>
              <a:rPr lang="en-US" sz="1600" dirty="0"/>
              <a:t>These columns represent market price estimate, the vehicle selling price and the date the vehicle was sold. Also, these three features have negligible number of missing instances and they were filled with the highest occurring instance in the column. </a:t>
            </a:r>
          </a:p>
          <a:p>
            <a:pPr algn="just">
              <a:lnSpc>
                <a:spcPct val="150000"/>
              </a:lnSpc>
            </a:pPr>
            <a:endParaRPr lang="en-US" sz="1600" dirty="0"/>
          </a:p>
          <a:p>
            <a:pPr algn="just">
              <a:lnSpc>
                <a:spcPct val="150000"/>
              </a:lnSpc>
            </a:pPr>
            <a:r>
              <a:rPr lang="en-US" sz="1600" dirty="0"/>
              <a:t>The figure below show the outcome of the data preprocessing:</a:t>
            </a:r>
          </a:p>
        </p:txBody>
      </p:sp>
      <p:pic>
        <p:nvPicPr>
          <p:cNvPr id="2" name="Picture 1">
            <a:extLst>
              <a:ext uri="{FF2B5EF4-FFF2-40B4-BE49-F238E27FC236}">
                <a16:creationId xmlns:a16="http://schemas.microsoft.com/office/drawing/2014/main" id="{EC2286F5-FA2D-4D41-87C8-C0837F57D0C1}"/>
              </a:ext>
            </a:extLst>
          </p:cNvPr>
          <p:cNvPicPr>
            <a:picLocks noChangeAspect="1"/>
          </p:cNvPicPr>
          <p:nvPr/>
        </p:nvPicPr>
        <p:blipFill>
          <a:blip r:embed="rId2"/>
          <a:stretch>
            <a:fillRect/>
          </a:stretch>
        </p:blipFill>
        <p:spPr>
          <a:xfrm>
            <a:off x="7276033" y="3211696"/>
            <a:ext cx="3564244" cy="3096340"/>
          </a:xfrm>
          <a:prstGeom prst="rect">
            <a:avLst/>
          </a:prstGeom>
        </p:spPr>
      </p:pic>
      <p:sp>
        <p:nvSpPr>
          <p:cNvPr id="5" name="Text Placeholder 79">
            <a:extLst>
              <a:ext uri="{FF2B5EF4-FFF2-40B4-BE49-F238E27FC236}">
                <a16:creationId xmlns:a16="http://schemas.microsoft.com/office/drawing/2014/main" id="{ED3E71E3-C917-408A-AC80-C4DF0362EB52}"/>
              </a:ext>
            </a:extLst>
          </p:cNvPr>
          <p:cNvSpPr txBox="1">
            <a:spLocks/>
          </p:cNvSpPr>
          <p:nvPr/>
        </p:nvSpPr>
        <p:spPr>
          <a:xfrm>
            <a:off x="7039242" y="6308036"/>
            <a:ext cx="4117341" cy="372406"/>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Figure 3: Number of missing data in each column</a:t>
            </a:r>
          </a:p>
        </p:txBody>
      </p:sp>
    </p:spTree>
    <p:extLst>
      <p:ext uri="{BB962C8B-B14F-4D97-AF65-F5344CB8AC3E}">
        <p14:creationId xmlns:p14="http://schemas.microsoft.com/office/powerpoint/2010/main" val="1619428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 Placeholder 79">
            <a:extLst>
              <a:ext uri="{FF2B5EF4-FFF2-40B4-BE49-F238E27FC236}">
                <a16:creationId xmlns:a16="http://schemas.microsoft.com/office/drawing/2014/main" id="{368947D6-489A-4FDD-BE00-90C0F3A45BC7}"/>
              </a:ext>
            </a:extLst>
          </p:cNvPr>
          <p:cNvSpPr>
            <a:spLocks noGrp="1"/>
          </p:cNvSpPr>
          <p:nvPr>
            <p:ph type="body" sz="quarter" idx="10"/>
          </p:nvPr>
        </p:nvSpPr>
        <p:spPr>
          <a:xfrm>
            <a:off x="323529" y="299753"/>
            <a:ext cx="8621687" cy="724247"/>
          </a:xfrm>
        </p:spPr>
        <p:txBody>
          <a:bodyPr/>
          <a:lstStyle/>
          <a:p>
            <a:r>
              <a:rPr lang="en-US" b="1" dirty="0"/>
              <a:t>DATA ANALYSIS</a:t>
            </a:r>
          </a:p>
        </p:txBody>
      </p:sp>
      <p:sp>
        <p:nvSpPr>
          <p:cNvPr id="81" name="TextBox 80">
            <a:extLst>
              <a:ext uri="{FF2B5EF4-FFF2-40B4-BE49-F238E27FC236}">
                <a16:creationId xmlns:a16="http://schemas.microsoft.com/office/drawing/2014/main" id="{D406F966-64F6-4F09-85FD-EB078B37F433}"/>
              </a:ext>
            </a:extLst>
          </p:cNvPr>
          <p:cNvSpPr txBox="1"/>
          <p:nvPr/>
        </p:nvSpPr>
        <p:spPr>
          <a:xfrm>
            <a:off x="323530" y="1119810"/>
            <a:ext cx="11487470" cy="2534027"/>
          </a:xfrm>
          <a:prstGeom prst="rect">
            <a:avLst/>
          </a:prstGeom>
          <a:noFill/>
        </p:spPr>
        <p:txBody>
          <a:bodyPr wrap="square" rtlCol="0">
            <a:spAutoFit/>
          </a:bodyPr>
          <a:lstStyle/>
          <a:p>
            <a:pPr algn="just">
              <a:lnSpc>
                <a:spcPct val="150000"/>
              </a:lnSpc>
            </a:pPr>
            <a:r>
              <a:rPr lang="en-US" dirty="0"/>
              <a:t>Here, the analysis of the dataset is shown and explained.</a:t>
            </a:r>
          </a:p>
          <a:p>
            <a:pPr marL="342900" indent="-342900" algn="just">
              <a:lnSpc>
                <a:spcPct val="150000"/>
              </a:lnSpc>
              <a:buFont typeface="+mj-lt"/>
              <a:buAutoNum type="arabicParenR"/>
            </a:pPr>
            <a:r>
              <a:rPr lang="en-US" b="1" dirty="0"/>
              <a:t>Identify trends in vehicle sales over time.</a:t>
            </a:r>
          </a:p>
          <a:p>
            <a:pPr algn="just">
              <a:lnSpc>
                <a:spcPct val="150000"/>
              </a:lnSpc>
            </a:pPr>
            <a:r>
              <a:rPr lang="en-US" dirty="0"/>
              <a:t>To identify sales trend over time using the dataset, the sales time column and the selling price were used. The sales time column  was converted from object data type to datetime format. Figure 4 show the sales trend in year 2014, figure 5 show the sales trend in the year 2015 and Figure 6 display the sales trend in the whole dataset.</a:t>
            </a:r>
          </a:p>
        </p:txBody>
      </p:sp>
      <p:sp>
        <p:nvSpPr>
          <p:cNvPr id="8" name="Text Placeholder 79">
            <a:extLst>
              <a:ext uri="{FF2B5EF4-FFF2-40B4-BE49-F238E27FC236}">
                <a16:creationId xmlns:a16="http://schemas.microsoft.com/office/drawing/2014/main" id="{676F5B4B-431D-49A8-874D-931C4BFBA9B9}"/>
              </a:ext>
            </a:extLst>
          </p:cNvPr>
          <p:cNvSpPr txBox="1">
            <a:spLocks/>
          </p:cNvSpPr>
          <p:nvPr/>
        </p:nvSpPr>
        <p:spPr>
          <a:xfrm>
            <a:off x="264732" y="6485594"/>
            <a:ext cx="4117341" cy="372406"/>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Figure 4: sales trend for year 2014</a:t>
            </a:r>
          </a:p>
        </p:txBody>
      </p:sp>
      <p:pic>
        <p:nvPicPr>
          <p:cNvPr id="5" name="Picture 4">
            <a:extLst>
              <a:ext uri="{FF2B5EF4-FFF2-40B4-BE49-F238E27FC236}">
                <a16:creationId xmlns:a16="http://schemas.microsoft.com/office/drawing/2014/main" id="{CD45235B-09A6-4F32-BF72-D370A0C7B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30" y="3653837"/>
            <a:ext cx="3902034" cy="2904410"/>
          </a:xfrm>
          <a:prstGeom prst="rect">
            <a:avLst/>
          </a:prstGeom>
        </p:spPr>
      </p:pic>
      <p:pic>
        <p:nvPicPr>
          <p:cNvPr id="9" name="Picture 8">
            <a:extLst>
              <a:ext uri="{FF2B5EF4-FFF2-40B4-BE49-F238E27FC236}">
                <a16:creationId xmlns:a16="http://schemas.microsoft.com/office/drawing/2014/main" id="{AD3B97F8-08D5-4580-90BD-7DB7775DE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2073" y="3714148"/>
            <a:ext cx="3902034" cy="2689515"/>
          </a:xfrm>
          <a:prstGeom prst="rect">
            <a:avLst/>
          </a:prstGeom>
        </p:spPr>
      </p:pic>
      <p:pic>
        <p:nvPicPr>
          <p:cNvPr id="11" name="Picture 10">
            <a:extLst>
              <a:ext uri="{FF2B5EF4-FFF2-40B4-BE49-F238E27FC236}">
                <a16:creationId xmlns:a16="http://schemas.microsoft.com/office/drawing/2014/main" id="{35527D06-992E-4034-8801-26F67CB5E6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6011" y="3653837"/>
            <a:ext cx="3716300" cy="2689515"/>
          </a:xfrm>
          <a:prstGeom prst="rect">
            <a:avLst/>
          </a:prstGeom>
        </p:spPr>
      </p:pic>
      <p:sp>
        <p:nvSpPr>
          <p:cNvPr id="14" name="Text Placeholder 79">
            <a:extLst>
              <a:ext uri="{FF2B5EF4-FFF2-40B4-BE49-F238E27FC236}">
                <a16:creationId xmlns:a16="http://schemas.microsoft.com/office/drawing/2014/main" id="{7DEF5178-EB5A-4B43-BE52-B8543BDB2721}"/>
              </a:ext>
            </a:extLst>
          </p:cNvPr>
          <p:cNvSpPr txBox="1">
            <a:spLocks/>
          </p:cNvSpPr>
          <p:nvPr/>
        </p:nvSpPr>
        <p:spPr>
          <a:xfrm>
            <a:off x="4440871" y="6433255"/>
            <a:ext cx="4117341" cy="372406"/>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Figure 5: Sales trend for year 2015</a:t>
            </a:r>
          </a:p>
        </p:txBody>
      </p:sp>
      <p:sp>
        <p:nvSpPr>
          <p:cNvPr id="15" name="Text Placeholder 79">
            <a:extLst>
              <a:ext uri="{FF2B5EF4-FFF2-40B4-BE49-F238E27FC236}">
                <a16:creationId xmlns:a16="http://schemas.microsoft.com/office/drawing/2014/main" id="{B3313586-14AB-4EBE-811C-8862EF34FCB0}"/>
              </a:ext>
            </a:extLst>
          </p:cNvPr>
          <p:cNvSpPr txBox="1">
            <a:spLocks/>
          </p:cNvSpPr>
          <p:nvPr/>
        </p:nvSpPr>
        <p:spPr>
          <a:xfrm>
            <a:off x="8342905" y="6299391"/>
            <a:ext cx="4117341" cy="372406"/>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Figure 6: Overall vehicles sale trend</a:t>
            </a:r>
          </a:p>
        </p:txBody>
      </p:sp>
    </p:spTree>
    <p:extLst>
      <p:ext uri="{BB962C8B-B14F-4D97-AF65-F5344CB8AC3E}">
        <p14:creationId xmlns:p14="http://schemas.microsoft.com/office/powerpoint/2010/main" val="1349845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 Placeholder 79">
            <a:extLst>
              <a:ext uri="{FF2B5EF4-FFF2-40B4-BE49-F238E27FC236}">
                <a16:creationId xmlns:a16="http://schemas.microsoft.com/office/drawing/2014/main" id="{368947D6-489A-4FDD-BE00-90C0F3A45BC7}"/>
              </a:ext>
            </a:extLst>
          </p:cNvPr>
          <p:cNvSpPr>
            <a:spLocks noGrp="1"/>
          </p:cNvSpPr>
          <p:nvPr>
            <p:ph type="body" sz="quarter" idx="10"/>
          </p:nvPr>
        </p:nvSpPr>
        <p:spPr>
          <a:xfrm>
            <a:off x="1785156" y="365970"/>
            <a:ext cx="8621687" cy="724247"/>
          </a:xfrm>
        </p:spPr>
        <p:txBody>
          <a:bodyPr/>
          <a:lstStyle/>
          <a:p>
            <a:r>
              <a:rPr lang="en-US" b="1" dirty="0"/>
              <a:t>DATA ANALYSIS CONT’D</a:t>
            </a:r>
          </a:p>
        </p:txBody>
      </p:sp>
      <p:sp>
        <p:nvSpPr>
          <p:cNvPr id="81" name="TextBox 80">
            <a:extLst>
              <a:ext uri="{FF2B5EF4-FFF2-40B4-BE49-F238E27FC236}">
                <a16:creationId xmlns:a16="http://schemas.microsoft.com/office/drawing/2014/main" id="{D406F966-64F6-4F09-85FD-EB078B37F433}"/>
              </a:ext>
            </a:extLst>
          </p:cNvPr>
          <p:cNvSpPr txBox="1"/>
          <p:nvPr/>
        </p:nvSpPr>
        <p:spPr>
          <a:xfrm>
            <a:off x="323530" y="1119810"/>
            <a:ext cx="11423970" cy="2118529"/>
          </a:xfrm>
          <a:prstGeom prst="rect">
            <a:avLst/>
          </a:prstGeom>
          <a:noFill/>
        </p:spPr>
        <p:txBody>
          <a:bodyPr wrap="square" rtlCol="0">
            <a:spAutoFit/>
          </a:bodyPr>
          <a:lstStyle/>
          <a:p>
            <a:pPr algn="just">
              <a:lnSpc>
                <a:spcPct val="150000"/>
              </a:lnSpc>
            </a:pPr>
            <a:r>
              <a:rPr lang="en-US" b="1" dirty="0"/>
              <a:t>2) Analyze the impact of vehicle condition and mileage on selling prices.</a:t>
            </a:r>
          </a:p>
          <a:p>
            <a:pPr algn="just">
              <a:lnSpc>
                <a:spcPct val="150000"/>
              </a:lnSpc>
            </a:pPr>
            <a:r>
              <a:rPr lang="en-US" dirty="0"/>
              <a:t>The impact of vehicle condition and mileage on the selling price of vehicles was analyzed using the scatter plot, box plot and correlation coefficient. To do this the condition and the odometer column datatype was converted from object to float data type. Figure 7 show the scatter plot, figure 8 show the box plot while Figure 9 display the correlation plot.</a:t>
            </a:r>
          </a:p>
        </p:txBody>
      </p:sp>
      <p:sp>
        <p:nvSpPr>
          <p:cNvPr id="8" name="Text Placeholder 79">
            <a:extLst>
              <a:ext uri="{FF2B5EF4-FFF2-40B4-BE49-F238E27FC236}">
                <a16:creationId xmlns:a16="http://schemas.microsoft.com/office/drawing/2014/main" id="{676F5B4B-431D-49A8-874D-931C4BFBA9B9}"/>
              </a:ext>
            </a:extLst>
          </p:cNvPr>
          <p:cNvSpPr txBox="1">
            <a:spLocks/>
          </p:cNvSpPr>
          <p:nvPr/>
        </p:nvSpPr>
        <p:spPr>
          <a:xfrm>
            <a:off x="261133" y="6324960"/>
            <a:ext cx="4117341" cy="372406"/>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Figure 7: Scatter plot for mileage and price</a:t>
            </a:r>
          </a:p>
        </p:txBody>
      </p:sp>
      <p:sp>
        <p:nvSpPr>
          <p:cNvPr id="14" name="Text Placeholder 79">
            <a:extLst>
              <a:ext uri="{FF2B5EF4-FFF2-40B4-BE49-F238E27FC236}">
                <a16:creationId xmlns:a16="http://schemas.microsoft.com/office/drawing/2014/main" id="{7DEF5178-EB5A-4B43-BE52-B8543BDB2721}"/>
              </a:ext>
            </a:extLst>
          </p:cNvPr>
          <p:cNvSpPr txBox="1">
            <a:spLocks/>
          </p:cNvSpPr>
          <p:nvPr/>
        </p:nvSpPr>
        <p:spPr>
          <a:xfrm>
            <a:off x="4440871" y="6433255"/>
            <a:ext cx="4117341" cy="372406"/>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Figure 8: Box plot for condition and price</a:t>
            </a:r>
          </a:p>
        </p:txBody>
      </p:sp>
      <p:sp>
        <p:nvSpPr>
          <p:cNvPr id="15" name="Text Placeholder 79">
            <a:extLst>
              <a:ext uri="{FF2B5EF4-FFF2-40B4-BE49-F238E27FC236}">
                <a16:creationId xmlns:a16="http://schemas.microsoft.com/office/drawing/2014/main" id="{B3313586-14AB-4EBE-811C-8862EF34FCB0}"/>
              </a:ext>
            </a:extLst>
          </p:cNvPr>
          <p:cNvSpPr txBox="1">
            <a:spLocks/>
          </p:cNvSpPr>
          <p:nvPr/>
        </p:nvSpPr>
        <p:spPr>
          <a:xfrm>
            <a:off x="8348172" y="6361090"/>
            <a:ext cx="3820661" cy="372406"/>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Figure 9: Correlation plot for mileage, condition and price</a:t>
            </a:r>
          </a:p>
        </p:txBody>
      </p:sp>
      <p:pic>
        <p:nvPicPr>
          <p:cNvPr id="3" name="Picture 2">
            <a:extLst>
              <a:ext uri="{FF2B5EF4-FFF2-40B4-BE49-F238E27FC236}">
                <a16:creationId xmlns:a16="http://schemas.microsoft.com/office/drawing/2014/main" id="{BFC9818C-3ED0-4136-B865-3C34F5507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30" y="3325426"/>
            <a:ext cx="3816670" cy="2997204"/>
          </a:xfrm>
          <a:prstGeom prst="rect">
            <a:avLst/>
          </a:prstGeom>
        </p:spPr>
      </p:pic>
      <p:pic>
        <p:nvPicPr>
          <p:cNvPr id="6" name="Picture 5">
            <a:extLst>
              <a:ext uri="{FF2B5EF4-FFF2-40B4-BE49-F238E27FC236}">
                <a16:creationId xmlns:a16="http://schemas.microsoft.com/office/drawing/2014/main" id="{5DCE0A0B-860D-4F30-8163-1C7222EB36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8475" y="3342084"/>
            <a:ext cx="3820660" cy="3084120"/>
          </a:xfrm>
          <a:prstGeom prst="rect">
            <a:avLst/>
          </a:prstGeom>
        </p:spPr>
      </p:pic>
      <p:pic>
        <p:nvPicPr>
          <p:cNvPr id="10" name="Picture 9">
            <a:extLst>
              <a:ext uri="{FF2B5EF4-FFF2-40B4-BE49-F238E27FC236}">
                <a16:creationId xmlns:a16="http://schemas.microsoft.com/office/drawing/2014/main" id="{DBD59BCB-4435-4583-907E-D6E6B6E978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9013" y="3577132"/>
            <a:ext cx="3712987" cy="2783958"/>
          </a:xfrm>
          <a:prstGeom prst="rect">
            <a:avLst/>
          </a:prstGeom>
        </p:spPr>
      </p:pic>
    </p:spTree>
    <p:extLst>
      <p:ext uri="{BB962C8B-B14F-4D97-AF65-F5344CB8AC3E}">
        <p14:creationId xmlns:p14="http://schemas.microsoft.com/office/powerpoint/2010/main" val="4195522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 Placeholder 79">
            <a:extLst>
              <a:ext uri="{FF2B5EF4-FFF2-40B4-BE49-F238E27FC236}">
                <a16:creationId xmlns:a16="http://schemas.microsoft.com/office/drawing/2014/main" id="{368947D6-489A-4FDD-BE00-90C0F3A45BC7}"/>
              </a:ext>
            </a:extLst>
          </p:cNvPr>
          <p:cNvSpPr>
            <a:spLocks noGrp="1"/>
          </p:cNvSpPr>
          <p:nvPr>
            <p:ph type="body" sz="quarter" idx="10"/>
          </p:nvPr>
        </p:nvSpPr>
        <p:spPr>
          <a:xfrm>
            <a:off x="1785156" y="365970"/>
            <a:ext cx="8621687" cy="724247"/>
          </a:xfrm>
        </p:spPr>
        <p:txBody>
          <a:bodyPr/>
          <a:lstStyle/>
          <a:p>
            <a:r>
              <a:rPr lang="en-US" b="1" dirty="0"/>
              <a:t>DATA ANALYSIS CONT’D</a:t>
            </a:r>
          </a:p>
        </p:txBody>
      </p:sp>
      <p:sp>
        <p:nvSpPr>
          <p:cNvPr id="81" name="TextBox 80">
            <a:extLst>
              <a:ext uri="{FF2B5EF4-FFF2-40B4-BE49-F238E27FC236}">
                <a16:creationId xmlns:a16="http://schemas.microsoft.com/office/drawing/2014/main" id="{D406F966-64F6-4F09-85FD-EB078B37F433}"/>
              </a:ext>
            </a:extLst>
          </p:cNvPr>
          <p:cNvSpPr txBox="1"/>
          <p:nvPr/>
        </p:nvSpPr>
        <p:spPr>
          <a:xfrm>
            <a:off x="323530" y="1119810"/>
            <a:ext cx="11423970" cy="1703030"/>
          </a:xfrm>
          <a:prstGeom prst="rect">
            <a:avLst/>
          </a:prstGeom>
          <a:noFill/>
        </p:spPr>
        <p:txBody>
          <a:bodyPr wrap="square" rtlCol="0">
            <a:spAutoFit/>
          </a:bodyPr>
          <a:lstStyle/>
          <a:p>
            <a:pPr algn="just">
              <a:lnSpc>
                <a:spcPct val="150000"/>
              </a:lnSpc>
            </a:pPr>
            <a:r>
              <a:rPr lang="en-US" b="1" dirty="0"/>
              <a:t>3) Understand the relationship between MMR values and actual selling prices..</a:t>
            </a:r>
          </a:p>
          <a:p>
            <a:pPr algn="just">
              <a:lnSpc>
                <a:spcPct val="150000"/>
              </a:lnSpc>
            </a:pPr>
            <a:r>
              <a:rPr lang="en-US" dirty="0"/>
              <a:t>The relationship between the market value estimate and the selling price of the vehicle was done using the scatter plot and correlation coefficient. The two columns (</a:t>
            </a:r>
            <a:r>
              <a:rPr lang="en-US" dirty="0" err="1"/>
              <a:t>mmr</a:t>
            </a:r>
            <a:r>
              <a:rPr lang="en-US" dirty="0"/>
              <a:t> and </a:t>
            </a:r>
            <a:r>
              <a:rPr lang="en-US" dirty="0" err="1"/>
              <a:t>sellingprice</a:t>
            </a:r>
            <a:r>
              <a:rPr lang="en-US" dirty="0"/>
              <a:t>) were use to plot the relationship between them.</a:t>
            </a:r>
          </a:p>
        </p:txBody>
      </p:sp>
      <p:sp>
        <p:nvSpPr>
          <p:cNvPr id="8" name="Text Placeholder 79">
            <a:extLst>
              <a:ext uri="{FF2B5EF4-FFF2-40B4-BE49-F238E27FC236}">
                <a16:creationId xmlns:a16="http://schemas.microsoft.com/office/drawing/2014/main" id="{676F5B4B-431D-49A8-874D-931C4BFBA9B9}"/>
              </a:ext>
            </a:extLst>
          </p:cNvPr>
          <p:cNvSpPr txBox="1">
            <a:spLocks/>
          </p:cNvSpPr>
          <p:nvPr/>
        </p:nvSpPr>
        <p:spPr>
          <a:xfrm>
            <a:off x="1632733" y="6305827"/>
            <a:ext cx="4117341" cy="372406"/>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Figure 10: Scatter plot MMR and selling price</a:t>
            </a:r>
          </a:p>
        </p:txBody>
      </p:sp>
      <p:sp>
        <p:nvSpPr>
          <p:cNvPr id="15" name="Text Placeholder 79">
            <a:extLst>
              <a:ext uri="{FF2B5EF4-FFF2-40B4-BE49-F238E27FC236}">
                <a16:creationId xmlns:a16="http://schemas.microsoft.com/office/drawing/2014/main" id="{B3313586-14AB-4EBE-811C-8862EF34FCB0}"/>
              </a:ext>
            </a:extLst>
          </p:cNvPr>
          <p:cNvSpPr txBox="1">
            <a:spLocks/>
          </p:cNvSpPr>
          <p:nvPr/>
        </p:nvSpPr>
        <p:spPr>
          <a:xfrm>
            <a:off x="7621929" y="6305827"/>
            <a:ext cx="4117341" cy="372406"/>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Figure 11: Correlation plot for MMR and selling price.</a:t>
            </a:r>
          </a:p>
        </p:txBody>
      </p:sp>
      <p:pic>
        <p:nvPicPr>
          <p:cNvPr id="7" name="Picture 6">
            <a:extLst>
              <a:ext uri="{FF2B5EF4-FFF2-40B4-BE49-F238E27FC236}">
                <a16:creationId xmlns:a16="http://schemas.microsoft.com/office/drawing/2014/main" id="{0F73022E-D471-4982-AE0D-1DB7E3A06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7819" y="2959722"/>
            <a:ext cx="4291081" cy="3365238"/>
          </a:xfrm>
          <a:prstGeom prst="rect">
            <a:avLst/>
          </a:prstGeom>
        </p:spPr>
      </p:pic>
      <p:pic>
        <p:nvPicPr>
          <p:cNvPr id="11" name="Picture 10">
            <a:extLst>
              <a:ext uri="{FF2B5EF4-FFF2-40B4-BE49-F238E27FC236}">
                <a16:creationId xmlns:a16="http://schemas.microsoft.com/office/drawing/2014/main" id="{4DCB4494-DDD6-4B88-B883-F546F6B2D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00" y="2822840"/>
            <a:ext cx="6234546" cy="3365238"/>
          </a:xfrm>
          <a:prstGeom prst="rect">
            <a:avLst/>
          </a:prstGeom>
        </p:spPr>
      </p:pic>
    </p:spTree>
    <p:extLst>
      <p:ext uri="{BB962C8B-B14F-4D97-AF65-F5344CB8AC3E}">
        <p14:creationId xmlns:p14="http://schemas.microsoft.com/office/powerpoint/2010/main" val="1432013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 Placeholder 79">
            <a:extLst>
              <a:ext uri="{FF2B5EF4-FFF2-40B4-BE49-F238E27FC236}">
                <a16:creationId xmlns:a16="http://schemas.microsoft.com/office/drawing/2014/main" id="{368947D6-489A-4FDD-BE00-90C0F3A45BC7}"/>
              </a:ext>
            </a:extLst>
          </p:cNvPr>
          <p:cNvSpPr>
            <a:spLocks noGrp="1"/>
          </p:cNvSpPr>
          <p:nvPr>
            <p:ph type="body" sz="quarter" idx="10"/>
          </p:nvPr>
        </p:nvSpPr>
        <p:spPr>
          <a:xfrm>
            <a:off x="1785156" y="365970"/>
            <a:ext cx="8621687" cy="724247"/>
          </a:xfrm>
        </p:spPr>
        <p:txBody>
          <a:bodyPr/>
          <a:lstStyle/>
          <a:p>
            <a:r>
              <a:rPr lang="en-US" b="1" dirty="0"/>
              <a:t>DATA ANALYSIS CONT’D</a:t>
            </a:r>
          </a:p>
        </p:txBody>
      </p:sp>
      <p:sp>
        <p:nvSpPr>
          <p:cNvPr id="81" name="TextBox 80">
            <a:extLst>
              <a:ext uri="{FF2B5EF4-FFF2-40B4-BE49-F238E27FC236}">
                <a16:creationId xmlns:a16="http://schemas.microsoft.com/office/drawing/2014/main" id="{D406F966-64F6-4F09-85FD-EB078B37F433}"/>
              </a:ext>
            </a:extLst>
          </p:cNvPr>
          <p:cNvSpPr txBox="1"/>
          <p:nvPr/>
        </p:nvSpPr>
        <p:spPr>
          <a:xfrm>
            <a:off x="323530" y="1119810"/>
            <a:ext cx="11423970" cy="1287532"/>
          </a:xfrm>
          <a:prstGeom prst="rect">
            <a:avLst/>
          </a:prstGeom>
          <a:noFill/>
        </p:spPr>
        <p:txBody>
          <a:bodyPr wrap="square" rtlCol="0">
            <a:spAutoFit/>
          </a:bodyPr>
          <a:lstStyle/>
          <a:p>
            <a:pPr algn="just">
              <a:lnSpc>
                <a:spcPct val="150000"/>
              </a:lnSpc>
            </a:pPr>
            <a:r>
              <a:rPr lang="en-US" b="1" dirty="0"/>
              <a:t>4) Determine the most popular vehicle makes and models. </a:t>
            </a:r>
          </a:p>
          <a:p>
            <a:pPr algn="just">
              <a:lnSpc>
                <a:spcPct val="150000"/>
              </a:lnSpc>
            </a:pPr>
            <a:r>
              <a:rPr lang="en-US" dirty="0"/>
              <a:t>The most popular vehicle maker and models are shown in the figure below. The make and model column were plotted against count. This gave me the popular maker and model. </a:t>
            </a:r>
          </a:p>
        </p:txBody>
      </p:sp>
      <p:sp>
        <p:nvSpPr>
          <p:cNvPr id="8" name="Text Placeholder 79">
            <a:extLst>
              <a:ext uri="{FF2B5EF4-FFF2-40B4-BE49-F238E27FC236}">
                <a16:creationId xmlns:a16="http://schemas.microsoft.com/office/drawing/2014/main" id="{676F5B4B-431D-49A8-874D-931C4BFBA9B9}"/>
              </a:ext>
            </a:extLst>
          </p:cNvPr>
          <p:cNvSpPr txBox="1">
            <a:spLocks/>
          </p:cNvSpPr>
          <p:nvPr/>
        </p:nvSpPr>
        <p:spPr>
          <a:xfrm>
            <a:off x="1632733" y="6305827"/>
            <a:ext cx="4117341" cy="372406"/>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Figure 12: Popular vehicle</a:t>
            </a:r>
          </a:p>
        </p:txBody>
      </p:sp>
      <p:sp>
        <p:nvSpPr>
          <p:cNvPr id="15" name="Text Placeholder 79">
            <a:extLst>
              <a:ext uri="{FF2B5EF4-FFF2-40B4-BE49-F238E27FC236}">
                <a16:creationId xmlns:a16="http://schemas.microsoft.com/office/drawing/2014/main" id="{B3313586-14AB-4EBE-811C-8862EF34FCB0}"/>
              </a:ext>
            </a:extLst>
          </p:cNvPr>
          <p:cNvSpPr txBox="1">
            <a:spLocks/>
          </p:cNvSpPr>
          <p:nvPr/>
        </p:nvSpPr>
        <p:spPr>
          <a:xfrm>
            <a:off x="7621929" y="6305827"/>
            <a:ext cx="4117341" cy="372406"/>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Figure 13: Popular models</a:t>
            </a:r>
          </a:p>
        </p:txBody>
      </p:sp>
      <p:pic>
        <p:nvPicPr>
          <p:cNvPr id="3" name="Picture 2">
            <a:extLst>
              <a:ext uri="{FF2B5EF4-FFF2-40B4-BE49-F238E27FC236}">
                <a16:creationId xmlns:a16="http://schemas.microsoft.com/office/drawing/2014/main" id="{12E17AB1-F7FE-4ACF-B2DC-30E84B86D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857" y="2621524"/>
            <a:ext cx="5655142" cy="3456039"/>
          </a:xfrm>
          <a:prstGeom prst="rect">
            <a:avLst/>
          </a:prstGeom>
        </p:spPr>
      </p:pic>
      <p:pic>
        <p:nvPicPr>
          <p:cNvPr id="10" name="Picture 9">
            <a:extLst>
              <a:ext uri="{FF2B5EF4-FFF2-40B4-BE49-F238E27FC236}">
                <a16:creationId xmlns:a16="http://schemas.microsoft.com/office/drawing/2014/main" id="{3CB9FB00-BC08-4EF0-AA91-F6ACC0D99F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946" y="2719141"/>
            <a:ext cx="5616963" cy="3019049"/>
          </a:xfrm>
          <a:prstGeom prst="rect">
            <a:avLst/>
          </a:prstGeom>
        </p:spPr>
      </p:pic>
    </p:spTree>
    <p:extLst>
      <p:ext uri="{BB962C8B-B14F-4D97-AF65-F5344CB8AC3E}">
        <p14:creationId xmlns:p14="http://schemas.microsoft.com/office/powerpoint/2010/main" val="1326559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8FC2C2F-E6A0-458D-876A-34ABC61ACB90}"/>
              </a:ext>
            </a:extLst>
          </p:cNvPr>
          <p:cNvSpPr txBox="1"/>
          <p:nvPr/>
        </p:nvSpPr>
        <p:spPr>
          <a:xfrm>
            <a:off x="3619501" y="3335131"/>
            <a:ext cx="5410200" cy="1200329"/>
          </a:xfrm>
          <a:prstGeom prst="rect">
            <a:avLst/>
          </a:prstGeom>
          <a:noFill/>
        </p:spPr>
        <p:txBody>
          <a:bodyPr wrap="square" rtlCol="0">
            <a:spAutoFit/>
          </a:bodyPr>
          <a:lstStyle/>
          <a:p>
            <a:pPr algn="ctr"/>
            <a:r>
              <a:rPr lang="en-US" altLang="ko-KR" sz="7200" b="1" dirty="0">
                <a:cs typeface="Arial" pitchFamily="34" charset="0"/>
              </a:rPr>
              <a:t>FINDINGS</a:t>
            </a:r>
            <a:endParaRPr lang="ko-KR" altLang="en-US" sz="7200" dirty="0">
              <a:cs typeface="Arial" pitchFamily="34" charset="0"/>
            </a:endParaRPr>
          </a:p>
        </p:txBody>
      </p:sp>
    </p:spTree>
    <p:extLst>
      <p:ext uri="{BB962C8B-B14F-4D97-AF65-F5344CB8AC3E}">
        <p14:creationId xmlns:p14="http://schemas.microsoft.com/office/powerpoint/2010/main" val="277452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 Placeholder 79">
            <a:extLst>
              <a:ext uri="{FF2B5EF4-FFF2-40B4-BE49-F238E27FC236}">
                <a16:creationId xmlns:a16="http://schemas.microsoft.com/office/drawing/2014/main" id="{368947D6-489A-4FDD-BE00-90C0F3A45BC7}"/>
              </a:ext>
            </a:extLst>
          </p:cNvPr>
          <p:cNvSpPr>
            <a:spLocks noGrp="1"/>
          </p:cNvSpPr>
          <p:nvPr>
            <p:ph type="body" sz="quarter" idx="10"/>
          </p:nvPr>
        </p:nvSpPr>
        <p:spPr>
          <a:xfrm>
            <a:off x="3213100" y="271374"/>
            <a:ext cx="4081116" cy="724247"/>
          </a:xfrm>
        </p:spPr>
        <p:txBody>
          <a:bodyPr/>
          <a:lstStyle/>
          <a:p>
            <a:r>
              <a:rPr lang="en-US" b="1" dirty="0"/>
              <a:t>FINDINGS</a:t>
            </a:r>
          </a:p>
        </p:txBody>
      </p:sp>
      <p:sp>
        <p:nvSpPr>
          <p:cNvPr id="81" name="TextBox 80">
            <a:extLst>
              <a:ext uri="{FF2B5EF4-FFF2-40B4-BE49-F238E27FC236}">
                <a16:creationId xmlns:a16="http://schemas.microsoft.com/office/drawing/2014/main" id="{D406F966-64F6-4F09-85FD-EB078B37F433}"/>
              </a:ext>
            </a:extLst>
          </p:cNvPr>
          <p:cNvSpPr txBox="1"/>
          <p:nvPr/>
        </p:nvSpPr>
        <p:spPr>
          <a:xfrm>
            <a:off x="323530" y="1119810"/>
            <a:ext cx="10357722" cy="4611519"/>
          </a:xfrm>
          <a:prstGeom prst="rect">
            <a:avLst/>
          </a:prstGeom>
          <a:noFill/>
        </p:spPr>
        <p:txBody>
          <a:bodyPr wrap="square" rtlCol="0">
            <a:spAutoFit/>
          </a:bodyPr>
          <a:lstStyle/>
          <a:p>
            <a:pPr marL="342900" indent="-342900" algn="just">
              <a:lnSpc>
                <a:spcPct val="150000"/>
              </a:lnSpc>
              <a:buAutoNum type="arabicParenR"/>
            </a:pPr>
            <a:r>
              <a:rPr lang="en-US" dirty="0"/>
              <a:t>It was noticed from the analysis of the data that there was a surge in the sales of vehicle at the end of the year around December 1 till march of the following year. Also, a drastic fall of sales of vehicle was noticed in the beginning of march which extended to sometime around April ending. It is be concluded from this analysis that sales of vehicle increase at the end of the year which might be as a result of high travels that usually happen around this time.</a:t>
            </a:r>
          </a:p>
          <a:p>
            <a:pPr marL="342900" indent="-342900" algn="just">
              <a:lnSpc>
                <a:spcPct val="150000"/>
              </a:lnSpc>
              <a:buAutoNum type="arabicParenR"/>
            </a:pPr>
            <a:endParaRPr lang="en-US" dirty="0"/>
          </a:p>
          <a:p>
            <a:pPr marL="342900" indent="-342900" algn="just">
              <a:lnSpc>
                <a:spcPct val="150000"/>
              </a:lnSpc>
              <a:buAutoNum type="arabicParenR"/>
            </a:pPr>
            <a:r>
              <a:rPr lang="en-US" dirty="0"/>
              <a:t> The condition of the vehicle and it mileage reading affects the cost price of the vehicle. It can be seen from the visualization that the higher the mileage reading of the vehicle the lower the cost price and vice versa. Also, for the condition of the vehicle, it has a positive correlation with the vehicle cost price while the odometer reading has a negative correlation with the vehicle selling price.</a:t>
            </a:r>
          </a:p>
        </p:txBody>
      </p:sp>
    </p:spTree>
    <p:extLst>
      <p:ext uri="{BB962C8B-B14F-4D97-AF65-F5344CB8AC3E}">
        <p14:creationId xmlns:p14="http://schemas.microsoft.com/office/powerpoint/2010/main" val="3139852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 Placeholder 79">
            <a:extLst>
              <a:ext uri="{FF2B5EF4-FFF2-40B4-BE49-F238E27FC236}">
                <a16:creationId xmlns:a16="http://schemas.microsoft.com/office/drawing/2014/main" id="{368947D6-489A-4FDD-BE00-90C0F3A45BC7}"/>
              </a:ext>
            </a:extLst>
          </p:cNvPr>
          <p:cNvSpPr>
            <a:spLocks noGrp="1"/>
          </p:cNvSpPr>
          <p:nvPr>
            <p:ph type="body" sz="quarter" idx="10"/>
          </p:nvPr>
        </p:nvSpPr>
        <p:spPr>
          <a:xfrm>
            <a:off x="2438400" y="284074"/>
            <a:ext cx="6845300" cy="724247"/>
          </a:xfrm>
        </p:spPr>
        <p:txBody>
          <a:bodyPr/>
          <a:lstStyle/>
          <a:p>
            <a:r>
              <a:rPr lang="en-US" b="1" dirty="0"/>
              <a:t>FINDINGS CONT’D</a:t>
            </a:r>
          </a:p>
        </p:txBody>
      </p:sp>
      <p:sp>
        <p:nvSpPr>
          <p:cNvPr id="81" name="TextBox 80">
            <a:extLst>
              <a:ext uri="{FF2B5EF4-FFF2-40B4-BE49-F238E27FC236}">
                <a16:creationId xmlns:a16="http://schemas.microsoft.com/office/drawing/2014/main" id="{D406F966-64F6-4F09-85FD-EB078B37F433}"/>
              </a:ext>
            </a:extLst>
          </p:cNvPr>
          <p:cNvSpPr txBox="1"/>
          <p:nvPr/>
        </p:nvSpPr>
        <p:spPr>
          <a:xfrm>
            <a:off x="323530" y="1119810"/>
            <a:ext cx="10357722" cy="2949525"/>
          </a:xfrm>
          <a:prstGeom prst="rect">
            <a:avLst/>
          </a:prstGeom>
          <a:noFill/>
        </p:spPr>
        <p:txBody>
          <a:bodyPr wrap="square" rtlCol="0">
            <a:spAutoFit/>
          </a:bodyPr>
          <a:lstStyle/>
          <a:p>
            <a:pPr algn="just">
              <a:lnSpc>
                <a:spcPct val="150000"/>
              </a:lnSpc>
            </a:pPr>
            <a:r>
              <a:rPr lang="en-US" dirty="0"/>
              <a:t>3) It relationship of the market value estimate with the actual selling price is a positive one. The Pearson correlation gave 0.98 correlation value. This means that the higher the MMR estimate the higher the selling price.</a:t>
            </a:r>
          </a:p>
          <a:p>
            <a:pPr algn="just">
              <a:lnSpc>
                <a:spcPct val="150000"/>
              </a:lnSpc>
            </a:pPr>
            <a:endParaRPr lang="en-US" dirty="0"/>
          </a:p>
          <a:p>
            <a:pPr algn="just">
              <a:lnSpc>
                <a:spcPct val="150000"/>
              </a:lnSpc>
            </a:pPr>
            <a:r>
              <a:rPr lang="en-US" dirty="0"/>
              <a:t>4)  The most popular vehicle according to the analysis done is the ford because it has a higher number of purchase when compared to other vehicle. While the most popular model is the Altima because of the higher numbers of users.</a:t>
            </a:r>
          </a:p>
        </p:txBody>
      </p:sp>
    </p:spTree>
    <p:extLst>
      <p:ext uri="{BB962C8B-B14F-4D97-AF65-F5344CB8AC3E}">
        <p14:creationId xmlns:p14="http://schemas.microsoft.com/office/powerpoint/2010/main" val="3975540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56B9BB4C-EF6E-42D8-8041-B99A29691861}"/>
              </a:ext>
            </a:extLst>
          </p:cNvPr>
          <p:cNvSpPr/>
          <p:nvPr/>
        </p:nvSpPr>
        <p:spPr>
          <a:xfrm>
            <a:off x="1510053" y="868622"/>
            <a:ext cx="9171893" cy="3563678"/>
          </a:xfrm>
          <a:prstGeom prst="roundRect">
            <a:avLst>
              <a:gd name="adj" fmla="val 4975"/>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EB9C3D96-4611-46F8-A734-7132815E5647}"/>
              </a:ext>
            </a:extLst>
          </p:cNvPr>
          <p:cNvSpPr txBox="1"/>
          <p:nvPr/>
        </p:nvSpPr>
        <p:spPr>
          <a:xfrm>
            <a:off x="1816100" y="1106418"/>
            <a:ext cx="8343899" cy="3165803"/>
          </a:xfrm>
          <a:prstGeom prst="rect">
            <a:avLst/>
          </a:prstGeom>
          <a:noFill/>
        </p:spPr>
        <p:txBody>
          <a:bodyPr wrap="square" rtlCol="0">
            <a:spAutoFit/>
          </a:bodyPr>
          <a:lstStyle/>
          <a:p>
            <a:pPr algn="just">
              <a:lnSpc>
                <a:spcPct val="150000"/>
              </a:lnSpc>
            </a:pPr>
            <a:r>
              <a:rPr lang="en-US" altLang="ko-KR" sz="1500" dirty="0">
                <a:cs typeface="Arial" pitchFamily="34" charset="0"/>
              </a:rPr>
              <a:t>From the result of this analysis it is recommended that the trend for higher sales of vehicle is always toward the end of the year and it is suggested that there should be more product (Vehicles) readily available around this period. However, this analysis also show that not only that vehicles should be available for sale but vehicles that are popular among the population like the  ford products and Nissan, Altima brand to be specific. In addition while purchasing vehicles for sale it is important to take note of the car specifications that affect the selling price. This specifications ranges from the mileage i.e. odometer reading, and vehicle condition. Lastly, it is recommended that the market value estimates of vehicles should be kept in check to have idea about the current selling price.</a:t>
            </a:r>
          </a:p>
        </p:txBody>
      </p:sp>
      <p:sp>
        <p:nvSpPr>
          <p:cNvPr id="11" name="TextBox 10">
            <a:extLst>
              <a:ext uri="{FF2B5EF4-FFF2-40B4-BE49-F238E27FC236}">
                <a16:creationId xmlns:a16="http://schemas.microsoft.com/office/drawing/2014/main" id="{CD938C60-CE23-43AD-8761-F3DA82E98974}"/>
              </a:ext>
            </a:extLst>
          </p:cNvPr>
          <p:cNvSpPr txBox="1"/>
          <p:nvPr/>
        </p:nvSpPr>
        <p:spPr>
          <a:xfrm>
            <a:off x="2495393" y="99181"/>
            <a:ext cx="6796267" cy="769441"/>
          </a:xfrm>
          <a:prstGeom prst="rect">
            <a:avLst/>
          </a:prstGeom>
          <a:noFill/>
        </p:spPr>
        <p:txBody>
          <a:bodyPr wrap="square" rtlCol="0">
            <a:spAutoFit/>
          </a:bodyPr>
          <a:lstStyle/>
          <a:p>
            <a:pPr algn="ctr"/>
            <a:r>
              <a:rPr lang="en-US" altLang="ko-KR" sz="4400" b="1" dirty="0">
                <a:cs typeface="Arial" pitchFamily="34" charset="0"/>
              </a:rPr>
              <a:t>RECOMMENDATION</a:t>
            </a:r>
            <a:endParaRPr lang="ko-KR" altLang="en-US" sz="4400" dirty="0">
              <a:cs typeface="Arial" pitchFamily="34" charset="0"/>
            </a:endParaRPr>
          </a:p>
        </p:txBody>
      </p:sp>
    </p:spTree>
    <p:extLst>
      <p:ext uri="{BB962C8B-B14F-4D97-AF65-F5344CB8AC3E}">
        <p14:creationId xmlns:p14="http://schemas.microsoft.com/office/powerpoint/2010/main" val="689816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5CF28A3A-8B5E-4F10-9D89-5C565942ACBA}"/>
              </a:ext>
            </a:extLst>
          </p:cNvPr>
          <p:cNvSpPr txBox="1"/>
          <p:nvPr/>
        </p:nvSpPr>
        <p:spPr>
          <a:xfrm>
            <a:off x="4625008" y="732064"/>
            <a:ext cx="5539409" cy="1200329"/>
          </a:xfrm>
          <a:prstGeom prst="rect">
            <a:avLst/>
          </a:prstGeom>
          <a:noFill/>
        </p:spPr>
        <p:txBody>
          <a:bodyPr wrap="square" rtlCol="0" anchor="ctr">
            <a:spAutoFit/>
          </a:bodyPr>
          <a:lstStyle/>
          <a:p>
            <a:pPr algn="ctr"/>
            <a:r>
              <a:rPr lang="en-US" sz="7200" b="1" dirty="0">
                <a:latin typeface="Times New Roman" panose="02020603050405020304" pitchFamily="18" charset="0"/>
                <a:cs typeface="Times New Roman" panose="02020603050405020304" pitchFamily="18" charset="0"/>
              </a:rPr>
              <a:t>Overview</a:t>
            </a:r>
            <a:endParaRPr lang="en-US" sz="7200" dirty="0"/>
          </a:p>
        </p:txBody>
      </p:sp>
      <p:sp>
        <p:nvSpPr>
          <p:cNvPr id="23" name="TextBox 22">
            <a:extLst>
              <a:ext uri="{FF2B5EF4-FFF2-40B4-BE49-F238E27FC236}">
                <a16:creationId xmlns:a16="http://schemas.microsoft.com/office/drawing/2014/main" id="{2311D1B4-A1CD-4989-B429-0128F804C04A}"/>
              </a:ext>
            </a:extLst>
          </p:cNvPr>
          <p:cNvSpPr txBox="1"/>
          <p:nvPr/>
        </p:nvSpPr>
        <p:spPr>
          <a:xfrm>
            <a:off x="6361044" y="1932393"/>
            <a:ext cx="4465982" cy="3244158"/>
          </a:xfrm>
          <a:prstGeom prst="rect">
            <a:avLst/>
          </a:prstGeom>
          <a:noFill/>
        </p:spPr>
        <p:txBody>
          <a:bodyPr wrap="square" rtlCol="0" anchor="ctr">
            <a:spAutoFit/>
          </a:bodyPr>
          <a:lstStyle/>
          <a:p>
            <a:pPr marL="342900" indent="-342900">
              <a:lnSpc>
                <a:spcPct val="150000"/>
              </a:lnSpc>
              <a:buFont typeface="Wingdings" panose="05000000000000000000" pitchFamily="2" charset="2"/>
              <a:buChar char="q"/>
            </a:pPr>
            <a:r>
              <a:rPr lang="en-US" sz="2800" b="1" dirty="0"/>
              <a:t>Background</a:t>
            </a:r>
          </a:p>
          <a:p>
            <a:pPr marL="342900" indent="-342900">
              <a:lnSpc>
                <a:spcPct val="150000"/>
              </a:lnSpc>
              <a:buFont typeface="Wingdings" panose="05000000000000000000" pitchFamily="2" charset="2"/>
              <a:buChar char="q"/>
            </a:pPr>
            <a:r>
              <a:rPr lang="en-US" sz="2800" b="1" dirty="0"/>
              <a:t>Aims and Objective</a:t>
            </a:r>
          </a:p>
          <a:p>
            <a:pPr marL="342900" indent="-342900">
              <a:lnSpc>
                <a:spcPct val="150000"/>
              </a:lnSpc>
              <a:buFont typeface="Wingdings" panose="05000000000000000000" pitchFamily="2" charset="2"/>
              <a:buChar char="q"/>
            </a:pPr>
            <a:r>
              <a:rPr lang="en-US" sz="2800" b="1" dirty="0"/>
              <a:t>Analysis</a:t>
            </a:r>
          </a:p>
          <a:p>
            <a:pPr marL="342900" indent="-342900">
              <a:lnSpc>
                <a:spcPct val="150000"/>
              </a:lnSpc>
              <a:buFont typeface="Wingdings" panose="05000000000000000000" pitchFamily="2" charset="2"/>
              <a:buChar char="q"/>
            </a:pPr>
            <a:r>
              <a:rPr lang="en-US" sz="2800" b="1" dirty="0"/>
              <a:t>Findings</a:t>
            </a:r>
          </a:p>
          <a:p>
            <a:pPr marL="342900" indent="-342900">
              <a:lnSpc>
                <a:spcPct val="150000"/>
              </a:lnSpc>
              <a:buFont typeface="Wingdings" panose="05000000000000000000" pitchFamily="2" charset="2"/>
              <a:buChar char="q"/>
            </a:pPr>
            <a:r>
              <a:rPr lang="en-US" sz="2800" b="1" dirty="0"/>
              <a:t>Recommendation</a:t>
            </a:r>
          </a:p>
        </p:txBody>
      </p:sp>
    </p:spTree>
    <p:extLst>
      <p:ext uri="{BB962C8B-B14F-4D97-AF65-F5344CB8AC3E}">
        <p14:creationId xmlns:p14="http://schemas.microsoft.com/office/powerpoint/2010/main" val="3123540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714489"/>
            <a:ext cx="12191999" cy="1015663"/>
          </a:xfrm>
          <a:prstGeom prst="rect">
            <a:avLst/>
          </a:prstGeom>
          <a:noFill/>
        </p:spPr>
        <p:txBody>
          <a:bodyPr wrap="square" rtlCol="0" anchor="ctr">
            <a:spAutoFit/>
          </a:bodyPr>
          <a:lstStyle/>
          <a:p>
            <a:pPr algn="ctr"/>
            <a:r>
              <a:rPr lang="en-US" altLang="ko-KR" sz="6000" dirty="0">
                <a:cs typeface="Arial" pitchFamily="34" charset="0"/>
              </a:rPr>
              <a:t>THANK YOU</a:t>
            </a:r>
            <a:endParaRPr lang="ko-KR" altLang="en-US" sz="6000" dirty="0">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5094313" y="302425"/>
            <a:ext cx="4763386" cy="724247"/>
          </a:xfrm>
        </p:spPr>
        <p:txBody>
          <a:bodyPr/>
          <a:lstStyle/>
          <a:p>
            <a:r>
              <a:rPr lang="en-US" sz="6000" b="1" dirty="0"/>
              <a:t>Background</a:t>
            </a:r>
          </a:p>
        </p:txBody>
      </p:sp>
      <p:sp>
        <p:nvSpPr>
          <p:cNvPr id="3" name="Rectangle 2">
            <a:extLst>
              <a:ext uri="{FF2B5EF4-FFF2-40B4-BE49-F238E27FC236}">
                <a16:creationId xmlns:a16="http://schemas.microsoft.com/office/drawing/2014/main" id="{3AEE0F7A-AF82-45CA-908C-A39E5EB0697E}"/>
              </a:ext>
            </a:extLst>
          </p:cNvPr>
          <p:cNvSpPr/>
          <p:nvPr/>
        </p:nvSpPr>
        <p:spPr>
          <a:xfrm>
            <a:off x="1582655" y="3257611"/>
            <a:ext cx="108000" cy="20547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4" name="Rectangle 3">
            <a:extLst>
              <a:ext uri="{FF2B5EF4-FFF2-40B4-BE49-F238E27FC236}">
                <a16:creationId xmlns:a16="http://schemas.microsoft.com/office/drawing/2014/main" id="{F750BC13-7343-43E2-AD4E-3A74C1BB700F}"/>
              </a:ext>
            </a:extLst>
          </p:cNvPr>
          <p:cNvSpPr/>
          <p:nvPr/>
        </p:nvSpPr>
        <p:spPr>
          <a:xfrm>
            <a:off x="1406566" y="3670637"/>
            <a:ext cx="108000" cy="173012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 name="Rectangle 4">
            <a:extLst>
              <a:ext uri="{FF2B5EF4-FFF2-40B4-BE49-F238E27FC236}">
                <a16:creationId xmlns:a16="http://schemas.microsoft.com/office/drawing/2014/main" id="{9083C6A3-50B2-4FB1-9648-679B21F7545F}"/>
              </a:ext>
            </a:extLst>
          </p:cNvPr>
          <p:cNvSpPr/>
          <p:nvPr/>
        </p:nvSpPr>
        <p:spPr>
          <a:xfrm>
            <a:off x="1786502" y="3481362"/>
            <a:ext cx="108000" cy="173012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 name="Rectangle 5">
            <a:extLst>
              <a:ext uri="{FF2B5EF4-FFF2-40B4-BE49-F238E27FC236}">
                <a16:creationId xmlns:a16="http://schemas.microsoft.com/office/drawing/2014/main" id="{C080F066-6088-4542-B5F0-6A82992ABC98}"/>
              </a:ext>
            </a:extLst>
          </p:cNvPr>
          <p:cNvSpPr/>
          <p:nvPr/>
        </p:nvSpPr>
        <p:spPr>
          <a:xfrm>
            <a:off x="1242037" y="4443277"/>
            <a:ext cx="108000" cy="10972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7" name="Rectangle 6">
            <a:extLst>
              <a:ext uri="{FF2B5EF4-FFF2-40B4-BE49-F238E27FC236}">
                <a16:creationId xmlns:a16="http://schemas.microsoft.com/office/drawing/2014/main" id="{83C6C33C-4DA6-4035-8168-BB67E9C33EC9}"/>
              </a:ext>
            </a:extLst>
          </p:cNvPr>
          <p:cNvSpPr/>
          <p:nvPr/>
        </p:nvSpPr>
        <p:spPr>
          <a:xfrm>
            <a:off x="1990349" y="4191679"/>
            <a:ext cx="108000" cy="936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9" name="TextBox 18">
            <a:extLst>
              <a:ext uri="{FF2B5EF4-FFF2-40B4-BE49-F238E27FC236}">
                <a16:creationId xmlns:a16="http://schemas.microsoft.com/office/drawing/2014/main" id="{B87F964F-9E6F-42A4-BBBC-4F8C0B5206FB}"/>
              </a:ext>
            </a:extLst>
          </p:cNvPr>
          <p:cNvSpPr txBox="1"/>
          <p:nvPr/>
        </p:nvSpPr>
        <p:spPr>
          <a:xfrm>
            <a:off x="4151653" y="1157886"/>
            <a:ext cx="7165655" cy="3780522"/>
          </a:xfrm>
          <a:prstGeom prst="rect">
            <a:avLst/>
          </a:prstGeom>
          <a:noFill/>
        </p:spPr>
        <p:txBody>
          <a:bodyPr wrap="square" rtlCol="0">
            <a:spAutoFit/>
          </a:bodyPr>
          <a:lstStyle/>
          <a:p>
            <a:pPr algn="just">
              <a:lnSpc>
                <a:spcPct val="150000"/>
              </a:lnSpc>
            </a:pPr>
            <a:r>
              <a:rPr lang="en-US" dirty="0"/>
              <a:t>One of the biggest and most active industries in the world, the global vehicle sales sector greatly boosts national economies, creates jobs, and advances technology. Vehicle sales have fluctuated significantly over the past few decades as a result of shifts in consumer preferences, technology advancements, global upheavals, and economic situations. Gaining knowledge about vehicle sales and market trends will help to understand customer behavior, the expansion of the industry, and the difficulties automakers confront in a quickly changing environment.</a:t>
            </a:r>
          </a:p>
        </p:txBody>
      </p:sp>
      <p:grpSp>
        <p:nvGrpSpPr>
          <p:cNvPr id="72" name="Group 71">
            <a:extLst>
              <a:ext uri="{FF2B5EF4-FFF2-40B4-BE49-F238E27FC236}">
                <a16:creationId xmlns:a16="http://schemas.microsoft.com/office/drawing/2014/main" id="{C26BFF94-9BCD-4754-B707-AB8CA3A945F6}"/>
              </a:ext>
            </a:extLst>
          </p:cNvPr>
          <p:cNvGrpSpPr/>
          <p:nvPr/>
        </p:nvGrpSpPr>
        <p:grpSpPr>
          <a:xfrm>
            <a:off x="348016" y="5069622"/>
            <a:ext cx="4025474" cy="1549477"/>
            <a:chOff x="3386441" y="5024510"/>
            <a:chExt cx="4025474" cy="1549477"/>
          </a:xfrm>
        </p:grpSpPr>
        <p:grpSp>
          <p:nvGrpSpPr>
            <p:cNvPr id="73" name="Group 72">
              <a:extLst>
                <a:ext uri="{FF2B5EF4-FFF2-40B4-BE49-F238E27FC236}">
                  <a16:creationId xmlns:a16="http://schemas.microsoft.com/office/drawing/2014/main" id="{985F6BF7-F6B8-4E68-BCC1-73DE2BD4E260}"/>
                </a:ext>
              </a:extLst>
            </p:cNvPr>
            <p:cNvGrpSpPr/>
            <p:nvPr/>
          </p:nvGrpSpPr>
          <p:grpSpPr>
            <a:xfrm>
              <a:off x="3386441" y="5024510"/>
              <a:ext cx="4025474" cy="1549477"/>
              <a:chOff x="6827378" y="2457115"/>
              <a:chExt cx="1161309" cy="447009"/>
            </a:xfrm>
          </p:grpSpPr>
          <p:sp>
            <p:nvSpPr>
              <p:cNvPr id="75" name="Freeform: Shape 74">
                <a:extLst>
                  <a:ext uri="{FF2B5EF4-FFF2-40B4-BE49-F238E27FC236}">
                    <a16:creationId xmlns:a16="http://schemas.microsoft.com/office/drawing/2014/main" id="{A3194DF4-2B46-4614-BB6D-9939F8B7BAD6}"/>
                  </a:ext>
                </a:extLst>
              </p:cNvPr>
              <p:cNvSpPr/>
              <p:nvPr/>
            </p:nvSpPr>
            <p:spPr>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345F854-D5E5-4FF3-94D6-102233365C6D}"/>
                  </a:ext>
                </a:extLst>
              </p:cNvPr>
              <p:cNvSpPr/>
              <p:nvPr/>
            </p:nvSpPr>
            <p:spPr>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77" name="Freeform: Shape 76">
                <a:extLst>
                  <a:ext uri="{FF2B5EF4-FFF2-40B4-BE49-F238E27FC236}">
                    <a16:creationId xmlns:a16="http://schemas.microsoft.com/office/drawing/2014/main" id="{FD1C5C03-B7C0-42E7-BE4E-FC32F36B6250}"/>
                  </a:ext>
                </a:extLst>
              </p:cNvPr>
              <p:cNvSpPr/>
              <p:nvPr/>
            </p:nvSpPr>
            <p:spPr>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endParaRPr lang="en-US"/>
              </a:p>
            </p:txBody>
          </p:sp>
          <p:sp>
            <p:nvSpPr>
              <p:cNvPr id="78" name="Freeform: Shape 77">
                <a:extLst>
                  <a:ext uri="{FF2B5EF4-FFF2-40B4-BE49-F238E27FC236}">
                    <a16:creationId xmlns:a16="http://schemas.microsoft.com/office/drawing/2014/main" id="{7AF56F48-92B8-496B-A332-92566297BA89}"/>
                  </a:ext>
                </a:extLst>
              </p:cNvPr>
              <p:cNvSpPr/>
              <p:nvPr/>
            </p:nvSpPr>
            <p:spPr>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endParaRPr lang="en-US"/>
              </a:p>
            </p:txBody>
          </p:sp>
          <p:sp>
            <p:nvSpPr>
              <p:cNvPr id="79" name="Freeform: Shape 78">
                <a:extLst>
                  <a:ext uri="{FF2B5EF4-FFF2-40B4-BE49-F238E27FC236}">
                    <a16:creationId xmlns:a16="http://schemas.microsoft.com/office/drawing/2014/main" id="{90638C2C-1207-458F-8A0B-FDD88836BEB8}"/>
                  </a:ext>
                </a:extLst>
              </p:cNvPr>
              <p:cNvSpPr/>
              <p:nvPr/>
            </p:nvSpPr>
            <p:spPr>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endParaRPr lang="en-US"/>
              </a:p>
            </p:txBody>
          </p:sp>
        </p:grpSp>
        <p:sp>
          <p:nvSpPr>
            <p:cNvPr id="74" name="Block Arc 5">
              <a:extLst>
                <a:ext uri="{FF2B5EF4-FFF2-40B4-BE49-F238E27FC236}">
                  <a16:creationId xmlns:a16="http://schemas.microsoft.com/office/drawing/2014/main" id="{055A4E89-99CC-49F0-BE88-44196324014A}"/>
                </a:ext>
              </a:extLst>
            </p:cNvPr>
            <p:cNvSpPr>
              <a:spLocks noChangeAspect="1"/>
            </p:cNvSpPr>
            <p:nvPr/>
          </p:nvSpPr>
          <p:spPr>
            <a:xfrm rot="10800000" flipH="1">
              <a:off x="4713708" y="5639122"/>
              <a:ext cx="452817" cy="488296"/>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Tree>
    <p:extLst>
      <p:ext uri="{BB962C8B-B14F-4D97-AF65-F5344CB8AC3E}">
        <p14:creationId xmlns:p14="http://schemas.microsoft.com/office/powerpoint/2010/main" val="1279224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539589" y="372958"/>
            <a:ext cx="8075401" cy="724247"/>
          </a:xfrm>
        </p:spPr>
        <p:txBody>
          <a:bodyPr/>
          <a:lstStyle/>
          <a:p>
            <a:r>
              <a:rPr lang="en-US" sz="6000" b="1" dirty="0"/>
              <a:t>Aim and Objective</a:t>
            </a:r>
          </a:p>
        </p:txBody>
      </p:sp>
      <p:grpSp>
        <p:nvGrpSpPr>
          <p:cNvPr id="3" name="Group 2">
            <a:extLst>
              <a:ext uri="{FF2B5EF4-FFF2-40B4-BE49-F238E27FC236}">
                <a16:creationId xmlns:a16="http://schemas.microsoft.com/office/drawing/2014/main" id="{D9858635-1C36-42A7-912A-4060D34072C2}"/>
              </a:ext>
            </a:extLst>
          </p:cNvPr>
          <p:cNvGrpSpPr/>
          <p:nvPr/>
        </p:nvGrpSpPr>
        <p:grpSpPr>
          <a:xfrm>
            <a:off x="9174124" y="2367314"/>
            <a:ext cx="2449436" cy="4118440"/>
            <a:chOff x="9350712" y="1857286"/>
            <a:chExt cx="2449436" cy="4118440"/>
          </a:xfrm>
          <a:effectLst/>
        </p:grpSpPr>
        <p:grpSp>
          <p:nvGrpSpPr>
            <p:cNvPr id="4" name="Group 3">
              <a:extLst>
                <a:ext uri="{FF2B5EF4-FFF2-40B4-BE49-F238E27FC236}">
                  <a16:creationId xmlns:a16="http://schemas.microsoft.com/office/drawing/2014/main" id="{64A80D5C-784D-47FD-B952-19C83B3D5CC5}"/>
                </a:ext>
              </a:extLst>
            </p:cNvPr>
            <p:cNvGrpSpPr/>
            <p:nvPr/>
          </p:nvGrpSpPr>
          <p:grpSpPr>
            <a:xfrm>
              <a:off x="9350712" y="1857286"/>
              <a:ext cx="2449436" cy="4118440"/>
              <a:chOff x="8387179" y="1671271"/>
              <a:chExt cx="2912519" cy="4118440"/>
            </a:xfrm>
          </p:grpSpPr>
          <p:sp>
            <p:nvSpPr>
              <p:cNvPr id="8" name="Rounded Rectangle 3">
                <a:extLst>
                  <a:ext uri="{FF2B5EF4-FFF2-40B4-BE49-F238E27FC236}">
                    <a16:creationId xmlns:a16="http://schemas.microsoft.com/office/drawing/2014/main" id="{E52D8B42-B47D-4CAA-9F11-765138A00551}"/>
                  </a:ext>
                </a:extLst>
              </p:cNvPr>
              <p:cNvSpPr/>
              <p:nvPr/>
            </p:nvSpPr>
            <p:spPr>
              <a:xfrm>
                <a:off x="8387181" y="1671271"/>
                <a:ext cx="2912517" cy="4118440"/>
              </a:xfrm>
              <a:custGeom>
                <a:avLst/>
                <a:gdLst>
                  <a:gd name="connsiteX0" fmla="*/ 130869 w 1881086"/>
                  <a:gd name="connsiteY0" fmla="*/ 0 h 3024336"/>
                  <a:gd name="connsiteX1" fmla="*/ 1453307 w 1881086"/>
                  <a:gd name="connsiteY1" fmla="*/ 0 h 3024336"/>
                  <a:gd name="connsiteX2" fmla="*/ 1584176 w 1881086"/>
                  <a:gd name="connsiteY2" fmla="*/ 130869 h 3024336"/>
                  <a:gd name="connsiteX3" fmla="*/ 1584176 w 1881086"/>
                  <a:gd name="connsiteY3" fmla="*/ 131000 h 3024336"/>
                  <a:gd name="connsiteX4" fmla="*/ 1881086 w 1881086"/>
                  <a:gd name="connsiteY4" fmla="*/ 1538919 h 3024336"/>
                  <a:gd name="connsiteX5" fmla="*/ 1574806 w 1881086"/>
                  <a:gd name="connsiteY5" fmla="*/ 2939881 h 3024336"/>
                  <a:gd name="connsiteX6" fmla="*/ 1453307 w 1881086"/>
                  <a:gd name="connsiteY6" fmla="*/ 3024336 h 3024336"/>
                  <a:gd name="connsiteX7" fmla="*/ 130869 w 1881086"/>
                  <a:gd name="connsiteY7" fmla="*/ 3024336 h 3024336"/>
                  <a:gd name="connsiteX8" fmla="*/ 0 w 1881086"/>
                  <a:gd name="connsiteY8" fmla="*/ 2893467 h 3024336"/>
                  <a:gd name="connsiteX9" fmla="*/ 0 w 1881086"/>
                  <a:gd name="connsiteY9" fmla="*/ 130869 h 3024336"/>
                  <a:gd name="connsiteX10" fmla="*/ 130869 w 1881086"/>
                  <a:gd name="connsiteY10" fmla="*/ 0 h 302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1086" h="3024336">
                    <a:moveTo>
                      <a:pt x="130869" y="0"/>
                    </a:moveTo>
                    <a:lnTo>
                      <a:pt x="1453307" y="0"/>
                    </a:lnTo>
                    <a:cubicBezTo>
                      <a:pt x="1525584" y="0"/>
                      <a:pt x="1584176" y="58592"/>
                      <a:pt x="1584176" y="130869"/>
                    </a:cubicBezTo>
                    <a:lnTo>
                      <a:pt x="1584176" y="131000"/>
                    </a:lnTo>
                    <a:lnTo>
                      <a:pt x="1881086" y="1538919"/>
                    </a:lnTo>
                    <a:lnTo>
                      <a:pt x="1574806" y="2939881"/>
                    </a:lnTo>
                    <a:cubicBezTo>
                      <a:pt x="1556783" y="2989390"/>
                      <a:pt x="1509126" y="3024336"/>
                      <a:pt x="1453307" y="3024336"/>
                    </a:cubicBezTo>
                    <a:lnTo>
                      <a:pt x="130869" y="3024336"/>
                    </a:lnTo>
                    <a:cubicBezTo>
                      <a:pt x="58592" y="3024336"/>
                      <a:pt x="0" y="2965744"/>
                      <a:pt x="0" y="2893467"/>
                    </a:cubicBezTo>
                    <a:lnTo>
                      <a:pt x="0" y="130869"/>
                    </a:lnTo>
                    <a:cubicBezTo>
                      <a:pt x="0" y="58592"/>
                      <a:pt x="58592" y="0"/>
                      <a:pt x="130869" y="0"/>
                    </a:cubicBezTo>
                    <a:close/>
                  </a:path>
                </a:pathLst>
              </a:custGeom>
              <a:solidFill>
                <a:schemeClr val="bg1"/>
              </a:solidFill>
              <a:ln w="28575">
                <a:solidFill>
                  <a:schemeClr val="accent4"/>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accent1"/>
                  </a:solidFill>
                </a:endParaRPr>
              </a:p>
            </p:txBody>
          </p:sp>
          <p:sp>
            <p:nvSpPr>
              <p:cNvPr id="9" name="Freeform: Shape 8">
                <a:extLst>
                  <a:ext uri="{FF2B5EF4-FFF2-40B4-BE49-F238E27FC236}">
                    <a16:creationId xmlns:a16="http://schemas.microsoft.com/office/drawing/2014/main" id="{DDEC5717-BE05-480A-9587-D076C88880B3}"/>
                  </a:ext>
                </a:extLst>
              </p:cNvPr>
              <p:cNvSpPr/>
              <p:nvPr/>
            </p:nvSpPr>
            <p:spPr>
              <a:xfrm>
                <a:off x="8387179" y="4628469"/>
                <a:ext cx="1325574" cy="1161242"/>
              </a:xfrm>
              <a:custGeom>
                <a:avLst/>
                <a:gdLst>
                  <a:gd name="connsiteX0" fmla="*/ 0 w 1325574"/>
                  <a:gd name="connsiteY0" fmla="*/ 0 h 1161242"/>
                  <a:gd name="connsiteX1" fmla="*/ 1325574 w 1325574"/>
                  <a:gd name="connsiteY1" fmla="*/ 1161242 h 1161242"/>
                  <a:gd name="connsiteX2" fmla="*/ 202627 w 1325574"/>
                  <a:gd name="connsiteY2" fmla="*/ 1161242 h 1161242"/>
                  <a:gd name="connsiteX3" fmla="*/ 0 w 1325574"/>
                  <a:gd name="connsiteY3" fmla="*/ 983029 h 1161242"/>
                </a:gdLst>
                <a:ahLst/>
                <a:cxnLst>
                  <a:cxn ang="0">
                    <a:pos x="connsiteX0" y="connsiteY0"/>
                  </a:cxn>
                  <a:cxn ang="0">
                    <a:pos x="connsiteX1" y="connsiteY1"/>
                  </a:cxn>
                  <a:cxn ang="0">
                    <a:pos x="connsiteX2" y="connsiteY2"/>
                  </a:cxn>
                  <a:cxn ang="0">
                    <a:pos x="connsiteX3" y="connsiteY3"/>
                  </a:cxn>
                </a:cxnLst>
                <a:rect l="l" t="t" r="r" b="b"/>
                <a:pathLst>
                  <a:path w="1325574" h="1161242">
                    <a:moveTo>
                      <a:pt x="0" y="0"/>
                    </a:moveTo>
                    <a:lnTo>
                      <a:pt x="1325574" y="1161242"/>
                    </a:lnTo>
                    <a:lnTo>
                      <a:pt x="202627" y="1161242"/>
                    </a:lnTo>
                    <a:cubicBezTo>
                      <a:pt x="90719" y="1161242"/>
                      <a:pt x="0" y="1081453"/>
                      <a:pt x="0" y="983029"/>
                    </a:cubicBezTo>
                    <a:close/>
                  </a:path>
                </a:pathLst>
              </a:custGeom>
              <a:solidFill>
                <a:schemeClr val="accent4"/>
              </a:solidFill>
              <a:ln w="285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accent1"/>
                  </a:solidFill>
                </a:endParaRPr>
              </a:p>
            </p:txBody>
          </p:sp>
        </p:grpSp>
        <p:sp>
          <p:nvSpPr>
            <p:cNvPr id="5" name="TextBox 4">
              <a:extLst>
                <a:ext uri="{FF2B5EF4-FFF2-40B4-BE49-F238E27FC236}">
                  <a16:creationId xmlns:a16="http://schemas.microsoft.com/office/drawing/2014/main" id="{8843B1FD-4A20-4C9D-9AF3-A6FF929EB287}"/>
                </a:ext>
              </a:extLst>
            </p:cNvPr>
            <p:cNvSpPr txBox="1"/>
            <p:nvPr/>
          </p:nvSpPr>
          <p:spPr>
            <a:xfrm>
              <a:off x="9546151" y="2501149"/>
              <a:ext cx="1838747" cy="1754326"/>
            </a:xfrm>
            <a:prstGeom prst="rect">
              <a:avLst/>
            </a:prstGeom>
            <a:noFill/>
          </p:spPr>
          <p:txBody>
            <a:bodyPr wrap="square" rtlCol="0">
              <a:spAutoFit/>
            </a:bodyPr>
            <a:lstStyle/>
            <a:p>
              <a:r>
                <a:rPr lang="en-US" dirty="0"/>
                <a:t>To understand the relationship between MMR values and actual selling prices. </a:t>
              </a:r>
            </a:p>
          </p:txBody>
        </p:sp>
        <p:sp>
          <p:nvSpPr>
            <p:cNvPr id="7" name="TextBox 6">
              <a:extLst>
                <a:ext uri="{FF2B5EF4-FFF2-40B4-BE49-F238E27FC236}">
                  <a16:creationId xmlns:a16="http://schemas.microsoft.com/office/drawing/2014/main" id="{919AA9AB-701A-49B1-851C-C0F2394443D1}"/>
                </a:ext>
              </a:extLst>
            </p:cNvPr>
            <p:cNvSpPr txBox="1"/>
            <p:nvPr/>
          </p:nvSpPr>
          <p:spPr>
            <a:xfrm>
              <a:off x="9357660" y="5441321"/>
              <a:ext cx="808194" cy="430887"/>
            </a:xfrm>
            <a:prstGeom prst="rect">
              <a:avLst/>
            </a:prstGeom>
            <a:noFill/>
          </p:spPr>
          <p:txBody>
            <a:bodyPr wrap="square" lIns="72000" tIns="0" rIns="72000" bIns="0" rtlCol="0" anchor="ctr">
              <a:spAutoFit/>
            </a:bodyPr>
            <a:lstStyle/>
            <a:p>
              <a:pPr algn="ctr"/>
              <a:r>
                <a:rPr lang="en-US" altLang="ko-KR" sz="2800" b="1" dirty="0">
                  <a:solidFill>
                    <a:schemeClr val="bg1"/>
                  </a:solidFill>
                </a:rPr>
                <a:t>04</a:t>
              </a:r>
              <a:endParaRPr lang="ko-KR" altLang="en-US" sz="2800" b="1" dirty="0">
                <a:solidFill>
                  <a:schemeClr val="bg1"/>
                </a:solidFill>
              </a:endParaRPr>
            </a:p>
          </p:txBody>
        </p:sp>
      </p:grpSp>
      <p:grpSp>
        <p:nvGrpSpPr>
          <p:cNvPr id="10" name="Group 9">
            <a:extLst>
              <a:ext uri="{FF2B5EF4-FFF2-40B4-BE49-F238E27FC236}">
                <a16:creationId xmlns:a16="http://schemas.microsoft.com/office/drawing/2014/main" id="{9DA13A9B-2D55-4785-998B-C3332366962C}"/>
              </a:ext>
            </a:extLst>
          </p:cNvPr>
          <p:cNvGrpSpPr/>
          <p:nvPr/>
        </p:nvGrpSpPr>
        <p:grpSpPr>
          <a:xfrm>
            <a:off x="6276713" y="2443843"/>
            <a:ext cx="2449436" cy="4118440"/>
            <a:chOff x="9350712" y="1857286"/>
            <a:chExt cx="2449436" cy="4118440"/>
          </a:xfrm>
          <a:effectLst/>
        </p:grpSpPr>
        <p:grpSp>
          <p:nvGrpSpPr>
            <p:cNvPr id="11" name="Group 10">
              <a:extLst>
                <a:ext uri="{FF2B5EF4-FFF2-40B4-BE49-F238E27FC236}">
                  <a16:creationId xmlns:a16="http://schemas.microsoft.com/office/drawing/2014/main" id="{4AD29F96-2B44-468E-B76D-003A09138B6F}"/>
                </a:ext>
              </a:extLst>
            </p:cNvPr>
            <p:cNvGrpSpPr/>
            <p:nvPr/>
          </p:nvGrpSpPr>
          <p:grpSpPr>
            <a:xfrm>
              <a:off x="9350712" y="1857286"/>
              <a:ext cx="2449436" cy="4118440"/>
              <a:chOff x="8387179" y="1671271"/>
              <a:chExt cx="2912519" cy="4118440"/>
            </a:xfrm>
          </p:grpSpPr>
          <p:sp>
            <p:nvSpPr>
              <p:cNvPr id="15" name="Rounded Rectangle 3">
                <a:extLst>
                  <a:ext uri="{FF2B5EF4-FFF2-40B4-BE49-F238E27FC236}">
                    <a16:creationId xmlns:a16="http://schemas.microsoft.com/office/drawing/2014/main" id="{F4950FBD-D735-4DB5-A16B-4C31F7CA9B91}"/>
                  </a:ext>
                </a:extLst>
              </p:cNvPr>
              <p:cNvSpPr/>
              <p:nvPr/>
            </p:nvSpPr>
            <p:spPr>
              <a:xfrm>
                <a:off x="8387181" y="1671271"/>
                <a:ext cx="2912517" cy="4118440"/>
              </a:xfrm>
              <a:custGeom>
                <a:avLst/>
                <a:gdLst>
                  <a:gd name="connsiteX0" fmla="*/ 130869 w 1881086"/>
                  <a:gd name="connsiteY0" fmla="*/ 0 h 3024336"/>
                  <a:gd name="connsiteX1" fmla="*/ 1453307 w 1881086"/>
                  <a:gd name="connsiteY1" fmla="*/ 0 h 3024336"/>
                  <a:gd name="connsiteX2" fmla="*/ 1584176 w 1881086"/>
                  <a:gd name="connsiteY2" fmla="*/ 130869 h 3024336"/>
                  <a:gd name="connsiteX3" fmla="*/ 1584176 w 1881086"/>
                  <a:gd name="connsiteY3" fmla="*/ 131000 h 3024336"/>
                  <a:gd name="connsiteX4" fmla="*/ 1881086 w 1881086"/>
                  <a:gd name="connsiteY4" fmla="*/ 1538919 h 3024336"/>
                  <a:gd name="connsiteX5" fmla="*/ 1574806 w 1881086"/>
                  <a:gd name="connsiteY5" fmla="*/ 2939881 h 3024336"/>
                  <a:gd name="connsiteX6" fmla="*/ 1453307 w 1881086"/>
                  <a:gd name="connsiteY6" fmla="*/ 3024336 h 3024336"/>
                  <a:gd name="connsiteX7" fmla="*/ 130869 w 1881086"/>
                  <a:gd name="connsiteY7" fmla="*/ 3024336 h 3024336"/>
                  <a:gd name="connsiteX8" fmla="*/ 0 w 1881086"/>
                  <a:gd name="connsiteY8" fmla="*/ 2893467 h 3024336"/>
                  <a:gd name="connsiteX9" fmla="*/ 0 w 1881086"/>
                  <a:gd name="connsiteY9" fmla="*/ 130869 h 3024336"/>
                  <a:gd name="connsiteX10" fmla="*/ 130869 w 1881086"/>
                  <a:gd name="connsiteY10" fmla="*/ 0 h 302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1086" h="3024336">
                    <a:moveTo>
                      <a:pt x="130869" y="0"/>
                    </a:moveTo>
                    <a:lnTo>
                      <a:pt x="1453307" y="0"/>
                    </a:lnTo>
                    <a:cubicBezTo>
                      <a:pt x="1525584" y="0"/>
                      <a:pt x="1584176" y="58592"/>
                      <a:pt x="1584176" y="130869"/>
                    </a:cubicBezTo>
                    <a:lnTo>
                      <a:pt x="1584176" y="131000"/>
                    </a:lnTo>
                    <a:lnTo>
                      <a:pt x="1881086" y="1538919"/>
                    </a:lnTo>
                    <a:lnTo>
                      <a:pt x="1574806" y="2939881"/>
                    </a:lnTo>
                    <a:cubicBezTo>
                      <a:pt x="1556783" y="2989390"/>
                      <a:pt x="1509126" y="3024336"/>
                      <a:pt x="1453307" y="3024336"/>
                    </a:cubicBezTo>
                    <a:lnTo>
                      <a:pt x="130869" y="3024336"/>
                    </a:lnTo>
                    <a:cubicBezTo>
                      <a:pt x="58592" y="3024336"/>
                      <a:pt x="0" y="2965744"/>
                      <a:pt x="0" y="2893467"/>
                    </a:cubicBezTo>
                    <a:lnTo>
                      <a:pt x="0" y="130869"/>
                    </a:lnTo>
                    <a:cubicBezTo>
                      <a:pt x="0" y="58592"/>
                      <a:pt x="58592" y="0"/>
                      <a:pt x="130869" y="0"/>
                    </a:cubicBezTo>
                    <a:close/>
                  </a:path>
                </a:pathLst>
              </a:custGeom>
              <a:solidFill>
                <a:schemeClr val="bg1"/>
              </a:solidFill>
              <a:ln w="28575">
                <a:solidFill>
                  <a:schemeClr val="accent3"/>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accent1"/>
                  </a:solidFill>
                </a:endParaRPr>
              </a:p>
            </p:txBody>
          </p:sp>
          <p:sp>
            <p:nvSpPr>
              <p:cNvPr id="16" name="Freeform: Shape 15">
                <a:extLst>
                  <a:ext uri="{FF2B5EF4-FFF2-40B4-BE49-F238E27FC236}">
                    <a16:creationId xmlns:a16="http://schemas.microsoft.com/office/drawing/2014/main" id="{D6DFF7BD-8561-43E5-864F-8C37B87E9008}"/>
                  </a:ext>
                </a:extLst>
              </p:cNvPr>
              <p:cNvSpPr/>
              <p:nvPr/>
            </p:nvSpPr>
            <p:spPr>
              <a:xfrm>
                <a:off x="8387179" y="4628469"/>
                <a:ext cx="1325574" cy="1161242"/>
              </a:xfrm>
              <a:custGeom>
                <a:avLst/>
                <a:gdLst>
                  <a:gd name="connsiteX0" fmla="*/ 0 w 1325574"/>
                  <a:gd name="connsiteY0" fmla="*/ 0 h 1161242"/>
                  <a:gd name="connsiteX1" fmla="*/ 1325574 w 1325574"/>
                  <a:gd name="connsiteY1" fmla="*/ 1161242 h 1161242"/>
                  <a:gd name="connsiteX2" fmla="*/ 202627 w 1325574"/>
                  <a:gd name="connsiteY2" fmla="*/ 1161242 h 1161242"/>
                  <a:gd name="connsiteX3" fmla="*/ 0 w 1325574"/>
                  <a:gd name="connsiteY3" fmla="*/ 983029 h 1161242"/>
                </a:gdLst>
                <a:ahLst/>
                <a:cxnLst>
                  <a:cxn ang="0">
                    <a:pos x="connsiteX0" y="connsiteY0"/>
                  </a:cxn>
                  <a:cxn ang="0">
                    <a:pos x="connsiteX1" y="connsiteY1"/>
                  </a:cxn>
                  <a:cxn ang="0">
                    <a:pos x="connsiteX2" y="connsiteY2"/>
                  </a:cxn>
                  <a:cxn ang="0">
                    <a:pos x="connsiteX3" y="connsiteY3"/>
                  </a:cxn>
                </a:cxnLst>
                <a:rect l="l" t="t" r="r" b="b"/>
                <a:pathLst>
                  <a:path w="1325574" h="1161242">
                    <a:moveTo>
                      <a:pt x="0" y="0"/>
                    </a:moveTo>
                    <a:lnTo>
                      <a:pt x="1325574" y="1161242"/>
                    </a:lnTo>
                    <a:lnTo>
                      <a:pt x="202627" y="1161242"/>
                    </a:lnTo>
                    <a:cubicBezTo>
                      <a:pt x="90719" y="1161242"/>
                      <a:pt x="0" y="1081453"/>
                      <a:pt x="0" y="983029"/>
                    </a:cubicBezTo>
                    <a:close/>
                  </a:path>
                </a:pathLst>
              </a:custGeom>
              <a:solidFill>
                <a:schemeClr val="accent3"/>
              </a:solidFill>
              <a:ln w="285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accent1"/>
                  </a:solidFill>
                </a:endParaRPr>
              </a:p>
            </p:txBody>
          </p:sp>
        </p:grpSp>
        <p:sp>
          <p:nvSpPr>
            <p:cNvPr id="12" name="TextBox 11">
              <a:extLst>
                <a:ext uri="{FF2B5EF4-FFF2-40B4-BE49-F238E27FC236}">
                  <a16:creationId xmlns:a16="http://schemas.microsoft.com/office/drawing/2014/main" id="{5A732685-3F93-4634-B083-650A572B04AE}"/>
                </a:ext>
              </a:extLst>
            </p:cNvPr>
            <p:cNvSpPr txBox="1"/>
            <p:nvPr/>
          </p:nvSpPr>
          <p:spPr>
            <a:xfrm>
              <a:off x="9546151" y="2501149"/>
              <a:ext cx="1838747" cy="1754326"/>
            </a:xfrm>
            <a:prstGeom prst="rect">
              <a:avLst/>
            </a:prstGeom>
            <a:noFill/>
          </p:spPr>
          <p:txBody>
            <a:bodyPr wrap="square" rtlCol="0">
              <a:spAutoFit/>
            </a:bodyPr>
            <a:lstStyle/>
            <a:p>
              <a:r>
                <a:rPr lang="en-US" dirty="0"/>
                <a:t>To understand the relationship between MMR values and actual selling prices. </a:t>
              </a:r>
            </a:p>
          </p:txBody>
        </p:sp>
        <p:sp>
          <p:nvSpPr>
            <p:cNvPr id="14" name="TextBox 13">
              <a:extLst>
                <a:ext uri="{FF2B5EF4-FFF2-40B4-BE49-F238E27FC236}">
                  <a16:creationId xmlns:a16="http://schemas.microsoft.com/office/drawing/2014/main" id="{E149EE43-26A1-4BC0-88BF-D06AD6CB86EA}"/>
                </a:ext>
              </a:extLst>
            </p:cNvPr>
            <p:cNvSpPr txBox="1"/>
            <p:nvPr/>
          </p:nvSpPr>
          <p:spPr>
            <a:xfrm>
              <a:off x="9357660" y="5441321"/>
              <a:ext cx="808194" cy="430887"/>
            </a:xfrm>
            <a:prstGeom prst="rect">
              <a:avLst/>
            </a:prstGeom>
            <a:noFill/>
          </p:spPr>
          <p:txBody>
            <a:bodyPr wrap="square" lIns="72000" tIns="0" rIns="72000" bIns="0" rtlCol="0" anchor="ctr">
              <a:spAutoFit/>
            </a:bodyPr>
            <a:lstStyle/>
            <a:p>
              <a:pPr algn="ctr"/>
              <a:r>
                <a:rPr lang="en-US" altLang="ko-KR" sz="2800" b="1" dirty="0">
                  <a:solidFill>
                    <a:schemeClr val="bg1"/>
                  </a:solidFill>
                </a:rPr>
                <a:t>03</a:t>
              </a:r>
              <a:endParaRPr lang="ko-KR" altLang="en-US" sz="2800" b="1" dirty="0">
                <a:solidFill>
                  <a:schemeClr val="bg1"/>
                </a:solidFill>
              </a:endParaRPr>
            </a:p>
          </p:txBody>
        </p:sp>
      </p:grpSp>
      <p:grpSp>
        <p:nvGrpSpPr>
          <p:cNvPr id="17" name="Group 16">
            <a:extLst>
              <a:ext uri="{FF2B5EF4-FFF2-40B4-BE49-F238E27FC236}">
                <a16:creationId xmlns:a16="http://schemas.microsoft.com/office/drawing/2014/main" id="{976840A7-1C14-4A5B-ACA6-F5D6D3AFBB92}"/>
              </a:ext>
            </a:extLst>
          </p:cNvPr>
          <p:cNvGrpSpPr/>
          <p:nvPr/>
        </p:nvGrpSpPr>
        <p:grpSpPr>
          <a:xfrm>
            <a:off x="591484" y="2464879"/>
            <a:ext cx="2449436" cy="4118440"/>
            <a:chOff x="9350712" y="1857286"/>
            <a:chExt cx="2449436" cy="4118440"/>
          </a:xfrm>
          <a:effectLst/>
        </p:grpSpPr>
        <p:grpSp>
          <p:nvGrpSpPr>
            <p:cNvPr id="18" name="Group 17">
              <a:extLst>
                <a:ext uri="{FF2B5EF4-FFF2-40B4-BE49-F238E27FC236}">
                  <a16:creationId xmlns:a16="http://schemas.microsoft.com/office/drawing/2014/main" id="{FD50DD3F-8D2E-487E-A9EC-7C710E705306}"/>
                </a:ext>
              </a:extLst>
            </p:cNvPr>
            <p:cNvGrpSpPr/>
            <p:nvPr/>
          </p:nvGrpSpPr>
          <p:grpSpPr>
            <a:xfrm>
              <a:off x="9350712" y="1857286"/>
              <a:ext cx="2449436" cy="4118440"/>
              <a:chOff x="8387179" y="1671271"/>
              <a:chExt cx="2912519" cy="4118440"/>
            </a:xfrm>
          </p:grpSpPr>
          <p:sp>
            <p:nvSpPr>
              <p:cNvPr id="22" name="Rounded Rectangle 3">
                <a:extLst>
                  <a:ext uri="{FF2B5EF4-FFF2-40B4-BE49-F238E27FC236}">
                    <a16:creationId xmlns:a16="http://schemas.microsoft.com/office/drawing/2014/main" id="{F5F81D69-E0AC-4D0B-BA12-B2D33C7FCA78}"/>
                  </a:ext>
                </a:extLst>
              </p:cNvPr>
              <p:cNvSpPr/>
              <p:nvPr/>
            </p:nvSpPr>
            <p:spPr>
              <a:xfrm>
                <a:off x="8387181" y="1671271"/>
                <a:ext cx="2912517" cy="4118440"/>
              </a:xfrm>
              <a:custGeom>
                <a:avLst/>
                <a:gdLst>
                  <a:gd name="connsiteX0" fmla="*/ 130869 w 1881086"/>
                  <a:gd name="connsiteY0" fmla="*/ 0 h 3024336"/>
                  <a:gd name="connsiteX1" fmla="*/ 1453307 w 1881086"/>
                  <a:gd name="connsiteY1" fmla="*/ 0 h 3024336"/>
                  <a:gd name="connsiteX2" fmla="*/ 1584176 w 1881086"/>
                  <a:gd name="connsiteY2" fmla="*/ 130869 h 3024336"/>
                  <a:gd name="connsiteX3" fmla="*/ 1584176 w 1881086"/>
                  <a:gd name="connsiteY3" fmla="*/ 131000 h 3024336"/>
                  <a:gd name="connsiteX4" fmla="*/ 1881086 w 1881086"/>
                  <a:gd name="connsiteY4" fmla="*/ 1538919 h 3024336"/>
                  <a:gd name="connsiteX5" fmla="*/ 1574806 w 1881086"/>
                  <a:gd name="connsiteY5" fmla="*/ 2939881 h 3024336"/>
                  <a:gd name="connsiteX6" fmla="*/ 1453307 w 1881086"/>
                  <a:gd name="connsiteY6" fmla="*/ 3024336 h 3024336"/>
                  <a:gd name="connsiteX7" fmla="*/ 130869 w 1881086"/>
                  <a:gd name="connsiteY7" fmla="*/ 3024336 h 3024336"/>
                  <a:gd name="connsiteX8" fmla="*/ 0 w 1881086"/>
                  <a:gd name="connsiteY8" fmla="*/ 2893467 h 3024336"/>
                  <a:gd name="connsiteX9" fmla="*/ 0 w 1881086"/>
                  <a:gd name="connsiteY9" fmla="*/ 130869 h 3024336"/>
                  <a:gd name="connsiteX10" fmla="*/ 130869 w 1881086"/>
                  <a:gd name="connsiteY10" fmla="*/ 0 h 302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1086" h="3024336">
                    <a:moveTo>
                      <a:pt x="130869" y="0"/>
                    </a:moveTo>
                    <a:lnTo>
                      <a:pt x="1453307" y="0"/>
                    </a:lnTo>
                    <a:cubicBezTo>
                      <a:pt x="1525584" y="0"/>
                      <a:pt x="1584176" y="58592"/>
                      <a:pt x="1584176" y="130869"/>
                    </a:cubicBezTo>
                    <a:lnTo>
                      <a:pt x="1584176" y="131000"/>
                    </a:lnTo>
                    <a:lnTo>
                      <a:pt x="1881086" y="1538919"/>
                    </a:lnTo>
                    <a:lnTo>
                      <a:pt x="1574806" y="2939881"/>
                    </a:lnTo>
                    <a:cubicBezTo>
                      <a:pt x="1556783" y="2989390"/>
                      <a:pt x="1509126" y="3024336"/>
                      <a:pt x="1453307" y="3024336"/>
                    </a:cubicBezTo>
                    <a:lnTo>
                      <a:pt x="130869" y="3024336"/>
                    </a:lnTo>
                    <a:cubicBezTo>
                      <a:pt x="58592" y="3024336"/>
                      <a:pt x="0" y="2965744"/>
                      <a:pt x="0" y="2893467"/>
                    </a:cubicBezTo>
                    <a:lnTo>
                      <a:pt x="0" y="130869"/>
                    </a:lnTo>
                    <a:cubicBezTo>
                      <a:pt x="0" y="58592"/>
                      <a:pt x="58592" y="0"/>
                      <a:pt x="130869" y="0"/>
                    </a:cubicBezTo>
                    <a:close/>
                  </a:path>
                </a:pathLst>
              </a:custGeom>
              <a:solidFill>
                <a:schemeClr val="bg1"/>
              </a:solidFill>
              <a:ln w="28575">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accent1"/>
                  </a:solidFill>
                </a:endParaRPr>
              </a:p>
            </p:txBody>
          </p:sp>
          <p:sp>
            <p:nvSpPr>
              <p:cNvPr id="23" name="Freeform: Shape 22">
                <a:extLst>
                  <a:ext uri="{FF2B5EF4-FFF2-40B4-BE49-F238E27FC236}">
                    <a16:creationId xmlns:a16="http://schemas.microsoft.com/office/drawing/2014/main" id="{22B1AFA2-7160-4C97-867A-613B6BF89268}"/>
                  </a:ext>
                </a:extLst>
              </p:cNvPr>
              <p:cNvSpPr/>
              <p:nvPr/>
            </p:nvSpPr>
            <p:spPr>
              <a:xfrm>
                <a:off x="8387179" y="4628469"/>
                <a:ext cx="1325574" cy="1161242"/>
              </a:xfrm>
              <a:custGeom>
                <a:avLst/>
                <a:gdLst>
                  <a:gd name="connsiteX0" fmla="*/ 0 w 1325574"/>
                  <a:gd name="connsiteY0" fmla="*/ 0 h 1161242"/>
                  <a:gd name="connsiteX1" fmla="*/ 1325574 w 1325574"/>
                  <a:gd name="connsiteY1" fmla="*/ 1161242 h 1161242"/>
                  <a:gd name="connsiteX2" fmla="*/ 202627 w 1325574"/>
                  <a:gd name="connsiteY2" fmla="*/ 1161242 h 1161242"/>
                  <a:gd name="connsiteX3" fmla="*/ 0 w 1325574"/>
                  <a:gd name="connsiteY3" fmla="*/ 983029 h 1161242"/>
                </a:gdLst>
                <a:ahLst/>
                <a:cxnLst>
                  <a:cxn ang="0">
                    <a:pos x="connsiteX0" y="connsiteY0"/>
                  </a:cxn>
                  <a:cxn ang="0">
                    <a:pos x="connsiteX1" y="connsiteY1"/>
                  </a:cxn>
                  <a:cxn ang="0">
                    <a:pos x="connsiteX2" y="connsiteY2"/>
                  </a:cxn>
                  <a:cxn ang="0">
                    <a:pos x="connsiteX3" y="connsiteY3"/>
                  </a:cxn>
                </a:cxnLst>
                <a:rect l="l" t="t" r="r" b="b"/>
                <a:pathLst>
                  <a:path w="1325574" h="1161242">
                    <a:moveTo>
                      <a:pt x="0" y="0"/>
                    </a:moveTo>
                    <a:lnTo>
                      <a:pt x="1325574" y="1161242"/>
                    </a:lnTo>
                    <a:lnTo>
                      <a:pt x="202627" y="1161242"/>
                    </a:lnTo>
                    <a:cubicBezTo>
                      <a:pt x="90719" y="1161242"/>
                      <a:pt x="0" y="1081453"/>
                      <a:pt x="0" y="983029"/>
                    </a:cubicBezTo>
                    <a:close/>
                  </a:path>
                </a:pathLst>
              </a:custGeom>
              <a:solidFill>
                <a:schemeClr val="accent1"/>
              </a:solidFill>
              <a:ln w="285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accent1"/>
                  </a:solidFill>
                </a:endParaRPr>
              </a:p>
            </p:txBody>
          </p:sp>
        </p:grpSp>
        <p:sp>
          <p:nvSpPr>
            <p:cNvPr id="19" name="TextBox 18">
              <a:extLst>
                <a:ext uri="{FF2B5EF4-FFF2-40B4-BE49-F238E27FC236}">
                  <a16:creationId xmlns:a16="http://schemas.microsoft.com/office/drawing/2014/main" id="{A6A008B3-C198-410D-91E9-A0F5C3063579}"/>
                </a:ext>
              </a:extLst>
            </p:cNvPr>
            <p:cNvSpPr txBox="1"/>
            <p:nvPr/>
          </p:nvSpPr>
          <p:spPr>
            <a:xfrm>
              <a:off x="9546151" y="2501149"/>
              <a:ext cx="1838747" cy="923330"/>
            </a:xfrm>
            <a:prstGeom prst="rect">
              <a:avLst/>
            </a:prstGeom>
            <a:noFill/>
          </p:spPr>
          <p:txBody>
            <a:bodyPr wrap="square" rtlCol="0">
              <a:spAutoFit/>
            </a:bodyPr>
            <a:lstStyle/>
            <a:p>
              <a:r>
                <a:rPr lang="en-US" dirty="0"/>
                <a:t>To identify trends in vehicle sales over time. </a:t>
              </a:r>
            </a:p>
          </p:txBody>
        </p:sp>
        <p:sp>
          <p:nvSpPr>
            <p:cNvPr id="21" name="TextBox 20">
              <a:extLst>
                <a:ext uri="{FF2B5EF4-FFF2-40B4-BE49-F238E27FC236}">
                  <a16:creationId xmlns:a16="http://schemas.microsoft.com/office/drawing/2014/main" id="{CF77B7BA-CFB0-4BCC-9FBC-81FBA88146BD}"/>
                </a:ext>
              </a:extLst>
            </p:cNvPr>
            <p:cNvSpPr txBox="1"/>
            <p:nvPr/>
          </p:nvSpPr>
          <p:spPr>
            <a:xfrm>
              <a:off x="9357660" y="5441321"/>
              <a:ext cx="808194" cy="430887"/>
            </a:xfrm>
            <a:prstGeom prst="rect">
              <a:avLst/>
            </a:prstGeom>
            <a:noFill/>
          </p:spPr>
          <p:txBody>
            <a:bodyPr wrap="square" lIns="72000" tIns="0" rIns="72000" bIns="0" rtlCol="0" anchor="ctr">
              <a:spAutoFit/>
            </a:bodyPr>
            <a:lstStyle/>
            <a:p>
              <a:pPr algn="ctr"/>
              <a:r>
                <a:rPr lang="en-US" altLang="ko-KR" sz="2800" b="1" dirty="0">
                  <a:solidFill>
                    <a:schemeClr val="bg1"/>
                  </a:solidFill>
                </a:rPr>
                <a:t>01</a:t>
              </a:r>
              <a:endParaRPr lang="ko-KR" altLang="en-US" sz="2800" b="1" dirty="0">
                <a:solidFill>
                  <a:schemeClr val="bg1"/>
                </a:solidFill>
              </a:endParaRPr>
            </a:p>
          </p:txBody>
        </p:sp>
      </p:grpSp>
      <p:grpSp>
        <p:nvGrpSpPr>
          <p:cNvPr id="24" name="Group 23">
            <a:extLst>
              <a:ext uri="{FF2B5EF4-FFF2-40B4-BE49-F238E27FC236}">
                <a16:creationId xmlns:a16="http://schemas.microsoft.com/office/drawing/2014/main" id="{99133756-6630-49A3-8806-F8E49851DAE6}"/>
              </a:ext>
            </a:extLst>
          </p:cNvPr>
          <p:cNvGrpSpPr/>
          <p:nvPr/>
        </p:nvGrpSpPr>
        <p:grpSpPr>
          <a:xfrm>
            <a:off x="3440840" y="2464879"/>
            <a:ext cx="2449436" cy="4118440"/>
            <a:chOff x="9350712" y="1857286"/>
            <a:chExt cx="2449436" cy="4118440"/>
          </a:xfrm>
          <a:effectLst/>
        </p:grpSpPr>
        <p:grpSp>
          <p:nvGrpSpPr>
            <p:cNvPr id="25" name="Group 24">
              <a:extLst>
                <a:ext uri="{FF2B5EF4-FFF2-40B4-BE49-F238E27FC236}">
                  <a16:creationId xmlns:a16="http://schemas.microsoft.com/office/drawing/2014/main" id="{DA383544-6154-470A-96BE-184992C2F15D}"/>
                </a:ext>
              </a:extLst>
            </p:cNvPr>
            <p:cNvGrpSpPr/>
            <p:nvPr/>
          </p:nvGrpSpPr>
          <p:grpSpPr>
            <a:xfrm>
              <a:off x="9350712" y="1857286"/>
              <a:ext cx="2449436" cy="4118440"/>
              <a:chOff x="8387179" y="1671271"/>
              <a:chExt cx="2912519" cy="4118440"/>
            </a:xfrm>
          </p:grpSpPr>
          <p:sp>
            <p:nvSpPr>
              <p:cNvPr id="29" name="Rounded Rectangle 3">
                <a:extLst>
                  <a:ext uri="{FF2B5EF4-FFF2-40B4-BE49-F238E27FC236}">
                    <a16:creationId xmlns:a16="http://schemas.microsoft.com/office/drawing/2014/main" id="{03035E55-C4B3-493B-A702-2FFDAB1FD5AB}"/>
                  </a:ext>
                </a:extLst>
              </p:cNvPr>
              <p:cNvSpPr/>
              <p:nvPr/>
            </p:nvSpPr>
            <p:spPr>
              <a:xfrm>
                <a:off x="8387181" y="1671271"/>
                <a:ext cx="2912517" cy="4118440"/>
              </a:xfrm>
              <a:custGeom>
                <a:avLst/>
                <a:gdLst>
                  <a:gd name="connsiteX0" fmla="*/ 130869 w 1881086"/>
                  <a:gd name="connsiteY0" fmla="*/ 0 h 3024336"/>
                  <a:gd name="connsiteX1" fmla="*/ 1453307 w 1881086"/>
                  <a:gd name="connsiteY1" fmla="*/ 0 h 3024336"/>
                  <a:gd name="connsiteX2" fmla="*/ 1584176 w 1881086"/>
                  <a:gd name="connsiteY2" fmla="*/ 130869 h 3024336"/>
                  <a:gd name="connsiteX3" fmla="*/ 1584176 w 1881086"/>
                  <a:gd name="connsiteY3" fmla="*/ 131000 h 3024336"/>
                  <a:gd name="connsiteX4" fmla="*/ 1881086 w 1881086"/>
                  <a:gd name="connsiteY4" fmla="*/ 1538919 h 3024336"/>
                  <a:gd name="connsiteX5" fmla="*/ 1574806 w 1881086"/>
                  <a:gd name="connsiteY5" fmla="*/ 2939881 h 3024336"/>
                  <a:gd name="connsiteX6" fmla="*/ 1453307 w 1881086"/>
                  <a:gd name="connsiteY6" fmla="*/ 3024336 h 3024336"/>
                  <a:gd name="connsiteX7" fmla="*/ 130869 w 1881086"/>
                  <a:gd name="connsiteY7" fmla="*/ 3024336 h 3024336"/>
                  <a:gd name="connsiteX8" fmla="*/ 0 w 1881086"/>
                  <a:gd name="connsiteY8" fmla="*/ 2893467 h 3024336"/>
                  <a:gd name="connsiteX9" fmla="*/ 0 w 1881086"/>
                  <a:gd name="connsiteY9" fmla="*/ 130869 h 3024336"/>
                  <a:gd name="connsiteX10" fmla="*/ 130869 w 1881086"/>
                  <a:gd name="connsiteY10" fmla="*/ 0 h 302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1086" h="3024336">
                    <a:moveTo>
                      <a:pt x="130869" y="0"/>
                    </a:moveTo>
                    <a:lnTo>
                      <a:pt x="1453307" y="0"/>
                    </a:lnTo>
                    <a:cubicBezTo>
                      <a:pt x="1525584" y="0"/>
                      <a:pt x="1584176" y="58592"/>
                      <a:pt x="1584176" y="130869"/>
                    </a:cubicBezTo>
                    <a:lnTo>
                      <a:pt x="1584176" y="131000"/>
                    </a:lnTo>
                    <a:lnTo>
                      <a:pt x="1881086" y="1538919"/>
                    </a:lnTo>
                    <a:lnTo>
                      <a:pt x="1574806" y="2939881"/>
                    </a:lnTo>
                    <a:cubicBezTo>
                      <a:pt x="1556783" y="2989390"/>
                      <a:pt x="1509126" y="3024336"/>
                      <a:pt x="1453307" y="3024336"/>
                    </a:cubicBezTo>
                    <a:lnTo>
                      <a:pt x="130869" y="3024336"/>
                    </a:lnTo>
                    <a:cubicBezTo>
                      <a:pt x="58592" y="3024336"/>
                      <a:pt x="0" y="2965744"/>
                      <a:pt x="0" y="2893467"/>
                    </a:cubicBezTo>
                    <a:lnTo>
                      <a:pt x="0" y="130869"/>
                    </a:lnTo>
                    <a:cubicBezTo>
                      <a:pt x="0" y="58592"/>
                      <a:pt x="58592" y="0"/>
                      <a:pt x="130869" y="0"/>
                    </a:cubicBezTo>
                    <a:close/>
                  </a:path>
                </a:pathLst>
              </a:custGeom>
              <a:solidFill>
                <a:schemeClr val="bg1"/>
              </a:solidFill>
              <a:ln w="28575">
                <a:solidFill>
                  <a:schemeClr val="accent2"/>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accent1"/>
                  </a:solidFill>
                </a:endParaRPr>
              </a:p>
            </p:txBody>
          </p:sp>
          <p:sp>
            <p:nvSpPr>
              <p:cNvPr id="30" name="Freeform: Shape 29">
                <a:extLst>
                  <a:ext uri="{FF2B5EF4-FFF2-40B4-BE49-F238E27FC236}">
                    <a16:creationId xmlns:a16="http://schemas.microsoft.com/office/drawing/2014/main" id="{440D11B0-F20C-462C-A019-0A99138F5ADD}"/>
                  </a:ext>
                </a:extLst>
              </p:cNvPr>
              <p:cNvSpPr/>
              <p:nvPr/>
            </p:nvSpPr>
            <p:spPr>
              <a:xfrm>
                <a:off x="8387179" y="4628469"/>
                <a:ext cx="1325574" cy="1161242"/>
              </a:xfrm>
              <a:custGeom>
                <a:avLst/>
                <a:gdLst>
                  <a:gd name="connsiteX0" fmla="*/ 0 w 1325574"/>
                  <a:gd name="connsiteY0" fmla="*/ 0 h 1161242"/>
                  <a:gd name="connsiteX1" fmla="*/ 1325574 w 1325574"/>
                  <a:gd name="connsiteY1" fmla="*/ 1161242 h 1161242"/>
                  <a:gd name="connsiteX2" fmla="*/ 202627 w 1325574"/>
                  <a:gd name="connsiteY2" fmla="*/ 1161242 h 1161242"/>
                  <a:gd name="connsiteX3" fmla="*/ 0 w 1325574"/>
                  <a:gd name="connsiteY3" fmla="*/ 983029 h 1161242"/>
                </a:gdLst>
                <a:ahLst/>
                <a:cxnLst>
                  <a:cxn ang="0">
                    <a:pos x="connsiteX0" y="connsiteY0"/>
                  </a:cxn>
                  <a:cxn ang="0">
                    <a:pos x="connsiteX1" y="connsiteY1"/>
                  </a:cxn>
                  <a:cxn ang="0">
                    <a:pos x="connsiteX2" y="connsiteY2"/>
                  </a:cxn>
                  <a:cxn ang="0">
                    <a:pos x="connsiteX3" y="connsiteY3"/>
                  </a:cxn>
                </a:cxnLst>
                <a:rect l="l" t="t" r="r" b="b"/>
                <a:pathLst>
                  <a:path w="1325574" h="1161242">
                    <a:moveTo>
                      <a:pt x="0" y="0"/>
                    </a:moveTo>
                    <a:lnTo>
                      <a:pt x="1325574" y="1161242"/>
                    </a:lnTo>
                    <a:lnTo>
                      <a:pt x="202627" y="1161242"/>
                    </a:lnTo>
                    <a:cubicBezTo>
                      <a:pt x="90719" y="1161242"/>
                      <a:pt x="0" y="1081453"/>
                      <a:pt x="0" y="983029"/>
                    </a:cubicBezTo>
                    <a:close/>
                  </a:path>
                </a:pathLst>
              </a:custGeom>
              <a:solidFill>
                <a:schemeClr val="accent2"/>
              </a:solidFill>
              <a:ln w="28575">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700">
                  <a:solidFill>
                    <a:schemeClr val="accent1"/>
                  </a:solidFill>
                </a:endParaRPr>
              </a:p>
            </p:txBody>
          </p:sp>
        </p:grpSp>
        <p:sp>
          <p:nvSpPr>
            <p:cNvPr id="26" name="TextBox 25">
              <a:extLst>
                <a:ext uri="{FF2B5EF4-FFF2-40B4-BE49-F238E27FC236}">
                  <a16:creationId xmlns:a16="http://schemas.microsoft.com/office/drawing/2014/main" id="{AA7FD0A0-2BE4-4D84-A325-408B7F8ECD59}"/>
                </a:ext>
              </a:extLst>
            </p:cNvPr>
            <p:cNvSpPr txBox="1"/>
            <p:nvPr/>
          </p:nvSpPr>
          <p:spPr>
            <a:xfrm>
              <a:off x="9546151" y="2501149"/>
              <a:ext cx="1838747" cy="1754326"/>
            </a:xfrm>
            <a:prstGeom prst="rect">
              <a:avLst/>
            </a:prstGeom>
            <a:noFill/>
          </p:spPr>
          <p:txBody>
            <a:bodyPr wrap="square" rtlCol="0">
              <a:spAutoFit/>
            </a:bodyPr>
            <a:lstStyle/>
            <a:p>
              <a:r>
                <a:rPr lang="en-US" dirty="0"/>
                <a:t>To analyze the impact of vehicle condition and mileage on selling prices. </a:t>
              </a:r>
            </a:p>
          </p:txBody>
        </p:sp>
        <p:sp>
          <p:nvSpPr>
            <p:cNvPr id="28" name="TextBox 27">
              <a:extLst>
                <a:ext uri="{FF2B5EF4-FFF2-40B4-BE49-F238E27FC236}">
                  <a16:creationId xmlns:a16="http://schemas.microsoft.com/office/drawing/2014/main" id="{50A5E632-4E2E-4EA4-A360-52C5A36A12D7}"/>
                </a:ext>
              </a:extLst>
            </p:cNvPr>
            <p:cNvSpPr txBox="1"/>
            <p:nvPr/>
          </p:nvSpPr>
          <p:spPr>
            <a:xfrm>
              <a:off x="9357660" y="5441321"/>
              <a:ext cx="808194" cy="430887"/>
            </a:xfrm>
            <a:prstGeom prst="rect">
              <a:avLst/>
            </a:prstGeom>
            <a:noFill/>
          </p:spPr>
          <p:txBody>
            <a:bodyPr wrap="square" lIns="72000" tIns="0" rIns="72000" bIns="0" rtlCol="0" anchor="ctr">
              <a:spAutoFit/>
            </a:bodyPr>
            <a:lstStyle/>
            <a:p>
              <a:pPr algn="ctr"/>
              <a:r>
                <a:rPr lang="en-US" altLang="ko-KR" sz="2800" b="1" dirty="0">
                  <a:solidFill>
                    <a:schemeClr val="bg1"/>
                  </a:solidFill>
                </a:rPr>
                <a:t>02</a:t>
              </a:r>
              <a:endParaRPr lang="ko-KR" altLang="en-US" sz="2800" b="1" dirty="0">
                <a:solidFill>
                  <a:schemeClr val="bg1"/>
                </a:solidFill>
              </a:endParaRPr>
            </a:p>
          </p:txBody>
        </p:sp>
      </p:grpSp>
      <p:sp>
        <p:nvSpPr>
          <p:cNvPr id="31" name="Rectangle 30">
            <a:extLst>
              <a:ext uri="{FF2B5EF4-FFF2-40B4-BE49-F238E27FC236}">
                <a16:creationId xmlns:a16="http://schemas.microsoft.com/office/drawing/2014/main" id="{D26496AF-D442-4E3B-B447-1E3EA8A6BD8E}"/>
              </a:ext>
            </a:extLst>
          </p:cNvPr>
          <p:cNvSpPr/>
          <p:nvPr/>
        </p:nvSpPr>
        <p:spPr>
          <a:xfrm>
            <a:off x="278296" y="1191673"/>
            <a:ext cx="11569147" cy="830997"/>
          </a:xfrm>
          <a:prstGeom prst="rect">
            <a:avLst/>
          </a:prstGeom>
        </p:spPr>
        <p:txBody>
          <a:bodyPr wrap="square">
            <a:spAutoFit/>
          </a:bodyPr>
          <a:lstStyle/>
          <a:p>
            <a:pPr marL="342900" indent="-342900">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The aim of this exploratory data analysis is to uncover market trends, understand pricing dynamics, and explore factors influencing vehicle sales. The objectives are: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353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52336F-F75F-4E35-8579-315A2CA929C9}"/>
              </a:ext>
            </a:extLst>
          </p:cNvPr>
          <p:cNvSpPr/>
          <p:nvPr/>
        </p:nvSpPr>
        <p:spPr>
          <a:xfrm>
            <a:off x="5956662" y="-8710"/>
            <a:ext cx="6235338" cy="6866709"/>
          </a:xfrm>
          <a:custGeom>
            <a:avLst/>
            <a:gdLst>
              <a:gd name="connsiteX0" fmla="*/ 0 w 3683726"/>
              <a:gd name="connsiteY0" fmla="*/ 0 h 6858000"/>
              <a:gd name="connsiteX1" fmla="*/ 3683726 w 3683726"/>
              <a:gd name="connsiteY1" fmla="*/ 0 h 6858000"/>
              <a:gd name="connsiteX2" fmla="*/ 3683726 w 3683726"/>
              <a:gd name="connsiteY2" fmla="*/ 6858000 h 6858000"/>
              <a:gd name="connsiteX3" fmla="*/ 0 w 3683726"/>
              <a:gd name="connsiteY3" fmla="*/ 6858000 h 6858000"/>
              <a:gd name="connsiteX4" fmla="*/ 0 w 3683726"/>
              <a:gd name="connsiteY4" fmla="*/ 0 h 6858000"/>
              <a:gd name="connsiteX0" fmla="*/ 2551612 w 6235338"/>
              <a:gd name="connsiteY0" fmla="*/ 0 h 6858000"/>
              <a:gd name="connsiteX1" fmla="*/ 6235338 w 6235338"/>
              <a:gd name="connsiteY1" fmla="*/ 0 h 6858000"/>
              <a:gd name="connsiteX2" fmla="*/ 6235338 w 6235338"/>
              <a:gd name="connsiteY2" fmla="*/ 6858000 h 6858000"/>
              <a:gd name="connsiteX3" fmla="*/ 0 w 6235338"/>
              <a:gd name="connsiteY3" fmla="*/ 6858000 h 6858000"/>
              <a:gd name="connsiteX4" fmla="*/ 2551612 w 6235338"/>
              <a:gd name="connsiteY4" fmla="*/ 0 h 6858000"/>
              <a:gd name="connsiteX0" fmla="*/ 3352800 w 6235338"/>
              <a:gd name="connsiteY0" fmla="*/ 0 h 6866709"/>
              <a:gd name="connsiteX1" fmla="*/ 6235338 w 6235338"/>
              <a:gd name="connsiteY1" fmla="*/ 8709 h 6866709"/>
              <a:gd name="connsiteX2" fmla="*/ 6235338 w 6235338"/>
              <a:gd name="connsiteY2" fmla="*/ 6866709 h 6866709"/>
              <a:gd name="connsiteX3" fmla="*/ 0 w 6235338"/>
              <a:gd name="connsiteY3" fmla="*/ 6866709 h 6866709"/>
              <a:gd name="connsiteX4" fmla="*/ 3352800 w 6235338"/>
              <a:gd name="connsiteY4" fmla="*/ 0 h 6866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5338" h="6866709">
                <a:moveTo>
                  <a:pt x="3352800" y="0"/>
                </a:moveTo>
                <a:lnTo>
                  <a:pt x="6235338" y="8709"/>
                </a:lnTo>
                <a:lnTo>
                  <a:pt x="6235338" y="6866709"/>
                </a:lnTo>
                <a:lnTo>
                  <a:pt x="0" y="6866709"/>
                </a:lnTo>
                <a:lnTo>
                  <a:pt x="3352800"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8821F6D-F46D-4201-B2B4-27146768C5CA}"/>
              </a:ext>
            </a:extLst>
          </p:cNvPr>
          <p:cNvSpPr txBox="1"/>
          <p:nvPr/>
        </p:nvSpPr>
        <p:spPr>
          <a:xfrm>
            <a:off x="7726018" y="3424644"/>
            <a:ext cx="4333460" cy="1015663"/>
          </a:xfrm>
          <a:prstGeom prst="rect">
            <a:avLst/>
          </a:prstGeom>
          <a:noFill/>
        </p:spPr>
        <p:txBody>
          <a:bodyPr wrap="square" rtlCol="0">
            <a:spAutoFit/>
          </a:bodyPr>
          <a:lstStyle/>
          <a:p>
            <a:pPr algn="r"/>
            <a:r>
              <a:rPr lang="en-US" altLang="ko-KR" sz="6000" b="1" dirty="0">
                <a:cs typeface="Arial" pitchFamily="34" charset="0"/>
              </a:rPr>
              <a:t>ANALYSIS</a:t>
            </a:r>
          </a:p>
        </p:txBody>
      </p:sp>
    </p:spTree>
    <p:extLst>
      <p:ext uri="{BB962C8B-B14F-4D97-AF65-F5344CB8AC3E}">
        <p14:creationId xmlns:p14="http://schemas.microsoft.com/office/powerpoint/2010/main" val="2498161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6318338" y="330962"/>
            <a:ext cx="5706271" cy="724247"/>
          </a:xfrm>
        </p:spPr>
        <p:txBody>
          <a:bodyPr/>
          <a:lstStyle/>
          <a:p>
            <a:r>
              <a:rPr lang="en-US" b="1" dirty="0"/>
              <a:t>METHODOLOGY</a:t>
            </a:r>
          </a:p>
        </p:txBody>
      </p:sp>
      <p:grpSp>
        <p:nvGrpSpPr>
          <p:cNvPr id="7" name="Group 6">
            <a:extLst>
              <a:ext uri="{FF2B5EF4-FFF2-40B4-BE49-F238E27FC236}">
                <a16:creationId xmlns:a16="http://schemas.microsoft.com/office/drawing/2014/main" id="{CC4FDC90-F2A5-4E89-95B7-45D178AE622D}"/>
              </a:ext>
            </a:extLst>
          </p:cNvPr>
          <p:cNvGrpSpPr/>
          <p:nvPr/>
        </p:nvGrpSpPr>
        <p:grpSpPr>
          <a:xfrm flipH="1">
            <a:off x="8209722" y="4935680"/>
            <a:ext cx="3352994" cy="1290627"/>
            <a:chOff x="6827378" y="2457115"/>
            <a:chExt cx="1161309" cy="447009"/>
          </a:xfrm>
        </p:grpSpPr>
        <p:sp>
          <p:nvSpPr>
            <p:cNvPr id="8" name="Freeform: Shape 7">
              <a:extLst>
                <a:ext uri="{FF2B5EF4-FFF2-40B4-BE49-F238E27FC236}">
                  <a16:creationId xmlns:a16="http://schemas.microsoft.com/office/drawing/2014/main" id="{60690D1A-2D9B-460B-AF8D-95859D96C778}"/>
                </a:ext>
              </a:extLst>
            </p:cNvPr>
            <p:cNvSpPr/>
            <p:nvPr/>
          </p:nvSpPr>
          <p:spPr>
            <a:xfrm>
              <a:off x="7169694" y="2485483"/>
              <a:ext cx="638175" cy="95250"/>
            </a:xfrm>
            <a:custGeom>
              <a:avLst/>
              <a:gdLst>
                <a:gd name="connsiteX0" fmla="*/ 3654 w 638175"/>
                <a:gd name="connsiteY0" fmla="*/ 101461 h 95250"/>
                <a:gd name="connsiteX1" fmla="*/ 8416 w 638175"/>
                <a:gd name="connsiteY1" fmla="*/ 81458 h 95250"/>
                <a:gd name="connsiteX2" fmla="*/ 232254 w 638175"/>
                <a:gd name="connsiteY2" fmla="*/ 2401 h 95250"/>
                <a:gd name="connsiteX3" fmla="*/ 625636 w 638175"/>
                <a:gd name="connsiteY3" fmla="*/ 63361 h 95250"/>
                <a:gd name="connsiteX4" fmla="*/ 632304 w 638175"/>
                <a:gd name="connsiteY4" fmla="*/ 101461 h 95250"/>
                <a:gd name="connsiteX5" fmla="*/ 3654 w 638175"/>
                <a:gd name="connsiteY5" fmla="*/ 10146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8175" h="95250">
                  <a:moveTo>
                    <a:pt x="3654" y="101461"/>
                  </a:moveTo>
                  <a:cubicBezTo>
                    <a:pt x="-4919" y="101461"/>
                    <a:pt x="3654" y="85268"/>
                    <a:pt x="8416" y="81458"/>
                  </a:cubicBezTo>
                  <a:cubicBezTo>
                    <a:pt x="55089" y="49073"/>
                    <a:pt x="119859" y="2401"/>
                    <a:pt x="232254" y="2401"/>
                  </a:cubicBezTo>
                  <a:cubicBezTo>
                    <a:pt x="232254" y="2401"/>
                    <a:pt x="533244" y="-18554"/>
                    <a:pt x="625636" y="63361"/>
                  </a:cubicBezTo>
                  <a:cubicBezTo>
                    <a:pt x="644686" y="80506"/>
                    <a:pt x="643734" y="101461"/>
                    <a:pt x="632304" y="101461"/>
                  </a:cubicBezTo>
                  <a:lnTo>
                    <a:pt x="3654" y="101461"/>
                  </a:lnTo>
                  <a:close/>
                </a:path>
              </a:pathLst>
            </a:custGeom>
            <a:solidFill>
              <a:srgbClr val="FAFAFA"/>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618065EA-E154-4193-A78B-B03A1C3A3471}"/>
                </a:ext>
              </a:extLst>
            </p:cNvPr>
            <p:cNvSpPr/>
            <p:nvPr/>
          </p:nvSpPr>
          <p:spPr>
            <a:xfrm>
              <a:off x="6827378" y="2457115"/>
              <a:ext cx="1161309" cy="354619"/>
            </a:xfrm>
            <a:custGeom>
              <a:avLst/>
              <a:gdLst>
                <a:gd name="connsiteX0" fmla="*/ 396451 w 1161309"/>
                <a:gd name="connsiteY0" fmla="*/ 82756 h 354619"/>
                <a:gd name="connsiteX1" fmla="*/ 350731 w 1161309"/>
                <a:gd name="connsiteY1" fmla="*/ 109826 h 354619"/>
                <a:gd name="connsiteX2" fmla="*/ 345969 w 1161309"/>
                <a:gd name="connsiteY2" fmla="*/ 129829 h 354619"/>
                <a:gd name="connsiteX3" fmla="*/ 396451 w 1161309"/>
                <a:gd name="connsiteY3" fmla="*/ 129829 h 354619"/>
                <a:gd name="connsiteX4" fmla="*/ 881274 w 1161309"/>
                <a:gd name="connsiteY4" fmla="*/ 52571 h 354619"/>
                <a:gd name="connsiteX5" fmla="*/ 881274 w 1161309"/>
                <a:gd name="connsiteY5" fmla="*/ 129829 h 354619"/>
                <a:gd name="connsiteX6" fmla="*/ 974619 w 1161309"/>
                <a:gd name="connsiteY6" fmla="*/ 129829 h 354619"/>
                <a:gd name="connsiteX7" fmla="*/ 967951 w 1161309"/>
                <a:gd name="connsiteY7" fmla="*/ 91729 h 354619"/>
                <a:gd name="connsiteX8" fmla="*/ 918015 w 1161309"/>
                <a:gd name="connsiteY8" fmla="*/ 62930 h 354619"/>
                <a:gd name="connsiteX9" fmla="*/ 613622 w 1161309"/>
                <a:gd name="connsiteY9" fmla="*/ 29109 h 354619"/>
                <a:gd name="connsiteX10" fmla="*/ 587683 w 1161309"/>
                <a:gd name="connsiteY10" fmla="*/ 30029 h 354619"/>
                <a:gd name="connsiteX11" fmla="*/ 574569 w 1161309"/>
                <a:gd name="connsiteY11" fmla="*/ 30769 h 354619"/>
                <a:gd name="connsiteX12" fmla="*/ 438005 w 1161309"/>
                <a:gd name="connsiteY12" fmla="*/ 58153 h 354619"/>
                <a:gd name="connsiteX13" fmla="*/ 407881 w 1161309"/>
                <a:gd name="connsiteY13" fmla="*/ 75989 h 354619"/>
                <a:gd name="connsiteX14" fmla="*/ 407881 w 1161309"/>
                <a:gd name="connsiteY14" fmla="*/ 129829 h 354619"/>
                <a:gd name="connsiteX15" fmla="*/ 613622 w 1161309"/>
                <a:gd name="connsiteY15" fmla="*/ 129829 h 354619"/>
                <a:gd name="connsiteX16" fmla="*/ 625052 w 1161309"/>
                <a:gd name="connsiteY16" fmla="*/ 28783 h 354619"/>
                <a:gd name="connsiteX17" fmla="*/ 625052 w 1161309"/>
                <a:gd name="connsiteY17" fmla="*/ 129829 h 354619"/>
                <a:gd name="connsiteX18" fmla="*/ 869844 w 1161309"/>
                <a:gd name="connsiteY18" fmla="*/ 129829 h 354619"/>
                <a:gd name="connsiteX19" fmla="*/ 869844 w 1161309"/>
                <a:gd name="connsiteY19" fmla="*/ 49349 h 354619"/>
                <a:gd name="connsiteX20" fmla="*/ 851831 w 1161309"/>
                <a:gd name="connsiteY20" fmla="*/ 44270 h 354619"/>
                <a:gd name="connsiteX21" fmla="*/ 704731 w 1161309"/>
                <a:gd name="connsiteY21" fmla="*/ 29106 h 354619"/>
                <a:gd name="connsiteX22" fmla="*/ 580284 w 1161309"/>
                <a:gd name="connsiteY22" fmla="*/ 289 h 354619"/>
                <a:gd name="connsiteX23" fmla="*/ 1024149 w 1161309"/>
                <a:gd name="connsiteY23" fmla="*/ 92681 h 354619"/>
                <a:gd name="connsiteX24" fmla="*/ 1045104 w 1161309"/>
                <a:gd name="connsiteY24" fmla="*/ 100301 h 354619"/>
                <a:gd name="connsiteX25" fmla="*/ 1113684 w 1161309"/>
                <a:gd name="connsiteY25" fmla="*/ 100301 h 354619"/>
                <a:gd name="connsiteX26" fmla="*/ 1128924 w 1161309"/>
                <a:gd name="connsiteY26" fmla="*/ 115541 h 354619"/>
                <a:gd name="connsiteX27" fmla="*/ 1128924 w 1161309"/>
                <a:gd name="connsiteY27" fmla="*/ 211744 h 354619"/>
                <a:gd name="connsiteX28" fmla="*/ 1161309 w 1161309"/>
                <a:gd name="connsiteY28" fmla="*/ 240319 h 354619"/>
                <a:gd name="connsiteX29" fmla="*/ 1161309 w 1161309"/>
                <a:gd name="connsiteY29" fmla="*/ 322234 h 354619"/>
                <a:gd name="connsiteX30" fmla="*/ 1084157 w 1161309"/>
                <a:gd name="connsiteY30" fmla="*/ 354619 h 354619"/>
                <a:gd name="connsiteX31" fmla="*/ 1036532 w 1161309"/>
                <a:gd name="connsiteY31" fmla="*/ 354619 h 354619"/>
                <a:gd name="connsiteX32" fmla="*/ 940329 w 1161309"/>
                <a:gd name="connsiteY32" fmla="*/ 258416 h 354619"/>
                <a:gd name="connsiteX33" fmla="*/ 844126 w 1161309"/>
                <a:gd name="connsiteY33" fmla="*/ 354619 h 354619"/>
                <a:gd name="connsiteX34" fmla="*/ 312632 w 1161309"/>
                <a:gd name="connsiteY34" fmla="*/ 354619 h 354619"/>
                <a:gd name="connsiteX35" fmla="*/ 312632 w 1161309"/>
                <a:gd name="connsiteY35" fmla="*/ 352714 h 354619"/>
                <a:gd name="connsiteX36" fmla="*/ 216429 w 1161309"/>
                <a:gd name="connsiteY36" fmla="*/ 256511 h 354619"/>
                <a:gd name="connsiteX37" fmla="*/ 120226 w 1161309"/>
                <a:gd name="connsiteY37" fmla="*/ 352714 h 354619"/>
                <a:gd name="connsiteX38" fmla="*/ 120226 w 1161309"/>
                <a:gd name="connsiteY38" fmla="*/ 354619 h 354619"/>
                <a:gd name="connsiteX39" fmla="*/ 30692 w 1161309"/>
                <a:gd name="connsiteY39" fmla="*/ 354619 h 354619"/>
                <a:gd name="connsiteX40" fmla="*/ 212 w 1161309"/>
                <a:gd name="connsiteY40" fmla="*/ 325091 h 354619"/>
                <a:gd name="connsiteX41" fmla="*/ 212 w 1161309"/>
                <a:gd name="connsiteY41" fmla="*/ 241271 h 354619"/>
                <a:gd name="connsiteX42" fmla="*/ 68792 w 1161309"/>
                <a:gd name="connsiteY42" fmla="*/ 181264 h 354619"/>
                <a:gd name="connsiteX43" fmla="*/ 270722 w 1161309"/>
                <a:gd name="connsiteY43" fmla="*/ 134591 h 354619"/>
                <a:gd name="connsiteX44" fmla="*/ 313584 w 1161309"/>
                <a:gd name="connsiteY44" fmla="*/ 106969 h 354619"/>
                <a:gd name="connsiteX45" fmla="*/ 580284 w 1161309"/>
                <a:gd name="connsiteY45" fmla="*/ 289 h 354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1309" h="354619">
                  <a:moveTo>
                    <a:pt x="396451" y="82756"/>
                  </a:moveTo>
                  <a:lnTo>
                    <a:pt x="350731" y="109826"/>
                  </a:lnTo>
                  <a:cubicBezTo>
                    <a:pt x="345969" y="113636"/>
                    <a:pt x="337396" y="129829"/>
                    <a:pt x="345969" y="129829"/>
                  </a:cubicBezTo>
                  <a:lnTo>
                    <a:pt x="396451" y="129829"/>
                  </a:lnTo>
                  <a:close/>
                  <a:moveTo>
                    <a:pt x="881274" y="52571"/>
                  </a:moveTo>
                  <a:lnTo>
                    <a:pt x="881274" y="129829"/>
                  </a:lnTo>
                  <a:lnTo>
                    <a:pt x="974619" y="129829"/>
                  </a:lnTo>
                  <a:cubicBezTo>
                    <a:pt x="986049" y="129829"/>
                    <a:pt x="987001" y="108874"/>
                    <a:pt x="967951" y="91729"/>
                  </a:cubicBezTo>
                  <a:cubicBezTo>
                    <a:pt x="954959" y="80210"/>
                    <a:pt x="937841" y="70725"/>
                    <a:pt x="918015" y="62930"/>
                  </a:cubicBezTo>
                  <a:close/>
                  <a:moveTo>
                    <a:pt x="613622" y="29109"/>
                  </a:moveTo>
                  <a:lnTo>
                    <a:pt x="587683" y="30029"/>
                  </a:lnTo>
                  <a:cubicBezTo>
                    <a:pt x="579272" y="30442"/>
                    <a:pt x="574569" y="30769"/>
                    <a:pt x="574569" y="30769"/>
                  </a:cubicBezTo>
                  <a:cubicBezTo>
                    <a:pt x="518372" y="30769"/>
                    <a:pt x="474081" y="42437"/>
                    <a:pt x="438005" y="58153"/>
                  </a:cubicBezTo>
                  <a:lnTo>
                    <a:pt x="407881" y="75989"/>
                  </a:lnTo>
                  <a:lnTo>
                    <a:pt x="407881" y="129829"/>
                  </a:lnTo>
                  <a:lnTo>
                    <a:pt x="613622" y="129829"/>
                  </a:lnTo>
                  <a:close/>
                  <a:moveTo>
                    <a:pt x="625052" y="28783"/>
                  </a:moveTo>
                  <a:lnTo>
                    <a:pt x="625052" y="129829"/>
                  </a:lnTo>
                  <a:lnTo>
                    <a:pt x="869844" y="129829"/>
                  </a:lnTo>
                  <a:lnTo>
                    <a:pt x="869844" y="49349"/>
                  </a:lnTo>
                  <a:lnTo>
                    <a:pt x="851831" y="44270"/>
                  </a:lnTo>
                  <a:cubicBezTo>
                    <a:pt x="804182" y="34751"/>
                    <a:pt x="751370" y="30615"/>
                    <a:pt x="704731" y="29106"/>
                  </a:cubicBezTo>
                  <a:close/>
                  <a:moveTo>
                    <a:pt x="580284" y="289"/>
                  </a:moveTo>
                  <a:cubicBezTo>
                    <a:pt x="766974" y="-664"/>
                    <a:pt x="913659" y="-4474"/>
                    <a:pt x="1024149" y="92681"/>
                  </a:cubicBezTo>
                  <a:cubicBezTo>
                    <a:pt x="1029864" y="97444"/>
                    <a:pt x="1037484" y="100301"/>
                    <a:pt x="1045104" y="100301"/>
                  </a:cubicBezTo>
                  <a:lnTo>
                    <a:pt x="1113684" y="100301"/>
                  </a:lnTo>
                  <a:cubicBezTo>
                    <a:pt x="1122257" y="100301"/>
                    <a:pt x="1128924" y="106969"/>
                    <a:pt x="1128924" y="115541"/>
                  </a:cubicBezTo>
                  <a:lnTo>
                    <a:pt x="1128924" y="211744"/>
                  </a:lnTo>
                  <a:cubicBezTo>
                    <a:pt x="1146069" y="211744"/>
                    <a:pt x="1160357" y="225079"/>
                    <a:pt x="1161309" y="240319"/>
                  </a:cubicBezTo>
                  <a:lnTo>
                    <a:pt x="1161309" y="322234"/>
                  </a:lnTo>
                  <a:lnTo>
                    <a:pt x="1084157" y="354619"/>
                  </a:lnTo>
                  <a:lnTo>
                    <a:pt x="1036532" y="354619"/>
                  </a:lnTo>
                  <a:cubicBezTo>
                    <a:pt x="1036532" y="301279"/>
                    <a:pt x="993669" y="258416"/>
                    <a:pt x="940329" y="258416"/>
                  </a:cubicBezTo>
                  <a:cubicBezTo>
                    <a:pt x="886989" y="258416"/>
                    <a:pt x="844126" y="301279"/>
                    <a:pt x="844126" y="354619"/>
                  </a:cubicBezTo>
                  <a:lnTo>
                    <a:pt x="312632" y="354619"/>
                  </a:lnTo>
                  <a:cubicBezTo>
                    <a:pt x="312632" y="354619"/>
                    <a:pt x="312632" y="353666"/>
                    <a:pt x="312632" y="352714"/>
                  </a:cubicBezTo>
                  <a:cubicBezTo>
                    <a:pt x="312632" y="299374"/>
                    <a:pt x="269769" y="256511"/>
                    <a:pt x="216429" y="256511"/>
                  </a:cubicBezTo>
                  <a:cubicBezTo>
                    <a:pt x="163089" y="256511"/>
                    <a:pt x="120226" y="299374"/>
                    <a:pt x="120226" y="352714"/>
                  </a:cubicBezTo>
                  <a:cubicBezTo>
                    <a:pt x="120226" y="352714"/>
                    <a:pt x="120226" y="353666"/>
                    <a:pt x="120226" y="354619"/>
                  </a:cubicBezTo>
                  <a:lnTo>
                    <a:pt x="30692" y="354619"/>
                  </a:lnTo>
                  <a:cubicBezTo>
                    <a:pt x="14499" y="354619"/>
                    <a:pt x="212" y="341284"/>
                    <a:pt x="212" y="325091"/>
                  </a:cubicBezTo>
                  <a:lnTo>
                    <a:pt x="212" y="241271"/>
                  </a:lnTo>
                  <a:cubicBezTo>
                    <a:pt x="212" y="241271"/>
                    <a:pt x="-7408" y="201266"/>
                    <a:pt x="68792" y="181264"/>
                  </a:cubicBezTo>
                  <a:cubicBezTo>
                    <a:pt x="124037" y="166976"/>
                    <a:pt x="216429" y="148879"/>
                    <a:pt x="270722" y="134591"/>
                  </a:cubicBezTo>
                  <a:cubicBezTo>
                    <a:pt x="293582" y="128876"/>
                    <a:pt x="301201" y="117446"/>
                    <a:pt x="313584" y="106969"/>
                  </a:cubicBezTo>
                  <a:cubicBezTo>
                    <a:pt x="349779" y="75536"/>
                    <a:pt x="457412" y="1241"/>
                    <a:pt x="580284" y="289"/>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10" name="Freeform: Shape 9">
              <a:extLst>
                <a:ext uri="{FF2B5EF4-FFF2-40B4-BE49-F238E27FC236}">
                  <a16:creationId xmlns:a16="http://schemas.microsoft.com/office/drawing/2014/main" id="{70FB5F9D-357D-4E7C-8119-8D1E2393EF8D}"/>
                </a:ext>
              </a:extLst>
            </p:cNvPr>
            <p:cNvSpPr/>
            <p:nvPr/>
          </p:nvSpPr>
          <p:spPr>
            <a:xfrm>
              <a:off x="6951414" y="2719341"/>
              <a:ext cx="182880" cy="181927"/>
            </a:xfrm>
            <a:custGeom>
              <a:avLst/>
              <a:gdLst>
                <a:gd name="connsiteX0" fmla="*/ 92393 w 182880"/>
                <a:gd name="connsiteY0" fmla="*/ 76200 h 181927"/>
                <a:gd name="connsiteX1" fmla="*/ 108586 w 182880"/>
                <a:gd name="connsiteY1" fmla="*/ 92392 h 181927"/>
                <a:gd name="connsiteX2" fmla="*/ 92393 w 182880"/>
                <a:gd name="connsiteY2" fmla="*/ 108585 h 181927"/>
                <a:gd name="connsiteX3" fmla="*/ 76201 w 182880"/>
                <a:gd name="connsiteY3" fmla="*/ 92392 h 181927"/>
                <a:gd name="connsiteX4" fmla="*/ 92393 w 182880"/>
                <a:gd name="connsiteY4" fmla="*/ 76200 h 181927"/>
                <a:gd name="connsiteX5" fmla="*/ 90538 w 182880"/>
                <a:gd name="connsiteY5" fmla="*/ 46724 h 181927"/>
                <a:gd name="connsiteX6" fmla="*/ 59557 w 182880"/>
                <a:gd name="connsiteY6" fmla="*/ 59557 h 181927"/>
                <a:gd name="connsiteX7" fmla="*/ 59556 w 182880"/>
                <a:gd name="connsiteY7" fmla="*/ 121520 h 181927"/>
                <a:gd name="connsiteX8" fmla="*/ 121520 w 182880"/>
                <a:gd name="connsiteY8" fmla="*/ 121520 h 181927"/>
                <a:gd name="connsiteX9" fmla="*/ 121520 w 182880"/>
                <a:gd name="connsiteY9" fmla="*/ 59557 h 181927"/>
                <a:gd name="connsiteX10" fmla="*/ 90538 w 182880"/>
                <a:gd name="connsiteY10" fmla="*/ 46724 h 181927"/>
                <a:gd name="connsiteX11" fmla="*/ 91440 w 182880"/>
                <a:gd name="connsiteY11" fmla="*/ 0 h 181927"/>
                <a:gd name="connsiteX12" fmla="*/ 182880 w 182880"/>
                <a:gd name="connsiteY12" fmla="*/ 91440 h 181927"/>
                <a:gd name="connsiteX13" fmla="*/ 182880 w 182880"/>
                <a:gd name="connsiteY13" fmla="*/ 93345 h 181927"/>
                <a:gd name="connsiteX14" fmla="*/ 91440 w 182880"/>
                <a:gd name="connsiteY14" fmla="*/ 181927 h 181927"/>
                <a:gd name="connsiteX15" fmla="*/ 0 w 182880"/>
                <a:gd name="connsiteY15" fmla="*/ 93345 h 181927"/>
                <a:gd name="connsiteX16" fmla="*/ 0 w 182880"/>
                <a:gd name="connsiteY16" fmla="*/ 91440 h 181927"/>
                <a:gd name="connsiteX17" fmla="*/ 91440 w 182880"/>
                <a:gd name="connsiteY17" fmla="*/ 0 h 18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 h="181927">
                  <a:moveTo>
                    <a:pt x="92393" y="76200"/>
                  </a:moveTo>
                  <a:cubicBezTo>
                    <a:pt x="101336" y="76200"/>
                    <a:pt x="108586" y="83450"/>
                    <a:pt x="108586" y="92392"/>
                  </a:cubicBezTo>
                  <a:cubicBezTo>
                    <a:pt x="108586" y="101335"/>
                    <a:pt x="101336" y="108585"/>
                    <a:pt x="92393" y="108585"/>
                  </a:cubicBezTo>
                  <a:cubicBezTo>
                    <a:pt x="83451" y="108585"/>
                    <a:pt x="76201" y="101335"/>
                    <a:pt x="76201" y="92392"/>
                  </a:cubicBezTo>
                  <a:cubicBezTo>
                    <a:pt x="76201" y="83450"/>
                    <a:pt x="83450" y="76200"/>
                    <a:pt x="92393" y="76200"/>
                  </a:cubicBezTo>
                  <a:close/>
                  <a:moveTo>
                    <a:pt x="90538" y="46724"/>
                  </a:moveTo>
                  <a:cubicBezTo>
                    <a:pt x="79325" y="46724"/>
                    <a:pt x="68112" y="51002"/>
                    <a:pt x="59557" y="59557"/>
                  </a:cubicBezTo>
                  <a:cubicBezTo>
                    <a:pt x="42446" y="76667"/>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0970" y="0"/>
                    <a:pt x="181927" y="40957"/>
                    <a:pt x="182880" y="91440"/>
                  </a:cubicBezTo>
                  <a:cubicBezTo>
                    <a:pt x="182880" y="91440"/>
                    <a:pt x="182880" y="92392"/>
                    <a:pt x="182880" y="93345"/>
                  </a:cubicBezTo>
                  <a:cubicBezTo>
                    <a:pt x="180975" y="141922"/>
                    <a:pt x="140970" y="181927"/>
                    <a:pt x="91440" y="181927"/>
                  </a:cubicBezTo>
                  <a:cubicBezTo>
                    <a:pt x="41910" y="181927"/>
                    <a:pt x="952" y="142875"/>
                    <a:pt x="0" y="93345"/>
                  </a:cubicBezTo>
                  <a:cubicBezTo>
                    <a:pt x="0" y="93345"/>
                    <a:pt x="0" y="92392"/>
                    <a:pt x="0" y="91440"/>
                  </a:cubicBezTo>
                  <a:cubicBezTo>
                    <a:pt x="0" y="40957"/>
                    <a:pt x="40957" y="0"/>
                    <a:pt x="91440" y="0"/>
                  </a:cubicBezTo>
                  <a:close/>
                </a:path>
              </a:pathLst>
            </a:custGeom>
            <a:solidFill>
              <a:srgbClr val="37474F"/>
            </a:solidFill>
            <a:ln w="9525"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CF0208C2-9B43-440F-A1EF-6A128B9BB939}"/>
                </a:ext>
              </a:extLst>
            </p:cNvPr>
            <p:cNvSpPr/>
            <p:nvPr/>
          </p:nvSpPr>
          <p:spPr>
            <a:xfrm>
              <a:off x="7674361" y="2721244"/>
              <a:ext cx="182880" cy="182880"/>
            </a:xfrm>
            <a:custGeom>
              <a:avLst/>
              <a:gdLst>
                <a:gd name="connsiteX0" fmla="*/ 92393 w 182880"/>
                <a:gd name="connsiteY0" fmla="*/ 76201 h 182880"/>
                <a:gd name="connsiteX1" fmla="*/ 108586 w 182880"/>
                <a:gd name="connsiteY1" fmla="*/ 92393 h 182880"/>
                <a:gd name="connsiteX2" fmla="*/ 92393 w 182880"/>
                <a:gd name="connsiteY2" fmla="*/ 108586 h 182880"/>
                <a:gd name="connsiteX3" fmla="*/ 76201 w 182880"/>
                <a:gd name="connsiteY3" fmla="*/ 92393 h 182880"/>
                <a:gd name="connsiteX4" fmla="*/ 92393 w 182880"/>
                <a:gd name="connsiteY4" fmla="*/ 76201 h 182880"/>
                <a:gd name="connsiteX5" fmla="*/ 90538 w 182880"/>
                <a:gd name="connsiteY5" fmla="*/ 46724 h 182880"/>
                <a:gd name="connsiteX6" fmla="*/ 59556 w 182880"/>
                <a:gd name="connsiteY6" fmla="*/ 59557 h 182880"/>
                <a:gd name="connsiteX7" fmla="*/ 59556 w 182880"/>
                <a:gd name="connsiteY7" fmla="*/ 121520 h 182880"/>
                <a:gd name="connsiteX8" fmla="*/ 121520 w 182880"/>
                <a:gd name="connsiteY8" fmla="*/ 121520 h 182880"/>
                <a:gd name="connsiteX9" fmla="*/ 121520 w 182880"/>
                <a:gd name="connsiteY9" fmla="*/ 59557 h 182880"/>
                <a:gd name="connsiteX10" fmla="*/ 90538 w 182880"/>
                <a:gd name="connsiteY10" fmla="*/ 46724 h 182880"/>
                <a:gd name="connsiteX11" fmla="*/ 91440 w 182880"/>
                <a:gd name="connsiteY11" fmla="*/ 0 h 182880"/>
                <a:gd name="connsiteX12" fmla="*/ 182880 w 182880"/>
                <a:gd name="connsiteY12" fmla="*/ 91440 h 182880"/>
                <a:gd name="connsiteX13" fmla="*/ 91440 w 182880"/>
                <a:gd name="connsiteY13" fmla="*/ 182880 h 182880"/>
                <a:gd name="connsiteX14" fmla="*/ 0 w 182880"/>
                <a:gd name="connsiteY14" fmla="*/ 91440 h 182880"/>
                <a:gd name="connsiteX15" fmla="*/ 91440 w 182880"/>
                <a:gd name="connsiteY1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880" h="182880">
                  <a:moveTo>
                    <a:pt x="92393" y="76201"/>
                  </a:moveTo>
                  <a:cubicBezTo>
                    <a:pt x="101336" y="76201"/>
                    <a:pt x="108586" y="83451"/>
                    <a:pt x="108586" y="92393"/>
                  </a:cubicBezTo>
                  <a:cubicBezTo>
                    <a:pt x="108586" y="101336"/>
                    <a:pt x="101336" y="108586"/>
                    <a:pt x="92393" y="108586"/>
                  </a:cubicBezTo>
                  <a:cubicBezTo>
                    <a:pt x="83451" y="108586"/>
                    <a:pt x="76201" y="101336"/>
                    <a:pt x="76201" y="92393"/>
                  </a:cubicBezTo>
                  <a:cubicBezTo>
                    <a:pt x="76201" y="83451"/>
                    <a:pt x="83450" y="76201"/>
                    <a:pt x="92393" y="76201"/>
                  </a:cubicBezTo>
                  <a:close/>
                  <a:moveTo>
                    <a:pt x="90538" y="46724"/>
                  </a:moveTo>
                  <a:cubicBezTo>
                    <a:pt x="79325" y="46724"/>
                    <a:pt x="68112" y="51002"/>
                    <a:pt x="59556" y="59557"/>
                  </a:cubicBezTo>
                  <a:cubicBezTo>
                    <a:pt x="42446" y="76668"/>
                    <a:pt x="42446" y="104409"/>
                    <a:pt x="59556" y="121520"/>
                  </a:cubicBezTo>
                  <a:cubicBezTo>
                    <a:pt x="76667" y="138631"/>
                    <a:pt x="104409" y="138630"/>
                    <a:pt x="121520" y="121520"/>
                  </a:cubicBezTo>
                  <a:cubicBezTo>
                    <a:pt x="138630" y="104409"/>
                    <a:pt x="138630" y="76667"/>
                    <a:pt x="121520" y="59557"/>
                  </a:cubicBezTo>
                  <a:cubicBezTo>
                    <a:pt x="112965" y="51002"/>
                    <a:pt x="101752" y="46724"/>
                    <a:pt x="90538" y="46724"/>
                  </a:cubicBezTo>
                  <a:close/>
                  <a:moveTo>
                    <a:pt x="91440" y="0"/>
                  </a:moveTo>
                  <a:cubicBezTo>
                    <a:pt x="141941" y="0"/>
                    <a:pt x="182880" y="40939"/>
                    <a:pt x="182880" y="91440"/>
                  </a:cubicBezTo>
                  <a:cubicBezTo>
                    <a:pt x="182880" y="141941"/>
                    <a:pt x="141941" y="182880"/>
                    <a:pt x="91440" y="182880"/>
                  </a:cubicBezTo>
                  <a:cubicBezTo>
                    <a:pt x="40939" y="182880"/>
                    <a:pt x="0" y="141941"/>
                    <a:pt x="0" y="91440"/>
                  </a:cubicBezTo>
                  <a:cubicBezTo>
                    <a:pt x="0" y="40939"/>
                    <a:pt x="40939" y="0"/>
                    <a:pt x="91440" y="0"/>
                  </a:cubicBezTo>
                  <a:close/>
                </a:path>
              </a:pathLst>
            </a:custGeom>
            <a:solidFill>
              <a:srgbClr val="37474F"/>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BC5A25D9-7B4D-4886-8E4C-E24B14065A46}"/>
                </a:ext>
              </a:extLst>
            </p:cNvPr>
            <p:cNvSpPr/>
            <p:nvPr/>
          </p:nvSpPr>
          <p:spPr>
            <a:xfrm>
              <a:off x="6836162" y="2597197"/>
              <a:ext cx="1108710" cy="160242"/>
            </a:xfrm>
            <a:custGeom>
              <a:avLst/>
              <a:gdLst>
                <a:gd name="connsiteX0" fmla="*/ 0 w 1108710"/>
                <a:gd name="connsiteY0" fmla="*/ 88804 h 160242"/>
                <a:gd name="connsiteX1" fmla="*/ 76200 w 1108710"/>
                <a:gd name="connsiteY1" fmla="*/ 88804 h 160242"/>
                <a:gd name="connsiteX2" fmla="*/ 81915 w 1108710"/>
                <a:gd name="connsiteY2" fmla="*/ 108807 h 160242"/>
                <a:gd name="connsiteX3" fmla="*/ 67628 w 1108710"/>
                <a:gd name="connsiteY3" fmla="*/ 128809 h 160242"/>
                <a:gd name="connsiteX4" fmla="*/ 61913 w 1108710"/>
                <a:gd name="connsiteY4" fmla="*/ 132619 h 160242"/>
                <a:gd name="connsiteX5" fmla="*/ 11430 w 1108710"/>
                <a:gd name="connsiteY5" fmla="*/ 132619 h 160242"/>
                <a:gd name="connsiteX6" fmla="*/ 0 w 1108710"/>
                <a:gd name="connsiteY6" fmla="*/ 121189 h 160242"/>
                <a:gd name="connsiteX7" fmla="*/ 0 w 1108710"/>
                <a:gd name="connsiteY7" fmla="*/ 88804 h 160242"/>
                <a:gd name="connsiteX8" fmla="*/ 610553 w 1108710"/>
                <a:gd name="connsiteY8" fmla="*/ 32607 h 160242"/>
                <a:gd name="connsiteX9" fmla="*/ 616268 w 1108710"/>
                <a:gd name="connsiteY9" fmla="*/ 34512 h 160242"/>
                <a:gd name="connsiteX10" fmla="*/ 616268 w 1108710"/>
                <a:gd name="connsiteY10" fmla="*/ 158337 h 160242"/>
                <a:gd name="connsiteX11" fmla="*/ 610553 w 1108710"/>
                <a:gd name="connsiteY11" fmla="*/ 160242 h 160242"/>
                <a:gd name="connsiteX12" fmla="*/ 604838 w 1108710"/>
                <a:gd name="connsiteY12" fmla="*/ 158337 h 160242"/>
                <a:gd name="connsiteX13" fmla="*/ 604838 w 1108710"/>
                <a:gd name="connsiteY13" fmla="*/ 34512 h 160242"/>
                <a:gd name="connsiteX14" fmla="*/ 610553 w 1108710"/>
                <a:gd name="connsiteY14" fmla="*/ 32607 h 160242"/>
                <a:gd name="connsiteX15" fmla="*/ 1099542 w 1108710"/>
                <a:gd name="connsiteY15" fmla="*/ 341 h 160242"/>
                <a:gd name="connsiteX16" fmla="*/ 1108710 w 1108710"/>
                <a:gd name="connsiteY16" fmla="*/ 10699 h 160242"/>
                <a:gd name="connsiteX17" fmla="*/ 1108710 w 1108710"/>
                <a:gd name="connsiteY17" fmla="*/ 50704 h 160242"/>
                <a:gd name="connsiteX18" fmla="*/ 1090612 w 1108710"/>
                <a:gd name="connsiteY18" fmla="*/ 71659 h 160242"/>
                <a:gd name="connsiteX19" fmla="*/ 1066800 w 1108710"/>
                <a:gd name="connsiteY19" fmla="*/ 71659 h 160242"/>
                <a:gd name="connsiteX20" fmla="*/ 1053465 w 1108710"/>
                <a:gd name="connsiteY20" fmla="*/ 52609 h 160242"/>
                <a:gd name="connsiteX21" fmla="*/ 1083945 w 1108710"/>
                <a:gd name="connsiteY21" fmla="*/ 4984 h 160242"/>
                <a:gd name="connsiteX22" fmla="*/ 1099542 w 1108710"/>
                <a:gd name="connsiteY22" fmla="*/ 341 h 160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08710" h="160242">
                  <a:moveTo>
                    <a:pt x="0" y="88804"/>
                  </a:moveTo>
                  <a:cubicBezTo>
                    <a:pt x="1905" y="88804"/>
                    <a:pt x="76200" y="88804"/>
                    <a:pt x="76200" y="88804"/>
                  </a:cubicBezTo>
                  <a:cubicBezTo>
                    <a:pt x="83820" y="88804"/>
                    <a:pt x="86678" y="101187"/>
                    <a:pt x="81915" y="108807"/>
                  </a:cubicBezTo>
                  <a:lnTo>
                    <a:pt x="67628" y="128809"/>
                  </a:lnTo>
                  <a:cubicBezTo>
                    <a:pt x="65722" y="131667"/>
                    <a:pt x="63817" y="132619"/>
                    <a:pt x="61913" y="132619"/>
                  </a:cubicBezTo>
                  <a:lnTo>
                    <a:pt x="11430" y="132619"/>
                  </a:lnTo>
                  <a:cubicBezTo>
                    <a:pt x="4763" y="132619"/>
                    <a:pt x="0" y="127857"/>
                    <a:pt x="0" y="121189"/>
                  </a:cubicBezTo>
                  <a:cubicBezTo>
                    <a:pt x="0" y="108807"/>
                    <a:pt x="0" y="95472"/>
                    <a:pt x="0" y="88804"/>
                  </a:cubicBezTo>
                  <a:close/>
                  <a:moveTo>
                    <a:pt x="610553" y="32607"/>
                  </a:moveTo>
                  <a:cubicBezTo>
                    <a:pt x="613410" y="32607"/>
                    <a:pt x="616268" y="33560"/>
                    <a:pt x="616268" y="34512"/>
                  </a:cubicBezTo>
                  <a:lnTo>
                    <a:pt x="616268" y="158337"/>
                  </a:lnTo>
                  <a:cubicBezTo>
                    <a:pt x="615316" y="159289"/>
                    <a:pt x="613410" y="160242"/>
                    <a:pt x="610553" y="160242"/>
                  </a:cubicBezTo>
                  <a:cubicBezTo>
                    <a:pt x="607695" y="160242"/>
                    <a:pt x="604838" y="159289"/>
                    <a:pt x="604838" y="158337"/>
                  </a:cubicBezTo>
                  <a:lnTo>
                    <a:pt x="604838" y="34512"/>
                  </a:lnTo>
                  <a:cubicBezTo>
                    <a:pt x="604838" y="33560"/>
                    <a:pt x="607695" y="32607"/>
                    <a:pt x="610553" y="32607"/>
                  </a:cubicBezTo>
                  <a:close/>
                  <a:moveTo>
                    <a:pt x="1099542" y="341"/>
                  </a:moveTo>
                  <a:cubicBezTo>
                    <a:pt x="1104662" y="1412"/>
                    <a:pt x="1108710" y="4984"/>
                    <a:pt x="1108710" y="10699"/>
                  </a:cubicBezTo>
                  <a:lnTo>
                    <a:pt x="1108710" y="50704"/>
                  </a:lnTo>
                  <a:cubicBezTo>
                    <a:pt x="1108710" y="62134"/>
                    <a:pt x="1102995" y="72612"/>
                    <a:pt x="1090612" y="71659"/>
                  </a:cubicBezTo>
                  <a:lnTo>
                    <a:pt x="1066800" y="71659"/>
                  </a:lnTo>
                  <a:cubicBezTo>
                    <a:pt x="1056323" y="71659"/>
                    <a:pt x="1049655" y="62134"/>
                    <a:pt x="1053465" y="52609"/>
                  </a:cubicBezTo>
                  <a:cubicBezTo>
                    <a:pt x="1060133" y="35464"/>
                    <a:pt x="1066800" y="20224"/>
                    <a:pt x="1083945" y="4984"/>
                  </a:cubicBezTo>
                  <a:cubicBezTo>
                    <a:pt x="1088231" y="698"/>
                    <a:pt x="1094422" y="-731"/>
                    <a:pt x="1099542" y="341"/>
                  </a:cubicBezTo>
                  <a:close/>
                </a:path>
              </a:pathLst>
            </a:custGeom>
            <a:solidFill>
              <a:srgbClr val="FAFAFA"/>
            </a:solidFill>
            <a:ln w="9525" cap="flat">
              <a:noFill/>
              <a:prstDash val="solid"/>
              <a:miter/>
            </a:ln>
          </p:spPr>
          <p:txBody>
            <a:bodyPr wrap="square" rtlCol="0" anchor="ctr">
              <a:noAutofit/>
            </a:bodyPr>
            <a:lstStyle/>
            <a:p>
              <a:endParaRPr lang="en-US"/>
            </a:p>
          </p:txBody>
        </p:sp>
      </p:grpSp>
      <p:sp>
        <p:nvSpPr>
          <p:cNvPr id="4" name="Freeform: Shape 3">
            <a:extLst>
              <a:ext uri="{FF2B5EF4-FFF2-40B4-BE49-F238E27FC236}">
                <a16:creationId xmlns:a16="http://schemas.microsoft.com/office/drawing/2014/main" id="{3B9711E7-ED7B-4B98-9358-A37BC6005D70}"/>
              </a:ext>
            </a:extLst>
          </p:cNvPr>
          <p:cNvSpPr/>
          <p:nvPr/>
        </p:nvSpPr>
        <p:spPr>
          <a:xfrm rot="20884086" flipH="1">
            <a:off x="1131757" y="5076845"/>
            <a:ext cx="7077964" cy="1603478"/>
          </a:xfrm>
          <a:custGeom>
            <a:avLst/>
            <a:gdLst>
              <a:gd name="connsiteX0" fmla="*/ 4816356 w 4924425"/>
              <a:gd name="connsiteY0" fmla="*/ 503723 h 2000250"/>
              <a:gd name="connsiteX1" fmla="*/ 3545721 w 4924425"/>
              <a:gd name="connsiteY1" fmla="*/ 1756 h 2000250"/>
              <a:gd name="connsiteX2" fmla="*/ 1398786 w 4924425"/>
              <a:gd name="connsiteY2" fmla="*/ 1522898 h 2000250"/>
              <a:gd name="connsiteX3" fmla="*/ 448191 w 4924425"/>
              <a:gd name="connsiteY3" fmla="*/ 1861036 h 2000250"/>
              <a:gd name="connsiteX4" fmla="*/ 72906 w 4924425"/>
              <a:gd name="connsiteY4" fmla="*/ 1776263 h 2000250"/>
              <a:gd name="connsiteX5" fmla="*/ 37663 w 4924425"/>
              <a:gd name="connsiteY5" fmla="*/ 1849606 h 2000250"/>
              <a:gd name="connsiteX6" fmla="*/ 1003498 w 4924425"/>
              <a:gd name="connsiteY6" fmla="*/ 1944856 h 2000250"/>
              <a:gd name="connsiteX7" fmla="*/ 3428563 w 4924425"/>
              <a:gd name="connsiteY7" fmla="*/ 254168 h 2000250"/>
              <a:gd name="connsiteX8" fmla="*/ 4616331 w 4924425"/>
              <a:gd name="connsiteY8" fmla="*/ 495151 h 2000250"/>
              <a:gd name="connsiteX9" fmla="*/ 4816356 w 4924425"/>
              <a:gd name="connsiteY9" fmla="*/ 503723 h 200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24425" h="2000250">
                <a:moveTo>
                  <a:pt x="4816356" y="503723"/>
                </a:moveTo>
                <a:cubicBezTo>
                  <a:pt x="4614426" y="345608"/>
                  <a:pt x="4104839" y="-28724"/>
                  <a:pt x="3545721" y="1756"/>
                </a:cubicBezTo>
                <a:cubicBezTo>
                  <a:pt x="2733238" y="45571"/>
                  <a:pt x="2271276" y="718988"/>
                  <a:pt x="1398786" y="1522898"/>
                </a:cubicBezTo>
                <a:cubicBezTo>
                  <a:pt x="1044456" y="1849606"/>
                  <a:pt x="750133" y="1885801"/>
                  <a:pt x="448191" y="1861036"/>
                </a:cubicBezTo>
                <a:cubicBezTo>
                  <a:pt x="254833" y="1844843"/>
                  <a:pt x="199588" y="1760071"/>
                  <a:pt x="72906" y="1776263"/>
                </a:cubicBezTo>
                <a:cubicBezTo>
                  <a:pt x="-2342" y="1785788"/>
                  <a:pt x="-28059" y="1824841"/>
                  <a:pt x="37663" y="1849606"/>
                </a:cubicBezTo>
                <a:cubicBezTo>
                  <a:pt x="158631" y="1895326"/>
                  <a:pt x="477718" y="2100114"/>
                  <a:pt x="1003498" y="1944856"/>
                </a:cubicBezTo>
                <a:cubicBezTo>
                  <a:pt x="1836936" y="1697206"/>
                  <a:pt x="2517973" y="436096"/>
                  <a:pt x="3428563" y="254168"/>
                </a:cubicBezTo>
                <a:cubicBezTo>
                  <a:pt x="3926721" y="155108"/>
                  <a:pt x="4436309" y="376088"/>
                  <a:pt x="4616331" y="495151"/>
                </a:cubicBezTo>
                <a:cubicBezTo>
                  <a:pt x="4908748" y="686603"/>
                  <a:pt x="5031621" y="680888"/>
                  <a:pt x="4816356" y="503723"/>
                </a:cubicBezTo>
                <a:close/>
              </a:path>
            </a:pathLst>
          </a:custGeom>
          <a:solidFill>
            <a:schemeClr val="accent1"/>
          </a:solidFill>
          <a:ln w="9525" cap="flat">
            <a:noFill/>
            <a:prstDash val="solid"/>
            <a:miter/>
          </a:ln>
        </p:spPr>
        <p:txBody>
          <a:bodyPr rtlCol="0" anchor="ctr"/>
          <a:lstStyle/>
          <a:p>
            <a:endParaRPr lang="en-US"/>
          </a:p>
        </p:txBody>
      </p:sp>
      <p:pic>
        <p:nvPicPr>
          <p:cNvPr id="3" name="Picture 2">
            <a:extLst>
              <a:ext uri="{FF2B5EF4-FFF2-40B4-BE49-F238E27FC236}">
                <a16:creationId xmlns:a16="http://schemas.microsoft.com/office/drawing/2014/main" id="{85311321-DC02-4D5C-84D6-5D5250E0C20D}"/>
              </a:ext>
            </a:extLst>
          </p:cNvPr>
          <p:cNvPicPr>
            <a:picLocks noChangeAspect="1"/>
          </p:cNvPicPr>
          <p:nvPr/>
        </p:nvPicPr>
        <p:blipFill rotWithShape="1">
          <a:blip r:embed="rId2"/>
          <a:srcRect r="4104"/>
          <a:stretch/>
        </p:blipFill>
        <p:spPr>
          <a:xfrm>
            <a:off x="54108" y="330962"/>
            <a:ext cx="5472050" cy="6311523"/>
          </a:xfrm>
          <a:prstGeom prst="rect">
            <a:avLst/>
          </a:prstGeom>
        </p:spPr>
      </p:pic>
    </p:spTree>
    <p:extLst>
      <p:ext uri="{BB962C8B-B14F-4D97-AF65-F5344CB8AC3E}">
        <p14:creationId xmlns:p14="http://schemas.microsoft.com/office/powerpoint/2010/main" val="3423133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 Placeholder 79">
            <a:extLst>
              <a:ext uri="{FF2B5EF4-FFF2-40B4-BE49-F238E27FC236}">
                <a16:creationId xmlns:a16="http://schemas.microsoft.com/office/drawing/2014/main" id="{368947D6-489A-4FDD-BE00-90C0F3A45BC7}"/>
              </a:ext>
            </a:extLst>
          </p:cNvPr>
          <p:cNvSpPr>
            <a:spLocks noGrp="1"/>
          </p:cNvSpPr>
          <p:nvPr>
            <p:ph type="body" sz="quarter" idx="10"/>
          </p:nvPr>
        </p:nvSpPr>
        <p:spPr>
          <a:xfrm>
            <a:off x="323530" y="299753"/>
            <a:ext cx="7508506" cy="724247"/>
          </a:xfrm>
        </p:spPr>
        <p:txBody>
          <a:bodyPr/>
          <a:lstStyle/>
          <a:p>
            <a:r>
              <a:rPr lang="en-US" b="1" dirty="0"/>
              <a:t>DATA INGESTION</a:t>
            </a:r>
          </a:p>
        </p:txBody>
      </p:sp>
      <p:sp>
        <p:nvSpPr>
          <p:cNvPr id="81" name="TextBox 80">
            <a:extLst>
              <a:ext uri="{FF2B5EF4-FFF2-40B4-BE49-F238E27FC236}">
                <a16:creationId xmlns:a16="http://schemas.microsoft.com/office/drawing/2014/main" id="{D406F966-64F6-4F09-85FD-EB078B37F433}"/>
              </a:ext>
            </a:extLst>
          </p:cNvPr>
          <p:cNvSpPr txBox="1"/>
          <p:nvPr/>
        </p:nvSpPr>
        <p:spPr>
          <a:xfrm>
            <a:off x="323530" y="1119810"/>
            <a:ext cx="10357722" cy="1287532"/>
          </a:xfrm>
          <a:prstGeom prst="rect">
            <a:avLst/>
          </a:prstGeom>
          <a:noFill/>
        </p:spPr>
        <p:txBody>
          <a:bodyPr wrap="square" rtlCol="0">
            <a:spAutoFit/>
          </a:bodyPr>
          <a:lstStyle/>
          <a:p>
            <a:pPr algn="just">
              <a:lnSpc>
                <a:spcPct val="150000"/>
              </a:lnSpc>
            </a:pPr>
            <a:r>
              <a:rPr lang="en-US" dirty="0"/>
              <a:t>The dataset which includes sales transaction data for various vehicles was loaded into the python development environment (</a:t>
            </a:r>
            <a:r>
              <a:rPr lang="en-US" dirty="0" err="1"/>
              <a:t>Jupyter</a:t>
            </a:r>
            <a:r>
              <a:rPr lang="en-US" dirty="0"/>
              <a:t> notebook) using the pandas library. The output of the loaded data is shown in the figure below:</a:t>
            </a:r>
          </a:p>
        </p:txBody>
      </p:sp>
      <p:pic>
        <p:nvPicPr>
          <p:cNvPr id="82" name="Picture 81">
            <a:extLst>
              <a:ext uri="{FF2B5EF4-FFF2-40B4-BE49-F238E27FC236}">
                <a16:creationId xmlns:a16="http://schemas.microsoft.com/office/drawing/2014/main" id="{54601EAE-D7A2-4B03-BAE5-813DB4ECA881}"/>
              </a:ext>
            </a:extLst>
          </p:cNvPr>
          <p:cNvPicPr>
            <a:picLocks noChangeAspect="1"/>
          </p:cNvPicPr>
          <p:nvPr/>
        </p:nvPicPr>
        <p:blipFill>
          <a:blip r:embed="rId2"/>
          <a:stretch>
            <a:fillRect/>
          </a:stretch>
        </p:blipFill>
        <p:spPr>
          <a:xfrm>
            <a:off x="1359199" y="2542908"/>
            <a:ext cx="8854142" cy="3897648"/>
          </a:xfrm>
          <a:prstGeom prst="rect">
            <a:avLst/>
          </a:prstGeom>
        </p:spPr>
      </p:pic>
      <p:sp>
        <p:nvSpPr>
          <p:cNvPr id="83" name="Text Placeholder 79">
            <a:extLst>
              <a:ext uri="{FF2B5EF4-FFF2-40B4-BE49-F238E27FC236}">
                <a16:creationId xmlns:a16="http://schemas.microsoft.com/office/drawing/2014/main" id="{E637313E-1DC2-44DA-9845-02276C472DEA}"/>
              </a:ext>
            </a:extLst>
          </p:cNvPr>
          <p:cNvSpPr txBox="1">
            <a:spLocks/>
          </p:cNvSpPr>
          <p:nvPr/>
        </p:nvSpPr>
        <p:spPr>
          <a:xfrm>
            <a:off x="3727599" y="6275790"/>
            <a:ext cx="4117341" cy="60066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Figure 1: Data ingestion</a:t>
            </a:r>
          </a:p>
        </p:txBody>
      </p:sp>
    </p:spTree>
    <p:extLst>
      <p:ext uri="{BB962C8B-B14F-4D97-AF65-F5344CB8AC3E}">
        <p14:creationId xmlns:p14="http://schemas.microsoft.com/office/powerpoint/2010/main" val="3979649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 Placeholder 79">
            <a:extLst>
              <a:ext uri="{FF2B5EF4-FFF2-40B4-BE49-F238E27FC236}">
                <a16:creationId xmlns:a16="http://schemas.microsoft.com/office/drawing/2014/main" id="{368947D6-489A-4FDD-BE00-90C0F3A45BC7}"/>
              </a:ext>
            </a:extLst>
          </p:cNvPr>
          <p:cNvSpPr>
            <a:spLocks noGrp="1"/>
          </p:cNvSpPr>
          <p:nvPr>
            <p:ph type="body" sz="quarter" idx="10"/>
          </p:nvPr>
        </p:nvSpPr>
        <p:spPr>
          <a:xfrm>
            <a:off x="323529" y="299753"/>
            <a:ext cx="8621687" cy="724247"/>
          </a:xfrm>
        </p:spPr>
        <p:txBody>
          <a:bodyPr/>
          <a:lstStyle/>
          <a:p>
            <a:r>
              <a:rPr lang="en-US" b="1" dirty="0"/>
              <a:t>DATA PREPROCESSING</a:t>
            </a:r>
          </a:p>
        </p:txBody>
      </p:sp>
      <p:sp>
        <p:nvSpPr>
          <p:cNvPr id="81" name="TextBox 80">
            <a:extLst>
              <a:ext uri="{FF2B5EF4-FFF2-40B4-BE49-F238E27FC236}">
                <a16:creationId xmlns:a16="http://schemas.microsoft.com/office/drawing/2014/main" id="{D406F966-64F6-4F09-85FD-EB078B37F433}"/>
              </a:ext>
            </a:extLst>
          </p:cNvPr>
          <p:cNvSpPr txBox="1"/>
          <p:nvPr/>
        </p:nvSpPr>
        <p:spPr>
          <a:xfrm>
            <a:off x="323530" y="1119810"/>
            <a:ext cx="10357722" cy="1287532"/>
          </a:xfrm>
          <a:prstGeom prst="rect">
            <a:avLst/>
          </a:prstGeom>
          <a:noFill/>
        </p:spPr>
        <p:txBody>
          <a:bodyPr wrap="square" rtlCol="0">
            <a:spAutoFit/>
          </a:bodyPr>
          <a:lstStyle/>
          <a:p>
            <a:pPr algn="just">
              <a:lnSpc>
                <a:spcPct val="150000"/>
              </a:lnSpc>
            </a:pPr>
            <a:r>
              <a:rPr lang="en-US" dirty="0"/>
              <a:t>The ingested dataset was preprocessed, this include checking for missing values and duplicates in the dataset entry. There wasn’t a duplicate copy of any data entry but there were good numbers of missing data in the dataset. The figure below show the number of missing cells in each column.</a:t>
            </a:r>
          </a:p>
        </p:txBody>
      </p:sp>
      <p:pic>
        <p:nvPicPr>
          <p:cNvPr id="2" name="Picture 1">
            <a:extLst>
              <a:ext uri="{FF2B5EF4-FFF2-40B4-BE49-F238E27FC236}">
                <a16:creationId xmlns:a16="http://schemas.microsoft.com/office/drawing/2014/main" id="{982D6696-A9C8-43B9-995C-B7B1CFE1177C}"/>
              </a:ext>
            </a:extLst>
          </p:cNvPr>
          <p:cNvPicPr>
            <a:picLocks noChangeAspect="1"/>
          </p:cNvPicPr>
          <p:nvPr/>
        </p:nvPicPr>
        <p:blipFill>
          <a:blip r:embed="rId2"/>
          <a:stretch>
            <a:fillRect/>
          </a:stretch>
        </p:blipFill>
        <p:spPr>
          <a:xfrm>
            <a:off x="1090042" y="2639881"/>
            <a:ext cx="2898862" cy="3757322"/>
          </a:xfrm>
          <a:prstGeom prst="rect">
            <a:avLst/>
          </a:prstGeom>
        </p:spPr>
      </p:pic>
      <p:sp>
        <p:nvSpPr>
          <p:cNvPr id="6" name="Text Placeholder 79">
            <a:extLst>
              <a:ext uri="{FF2B5EF4-FFF2-40B4-BE49-F238E27FC236}">
                <a16:creationId xmlns:a16="http://schemas.microsoft.com/office/drawing/2014/main" id="{4CD6F293-7B73-41D6-8410-43E3F8CCD210}"/>
              </a:ext>
            </a:extLst>
          </p:cNvPr>
          <p:cNvSpPr txBox="1">
            <a:spLocks/>
          </p:cNvSpPr>
          <p:nvPr/>
        </p:nvSpPr>
        <p:spPr>
          <a:xfrm>
            <a:off x="0" y="6397203"/>
            <a:ext cx="4117341" cy="372406"/>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Figure 2: Number of missing data in each column</a:t>
            </a:r>
          </a:p>
        </p:txBody>
      </p:sp>
      <p:pic>
        <p:nvPicPr>
          <p:cNvPr id="3" name="Picture 2">
            <a:extLst>
              <a:ext uri="{FF2B5EF4-FFF2-40B4-BE49-F238E27FC236}">
                <a16:creationId xmlns:a16="http://schemas.microsoft.com/office/drawing/2014/main" id="{E6CCCC96-F8D7-49E6-A946-416E6767C16A}"/>
              </a:ext>
            </a:extLst>
          </p:cNvPr>
          <p:cNvPicPr>
            <a:picLocks noChangeAspect="1"/>
          </p:cNvPicPr>
          <p:nvPr/>
        </p:nvPicPr>
        <p:blipFill>
          <a:blip r:embed="rId3"/>
          <a:stretch>
            <a:fillRect/>
          </a:stretch>
        </p:blipFill>
        <p:spPr>
          <a:xfrm>
            <a:off x="6227316" y="2503152"/>
            <a:ext cx="3694690" cy="3894051"/>
          </a:xfrm>
          <a:prstGeom prst="rect">
            <a:avLst/>
          </a:prstGeom>
        </p:spPr>
      </p:pic>
      <p:sp>
        <p:nvSpPr>
          <p:cNvPr id="8" name="Text Placeholder 79">
            <a:extLst>
              <a:ext uri="{FF2B5EF4-FFF2-40B4-BE49-F238E27FC236}">
                <a16:creationId xmlns:a16="http://schemas.microsoft.com/office/drawing/2014/main" id="{676F5B4B-431D-49A8-874D-931C4BFBA9B9}"/>
              </a:ext>
            </a:extLst>
          </p:cNvPr>
          <p:cNvSpPr txBox="1">
            <a:spLocks/>
          </p:cNvSpPr>
          <p:nvPr/>
        </p:nvSpPr>
        <p:spPr>
          <a:xfrm>
            <a:off x="6096000" y="6420110"/>
            <a:ext cx="4117341" cy="372406"/>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Figure 3: Column data type</a:t>
            </a:r>
          </a:p>
        </p:txBody>
      </p:sp>
    </p:spTree>
    <p:extLst>
      <p:ext uri="{BB962C8B-B14F-4D97-AF65-F5344CB8AC3E}">
        <p14:creationId xmlns:p14="http://schemas.microsoft.com/office/powerpoint/2010/main" val="1669153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 Placeholder 79">
            <a:extLst>
              <a:ext uri="{FF2B5EF4-FFF2-40B4-BE49-F238E27FC236}">
                <a16:creationId xmlns:a16="http://schemas.microsoft.com/office/drawing/2014/main" id="{368947D6-489A-4FDD-BE00-90C0F3A45BC7}"/>
              </a:ext>
            </a:extLst>
          </p:cNvPr>
          <p:cNvSpPr>
            <a:spLocks noGrp="1"/>
          </p:cNvSpPr>
          <p:nvPr>
            <p:ph type="body" sz="quarter" idx="10"/>
          </p:nvPr>
        </p:nvSpPr>
        <p:spPr>
          <a:xfrm>
            <a:off x="323529" y="299753"/>
            <a:ext cx="11497410" cy="724247"/>
          </a:xfrm>
        </p:spPr>
        <p:txBody>
          <a:bodyPr/>
          <a:lstStyle/>
          <a:p>
            <a:r>
              <a:rPr lang="en-US" b="1" dirty="0"/>
              <a:t>DATA PREPROCESSING CONT’D</a:t>
            </a:r>
          </a:p>
        </p:txBody>
      </p:sp>
      <p:sp>
        <p:nvSpPr>
          <p:cNvPr id="81" name="TextBox 80">
            <a:extLst>
              <a:ext uri="{FF2B5EF4-FFF2-40B4-BE49-F238E27FC236}">
                <a16:creationId xmlns:a16="http://schemas.microsoft.com/office/drawing/2014/main" id="{D406F966-64F6-4F09-85FD-EB078B37F433}"/>
              </a:ext>
            </a:extLst>
          </p:cNvPr>
          <p:cNvSpPr txBox="1"/>
          <p:nvPr/>
        </p:nvSpPr>
        <p:spPr>
          <a:xfrm>
            <a:off x="266435" y="1024000"/>
            <a:ext cx="11602036" cy="5442516"/>
          </a:xfrm>
          <a:prstGeom prst="rect">
            <a:avLst/>
          </a:prstGeom>
          <a:noFill/>
        </p:spPr>
        <p:txBody>
          <a:bodyPr wrap="square" rtlCol="0">
            <a:spAutoFit/>
          </a:bodyPr>
          <a:lstStyle/>
          <a:p>
            <a:pPr algn="just">
              <a:lnSpc>
                <a:spcPct val="150000"/>
              </a:lnSpc>
            </a:pPr>
            <a:r>
              <a:rPr lang="en-US" b="1" dirty="0"/>
              <a:t>3.1 Vin (Vehicle Identification Number): </a:t>
            </a:r>
            <a:r>
              <a:rPr lang="en-US" dirty="0"/>
              <a:t>The total number of instance in the dataset is 558837. There were four (4) missing data in Vin column of the dataset. The missing data entry was filled with the highest occurring value in the Vin column which is “automatic”.</a:t>
            </a:r>
          </a:p>
          <a:p>
            <a:pPr algn="just">
              <a:lnSpc>
                <a:spcPct val="150000"/>
              </a:lnSpc>
            </a:pPr>
            <a:r>
              <a:rPr lang="en-US" dirty="0"/>
              <a:t>This column is very crucial in the analysis of the dataset as it contain the important information about each instance of the vehicle present in the dataset.</a:t>
            </a:r>
          </a:p>
          <a:p>
            <a:pPr algn="just">
              <a:lnSpc>
                <a:spcPct val="150000"/>
              </a:lnSpc>
            </a:pPr>
            <a:endParaRPr lang="en-US" dirty="0"/>
          </a:p>
          <a:p>
            <a:pPr algn="just">
              <a:lnSpc>
                <a:spcPct val="150000"/>
              </a:lnSpc>
            </a:pPr>
            <a:r>
              <a:rPr lang="en-US" b="1" dirty="0"/>
              <a:t>3.2 year, seller and state: </a:t>
            </a:r>
            <a:r>
              <a:rPr lang="en-US" dirty="0"/>
              <a:t>The year, seller, and state column does not have any missing cell and they represent the year of production, seller and state of registration respectively.</a:t>
            </a:r>
          </a:p>
          <a:p>
            <a:pPr algn="just">
              <a:lnSpc>
                <a:spcPct val="150000"/>
              </a:lnSpc>
            </a:pPr>
            <a:endParaRPr lang="en-US" dirty="0"/>
          </a:p>
          <a:p>
            <a:pPr algn="just">
              <a:lnSpc>
                <a:spcPct val="150000"/>
              </a:lnSpc>
            </a:pPr>
            <a:r>
              <a:rPr lang="en-US" b="1" dirty="0"/>
              <a:t>3.3 Make: </a:t>
            </a:r>
            <a:r>
              <a:rPr lang="en-US" dirty="0"/>
              <a:t>The make column represent the manufacturer name and it has 10301 number of missing cells. However, this was fix by extracting the first four characters of the Vin (manufacturer number) and search for match among the filled cell in the make column. Four characters was used because some manufacturers happen to share the same manufacturer number a case like the parent and child company, Hyundai and Kia.</a:t>
            </a:r>
          </a:p>
        </p:txBody>
      </p:sp>
    </p:spTree>
    <p:extLst>
      <p:ext uri="{BB962C8B-B14F-4D97-AF65-F5344CB8AC3E}">
        <p14:creationId xmlns:p14="http://schemas.microsoft.com/office/powerpoint/2010/main" val="1607572350"/>
      </p:ext>
    </p:extLst>
  </p:cSld>
  <p:clrMapOvr>
    <a:masterClrMapping/>
  </p:clrMapOvr>
</p:sld>
</file>

<file path=ppt/theme/theme1.xml><?xml version="1.0" encoding="utf-8"?>
<a:theme xmlns:a="http://schemas.openxmlformats.org/drawingml/2006/main" name="Cover and End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406">
      <a:dk1>
        <a:sysClr val="windowText" lastClr="000000"/>
      </a:dk1>
      <a:lt1>
        <a:sysClr val="window" lastClr="FFFFFF"/>
      </a:lt1>
      <a:dk2>
        <a:srgbClr val="44546A"/>
      </a:dk2>
      <a:lt2>
        <a:srgbClr val="E7E6E6"/>
      </a:lt2>
      <a:accent1>
        <a:srgbClr val="82C650"/>
      </a:accent1>
      <a:accent2>
        <a:srgbClr val="5CBE7A"/>
      </a:accent2>
      <a:accent3>
        <a:srgbClr val="2CB8AE"/>
      </a:accent3>
      <a:accent4>
        <a:srgbClr val="24A8C2"/>
      </a:accent4>
      <a:accent5>
        <a:srgbClr val="249ED2"/>
      </a:accent5>
      <a:accent6>
        <a:srgbClr val="3F3F3F"/>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5023</TotalTime>
  <Words>1605</Words>
  <Application>Microsoft Office PowerPoint</Application>
  <PresentationFormat>Widescreen</PresentationFormat>
  <Paragraphs>85</Paragraphs>
  <Slides>20</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20</vt:i4>
      </vt:variant>
    </vt:vector>
  </HeadingPairs>
  <TitlesOfParts>
    <vt:vector size="29" baseType="lpstr">
      <vt:lpstr>Malgun Gothic</vt:lpstr>
      <vt:lpstr>Arial</vt:lpstr>
      <vt:lpstr>Arial Unicode MS</vt:lpstr>
      <vt:lpstr>Calibri</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hp</cp:lastModifiedBy>
  <cp:revision>183</cp:revision>
  <dcterms:created xsi:type="dcterms:W3CDTF">2020-01-20T05:08:25Z</dcterms:created>
  <dcterms:modified xsi:type="dcterms:W3CDTF">2024-09-22T19:41:08Z</dcterms:modified>
</cp:coreProperties>
</file>