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4"/>
  </p:notesMasterIdLst>
  <p:sldIdLst>
    <p:sldId id="256" r:id="rId2"/>
    <p:sldId id="375" r:id="rId3"/>
    <p:sldId id="260" r:id="rId4"/>
    <p:sldId id="263" r:id="rId5"/>
    <p:sldId id="376" r:id="rId6"/>
    <p:sldId id="278" r:id="rId7"/>
    <p:sldId id="295" r:id="rId8"/>
    <p:sldId id="378" r:id="rId9"/>
    <p:sldId id="379" r:id="rId10"/>
    <p:sldId id="380" r:id="rId11"/>
    <p:sldId id="382" r:id="rId12"/>
    <p:sldId id="381" r:id="rId13"/>
    <p:sldId id="383" r:id="rId14"/>
    <p:sldId id="384" r:id="rId15"/>
    <p:sldId id="385" r:id="rId16"/>
    <p:sldId id="386" r:id="rId17"/>
    <p:sldId id="387" r:id="rId18"/>
    <p:sldId id="388" r:id="rId19"/>
    <p:sldId id="291" r:id="rId20"/>
    <p:sldId id="389" r:id="rId21"/>
    <p:sldId id="292" r:id="rId22"/>
    <p:sldId id="293" r:id="rId23"/>
    <p:sldId id="390" r:id="rId24"/>
    <p:sldId id="296" r:id="rId25"/>
    <p:sldId id="391" r:id="rId26"/>
    <p:sldId id="392" r:id="rId27"/>
    <p:sldId id="283" r:id="rId28"/>
    <p:sldId id="282" r:id="rId29"/>
    <p:sldId id="280" r:id="rId30"/>
    <p:sldId id="281" r:id="rId31"/>
    <p:sldId id="288" r:id="rId32"/>
    <p:sldId id="284" r:id="rId33"/>
    <p:sldId id="285" r:id="rId34"/>
    <p:sldId id="286" r:id="rId35"/>
    <p:sldId id="287" r:id="rId36"/>
    <p:sldId id="289" r:id="rId37"/>
    <p:sldId id="290" r:id="rId38"/>
    <p:sldId id="294" r:id="rId39"/>
    <p:sldId id="393" r:id="rId40"/>
    <p:sldId id="394" r:id="rId41"/>
    <p:sldId id="297" r:id="rId42"/>
    <p:sldId id="298" r:id="rId43"/>
    <p:sldId id="299" r:id="rId44"/>
    <p:sldId id="300" r:id="rId45"/>
    <p:sldId id="301" r:id="rId46"/>
    <p:sldId id="302" r:id="rId47"/>
    <p:sldId id="305" r:id="rId48"/>
    <p:sldId id="306" r:id="rId49"/>
    <p:sldId id="307" r:id="rId50"/>
    <p:sldId id="308" r:id="rId51"/>
    <p:sldId id="312" r:id="rId52"/>
    <p:sldId id="315" r:id="rId53"/>
    <p:sldId id="316" r:id="rId54"/>
    <p:sldId id="311" r:id="rId55"/>
    <p:sldId id="310" r:id="rId56"/>
    <p:sldId id="317" r:id="rId57"/>
    <p:sldId id="320" r:id="rId58"/>
    <p:sldId id="318" r:id="rId59"/>
    <p:sldId id="322" r:id="rId60"/>
    <p:sldId id="323" r:id="rId61"/>
    <p:sldId id="327" r:id="rId62"/>
    <p:sldId id="329" r:id="rId63"/>
    <p:sldId id="328" r:id="rId64"/>
    <p:sldId id="395" r:id="rId65"/>
    <p:sldId id="396" r:id="rId66"/>
    <p:sldId id="397" r:id="rId67"/>
    <p:sldId id="330" r:id="rId68"/>
    <p:sldId id="331" r:id="rId69"/>
    <p:sldId id="261" r:id="rId70"/>
    <p:sldId id="333" r:id="rId71"/>
    <p:sldId id="334" r:id="rId72"/>
    <p:sldId id="335" r:id="rId73"/>
    <p:sldId id="336" r:id="rId74"/>
    <p:sldId id="337" r:id="rId75"/>
    <p:sldId id="338" r:id="rId76"/>
    <p:sldId id="339" r:id="rId77"/>
    <p:sldId id="341" r:id="rId78"/>
    <p:sldId id="342" r:id="rId79"/>
    <p:sldId id="345" r:id="rId80"/>
    <p:sldId id="343" r:id="rId81"/>
    <p:sldId id="344" r:id="rId82"/>
    <p:sldId id="340" r:id="rId83"/>
    <p:sldId id="262" r:id="rId84"/>
    <p:sldId id="347" r:id="rId85"/>
    <p:sldId id="349" r:id="rId86"/>
    <p:sldId id="350" r:id="rId87"/>
    <p:sldId id="351" r:id="rId88"/>
    <p:sldId id="352" r:id="rId89"/>
    <p:sldId id="355" r:id="rId90"/>
    <p:sldId id="356" r:id="rId91"/>
    <p:sldId id="358" r:id="rId92"/>
    <p:sldId id="357" r:id="rId93"/>
    <p:sldId id="359" r:id="rId94"/>
    <p:sldId id="360" r:id="rId95"/>
    <p:sldId id="361" r:id="rId96"/>
    <p:sldId id="362" r:id="rId97"/>
    <p:sldId id="348" r:id="rId98"/>
    <p:sldId id="363" r:id="rId99"/>
    <p:sldId id="364" r:id="rId100"/>
    <p:sldId id="367" r:id="rId101"/>
    <p:sldId id="258" r:id="rId102"/>
    <p:sldId id="368" r:id="rId103"/>
    <p:sldId id="365" r:id="rId104"/>
    <p:sldId id="366" r:id="rId105"/>
    <p:sldId id="370" r:id="rId106"/>
    <p:sldId id="369" r:id="rId107"/>
    <p:sldId id="372" r:id="rId108"/>
    <p:sldId id="371" r:id="rId109"/>
    <p:sldId id="373" r:id="rId110"/>
    <p:sldId id="374" r:id="rId111"/>
    <p:sldId id="259" r:id="rId112"/>
    <p:sldId id="346" r:id="rId1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2304">
          <p15:clr>
            <a:srgbClr val="A4A3A4"/>
          </p15:clr>
        </p15:guide>
        <p15:guide id="3" orient="horz" pos="2704" userDrawn="1">
          <p15:clr>
            <a:srgbClr val="A4A3A4"/>
          </p15:clr>
        </p15:guide>
        <p15:guide id="4" pos="2880">
          <p15:clr>
            <a:srgbClr val="A4A3A4"/>
          </p15:clr>
        </p15:guide>
      </p15:sldGuideLst>
    </p:ext>
    <p:ext uri="{2D200454-40CA-4A62-9FC3-DE9A4176ACB9}">
      <p15:notesGuideLst xmlns:p15="http://schemas.microsoft.com/office/powerpoint/2012/main" xmlns="">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9636"/>
    <a:srgbClr val="F08E1B"/>
    <a:srgbClr val="4B84C9"/>
    <a:srgbClr val="385D8A"/>
    <a:srgbClr val="B3C7EB"/>
    <a:srgbClr val="A6BEE8"/>
    <a:srgbClr val="385DA8"/>
    <a:srgbClr val="943C06"/>
    <a:srgbClr val="FFFFCC"/>
    <a:srgbClr val="DC85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06" autoAdjust="0"/>
    <p:restoredTop sz="94660"/>
  </p:normalViewPr>
  <p:slideViewPr>
    <p:cSldViewPr showGuides="1">
      <p:cViewPr>
        <p:scale>
          <a:sx n="73" d="100"/>
          <a:sy n="73" d="100"/>
        </p:scale>
        <p:origin x="-1098" y="-114"/>
      </p:cViewPr>
      <p:guideLst>
        <p:guide orient="horz" pos="2160"/>
        <p:guide orient="horz" pos="2304"/>
        <p:guide orient="horz" pos="2704"/>
        <p:guide pos="2880"/>
      </p:guideLst>
    </p:cSldViewPr>
  </p:slideViewPr>
  <p:notesTextViewPr>
    <p:cViewPr>
      <p:scale>
        <a:sx n="3" d="2"/>
        <a:sy n="3" d="2"/>
      </p:scale>
      <p:origin x="0" y="0"/>
    </p:cViewPr>
  </p:notesTextViewPr>
  <p:sorterViewPr>
    <p:cViewPr varScale="1">
      <p:scale>
        <a:sx n="100" d="100"/>
        <a:sy n="100" d="100"/>
      </p:scale>
      <p:origin x="0" y="19248"/>
    </p:cViewPr>
  </p:sorterViewPr>
  <p:notesViewPr>
    <p:cSldViewPr showGuides="1">
      <p:cViewPr varScale="1">
        <p:scale>
          <a:sx n="86" d="100"/>
          <a:sy n="86" d="100"/>
        </p:scale>
        <p:origin x="-38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7200"/>
          </a:xfrm>
          <a:prstGeom prst="rect">
            <a:avLst/>
          </a:prstGeom>
        </p:spPr>
        <p:txBody>
          <a:bodyPr vert="horz" lIns="91431" tIns="45716" rIns="91431" bIns="45716" rtlCol="0"/>
          <a:lstStyle>
            <a:lvl1pPr algn="l">
              <a:defRPr sz="1200"/>
            </a:lvl1pPr>
          </a:lstStyle>
          <a:p>
            <a:endParaRPr lang="en-US"/>
          </a:p>
        </p:txBody>
      </p:sp>
      <p:sp>
        <p:nvSpPr>
          <p:cNvPr id="3" name="Date Placeholder 2"/>
          <p:cNvSpPr>
            <a:spLocks noGrp="1"/>
          </p:cNvSpPr>
          <p:nvPr>
            <p:ph type="dt" idx="1"/>
          </p:nvPr>
        </p:nvSpPr>
        <p:spPr>
          <a:xfrm>
            <a:off x="3884613" y="1"/>
            <a:ext cx="2971800" cy="457200"/>
          </a:xfrm>
          <a:prstGeom prst="rect">
            <a:avLst/>
          </a:prstGeom>
        </p:spPr>
        <p:txBody>
          <a:bodyPr vert="horz" lIns="91431" tIns="45716" rIns="91431" bIns="45716" rtlCol="0"/>
          <a:lstStyle>
            <a:lvl1pPr algn="r">
              <a:defRPr sz="1200"/>
            </a:lvl1pPr>
          </a:lstStyle>
          <a:p>
            <a:fld id="{91AA33BB-5012-4FA9-BC94-2423B0F96BF0}" type="datetimeFigureOut">
              <a:rPr lang="en-US" smtClean="0"/>
              <a:pPr/>
              <a:t>7/4/2016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31" tIns="45716" rIns="91431" bIns="45716"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1" tIns="45716" rIns="91431" bIns="457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4"/>
            <a:ext cx="2971800" cy="457200"/>
          </a:xfrm>
          <a:prstGeom prst="rect">
            <a:avLst/>
          </a:prstGeom>
        </p:spPr>
        <p:txBody>
          <a:bodyPr vert="horz" lIns="91431" tIns="45716" rIns="91431" bIns="45716"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4"/>
            <a:ext cx="2971800" cy="457200"/>
          </a:xfrm>
          <a:prstGeom prst="rect">
            <a:avLst/>
          </a:prstGeom>
        </p:spPr>
        <p:txBody>
          <a:bodyPr vert="horz" lIns="91431" tIns="45716" rIns="91431" bIns="45716" rtlCol="0" anchor="b"/>
          <a:lstStyle>
            <a:lvl1pPr algn="r">
              <a:defRPr sz="1200"/>
            </a:lvl1pPr>
          </a:lstStyle>
          <a:p>
            <a:fld id="{C18343ED-3762-4D46-A439-B4D407E13EF8}" type="slidenum">
              <a:rPr lang="en-US" smtClean="0"/>
              <a:pPr/>
              <a:t>‹#›</a:t>
            </a:fld>
            <a:endParaRPr lang="en-US"/>
          </a:p>
        </p:txBody>
      </p:sp>
    </p:spTree>
    <p:extLst>
      <p:ext uri="{BB962C8B-B14F-4D97-AF65-F5344CB8AC3E}">
        <p14:creationId xmlns:p14="http://schemas.microsoft.com/office/powerpoint/2010/main" val="3763231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TextBox 10"/>
          <p:cNvSpPr txBox="1"/>
          <p:nvPr userDrawn="1"/>
        </p:nvSpPr>
        <p:spPr>
          <a:xfrm>
            <a:off x="580537" y="6362070"/>
            <a:ext cx="7879895" cy="261610"/>
          </a:xfrm>
          <a:prstGeom prst="rect">
            <a:avLst/>
          </a:prstGeom>
          <a:noFill/>
        </p:spPr>
        <p:txBody>
          <a:bodyPr wrap="square" lIns="0" rtlCol="0">
            <a:spAutoFit/>
          </a:bodyPr>
          <a:lstStyle/>
          <a:p>
            <a:pPr algn="l"/>
            <a:r>
              <a:rPr lang="en-US" sz="1100" kern="1200" dirty="0" smtClean="0">
                <a:solidFill>
                  <a:schemeClr val="tx1">
                    <a:lumMod val="85000"/>
                    <a:lumOff val="15000"/>
                  </a:schemeClr>
                </a:solidFill>
                <a:latin typeface="Segoe" panose="020B0502040504020203" pitchFamily="34" charset="0"/>
                <a:ea typeface="+mn-ea"/>
                <a:cs typeface="+mn-cs"/>
              </a:rPr>
              <a:t>© Copyright SELA Software &amp; Education Labs Ltd. | 14-18 Baruch Hirsch St </a:t>
            </a:r>
            <a:r>
              <a:rPr lang="en-US" sz="1100" kern="1200" dirty="0" err="1" smtClean="0">
                <a:solidFill>
                  <a:schemeClr val="tx1">
                    <a:lumMod val="85000"/>
                    <a:lumOff val="15000"/>
                  </a:schemeClr>
                </a:solidFill>
                <a:latin typeface="Segoe" panose="020B0502040504020203" pitchFamily="34" charset="0"/>
                <a:ea typeface="+mn-ea"/>
                <a:cs typeface="+mn-cs"/>
              </a:rPr>
              <a:t>Bnei</a:t>
            </a:r>
            <a:r>
              <a:rPr lang="en-US" sz="1100" kern="1200" dirty="0" smtClean="0">
                <a:solidFill>
                  <a:schemeClr val="tx1">
                    <a:lumMod val="85000"/>
                    <a:lumOff val="15000"/>
                  </a:schemeClr>
                </a:solidFill>
                <a:latin typeface="Segoe" panose="020B0502040504020203" pitchFamily="34" charset="0"/>
                <a:ea typeface="+mn-ea"/>
                <a:cs typeface="+mn-cs"/>
              </a:rPr>
              <a:t> </a:t>
            </a:r>
            <a:r>
              <a:rPr lang="en-US" sz="1100" kern="1200" dirty="0" err="1" smtClean="0">
                <a:solidFill>
                  <a:schemeClr val="tx1">
                    <a:lumMod val="85000"/>
                    <a:lumOff val="15000"/>
                  </a:schemeClr>
                </a:solidFill>
                <a:latin typeface="Segoe" panose="020B0502040504020203" pitchFamily="34" charset="0"/>
                <a:ea typeface="+mn-ea"/>
                <a:cs typeface="+mn-cs"/>
              </a:rPr>
              <a:t>Brak</a:t>
            </a:r>
            <a:r>
              <a:rPr lang="en-US" sz="1100" kern="1200" dirty="0" smtClean="0">
                <a:solidFill>
                  <a:schemeClr val="tx1">
                    <a:lumMod val="85000"/>
                    <a:lumOff val="15000"/>
                  </a:schemeClr>
                </a:solidFill>
                <a:latin typeface="Segoe" panose="020B0502040504020203" pitchFamily="34" charset="0"/>
                <a:ea typeface="+mn-ea"/>
                <a:cs typeface="+mn-cs"/>
              </a:rPr>
              <a:t>, 51202 Israel | www.selagroup.com</a:t>
            </a:r>
            <a:endParaRPr lang="en-US" sz="800" dirty="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0537" y="534797"/>
            <a:ext cx="2632449" cy="483907"/>
          </a:xfrm>
          <a:prstGeom prst="rect">
            <a:avLst/>
          </a:prstGeom>
        </p:spPr>
      </p:pic>
      <p:sp>
        <p:nvSpPr>
          <p:cNvPr id="17" name="Title 16"/>
          <p:cNvSpPr>
            <a:spLocks noGrp="1"/>
          </p:cNvSpPr>
          <p:nvPr>
            <p:ph type="title" hasCustomPrompt="1"/>
          </p:nvPr>
        </p:nvSpPr>
        <p:spPr>
          <a:xfrm>
            <a:off x="755576" y="2420888"/>
            <a:ext cx="5543550" cy="583441"/>
          </a:xfrm>
        </p:spPr>
        <p:txBody>
          <a:bodyPr/>
          <a:lstStyle>
            <a:lvl1pPr>
              <a:defRPr lang="en-US" sz="2600" baseline="0">
                <a:latin typeface="Segoe UI" panose="020B0502040204020203" pitchFamily="34" charset="0"/>
              </a:defRPr>
            </a:lvl1pPr>
          </a:lstStyle>
          <a:p>
            <a:pPr marL="0" lvl="0" indent="0">
              <a:spcBef>
                <a:spcPct val="20000"/>
              </a:spcBef>
              <a:buFont typeface="Arial" pitchFamily="34" charset="0"/>
            </a:pPr>
            <a:r>
              <a:rPr lang="en-US" dirty="0" smtClean="0"/>
              <a:t>Speaker Name</a:t>
            </a:r>
            <a:endParaRPr lang="en-US" dirty="0"/>
          </a:p>
        </p:txBody>
      </p:sp>
      <p:sp>
        <p:nvSpPr>
          <p:cNvPr id="21" name="Text Placeholder 20"/>
          <p:cNvSpPr>
            <a:spLocks noGrp="1"/>
          </p:cNvSpPr>
          <p:nvPr>
            <p:ph type="body" sz="quarter" idx="10" hasCustomPrompt="1"/>
          </p:nvPr>
        </p:nvSpPr>
        <p:spPr>
          <a:xfrm>
            <a:off x="755650" y="3068638"/>
            <a:ext cx="5543476" cy="914400"/>
          </a:xfrm>
          <a:prstGeom prst="rect">
            <a:avLst/>
          </a:prstGeom>
        </p:spPr>
        <p:txBody>
          <a:bodyPr/>
          <a:lstStyle>
            <a:lvl1pPr marL="0" indent="0" algn="l" rtl="0">
              <a:buNone/>
              <a:defRPr lang="en-US" sz="3400" kern="1200" dirty="0">
                <a:solidFill>
                  <a:srgbClr val="262E64"/>
                </a:solidFill>
                <a:latin typeface="Segoe UI Semilight" panose="020B0402040204020203" pitchFamily="34" charset="0"/>
                <a:ea typeface="+mn-ea"/>
                <a:cs typeface="Segoe UI Semilight" panose="020B0402040204020203" pitchFamily="34" charset="0"/>
              </a:defRPr>
            </a:lvl1pPr>
            <a:lvl2pPr>
              <a:defRPr b="0" cap="none" spc="0">
                <a:ln w="0"/>
                <a:solidFill>
                  <a:schemeClr val="accent1"/>
                </a:solidFill>
                <a:effectLst>
                  <a:outerShdw blurRad="38100" dist="25400" dir="5400000" algn="ctr" rotWithShape="0">
                    <a:srgbClr val="6E747A">
                      <a:alpha val="43000"/>
                    </a:srgbClr>
                  </a:outerShdw>
                </a:effectLst>
              </a:defRPr>
            </a:lvl2pPr>
            <a:lvl3pPr>
              <a:defRPr b="0" cap="none" spc="0">
                <a:ln w="0"/>
                <a:solidFill>
                  <a:schemeClr val="accent1"/>
                </a:solidFill>
                <a:effectLst>
                  <a:outerShdw blurRad="38100" dist="25400" dir="5400000" algn="ctr" rotWithShape="0">
                    <a:srgbClr val="6E747A">
                      <a:alpha val="43000"/>
                    </a:srgbClr>
                  </a:outerShdw>
                </a:effectLst>
              </a:defRPr>
            </a:lvl3pPr>
            <a:lvl4pPr>
              <a:defRPr b="0" cap="none" spc="0">
                <a:ln w="0"/>
                <a:solidFill>
                  <a:schemeClr val="accent1"/>
                </a:solidFill>
                <a:effectLst>
                  <a:outerShdw blurRad="38100" dist="25400" dir="5400000" algn="ctr" rotWithShape="0">
                    <a:srgbClr val="6E747A">
                      <a:alpha val="43000"/>
                    </a:srgbClr>
                  </a:outerShdw>
                </a:effectLst>
              </a:defRPr>
            </a:lvl4pPr>
            <a:lvl5pPr>
              <a:defRPr b="0" cap="none" spc="0">
                <a:ln w="0"/>
                <a:solidFill>
                  <a:schemeClr val="accent1"/>
                </a:solidFill>
                <a:effectLst>
                  <a:outerShdw blurRad="38100" dist="25400" dir="5400000" algn="ctr" rotWithShape="0">
                    <a:srgbClr val="6E747A">
                      <a:alpha val="43000"/>
                    </a:srgbClr>
                  </a:outerShdw>
                </a:effectLst>
              </a:defRPr>
            </a:lvl5pPr>
          </a:lstStyle>
          <a:p>
            <a:pPr lvl="0"/>
            <a:r>
              <a:rPr lang="en-US" sz="3400" dirty="0" smtClean="0">
                <a:solidFill>
                  <a:srgbClr val="262E64"/>
                </a:solidFill>
                <a:latin typeface="Segoe UI Semilight" panose="020B0402040204020203" pitchFamily="34" charset="0"/>
                <a:cs typeface="Segoe UI Semilight" panose="020B0402040204020203" pitchFamily="34" charset="0"/>
              </a:rPr>
              <a:t>Session Title</a:t>
            </a:r>
            <a:endParaRPr lang="en-US" dirty="0"/>
          </a:p>
        </p:txBody>
      </p:sp>
      <p:grpSp>
        <p:nvGrpSpPr>
          <p:cNvPr id="25" name="Group 24"/>
          <p:cNvGrpSpPr/>
          <p:nvPr userDrawn="1"/>
        </p:nvGrpSpPr>
        <p:grpSpPr>
          <a:xfrm>
            <a:off x="4597584" y="518110"/>
            <a:ext cx="4150880" cy="492443"/>
            <a:chOff x="751782" y="609600"/>
            <a:chExt cx="4150880" cy="492443"/>
          </a:xfrm>
        </p:grpSpPr>
        <p:sp>
          <p:nvSpPr>
            <p:cNvPr id="26" name="TextBox 25"/>
            <p:cNvSpPr txBox="1"/>
            <p:nvPr/>
          </p:nvSpPr>
          <p:spPr>
            <a:xfrm>
              <a:off x="751782" y="609600"/>
              <a:ext cx="4150880" cy="492443"/>
            </a:xfrm>
            <a:prstGeom prst="rect">
              <a:avLst/>
            </a:prstGeom>
            <a:noFill/>
          </p:spPr>
          <p:txBody>
            <a:bodyPr wrap="none" rtlCol="1">
              <a:spAutoFit/>
            </a:bodyPr>
            <a:lstStyle/>
            <a:p>
              <a:pPr algn="l" rtl="0"/>
              <a:r>
                <a:rPr lang="en-US" sz="2600" dirty="0" smtClean="0">
                  <a:solidFill>
                    <a:srgbClr val="262E64"/>
                  </a:solidFill>
                  <a:latin typeface="Segoe UI Light" panose="020B0502040204020203" pitchFamily="34" charset="0"/>
                  <a:cs typeface="Segoe UI Light" panose="020B0502040204020203" pitchFamily="34" charset="0"/>
                </a:rPr>
                <a:t>SELA </a:t>
              </a:r>
              <a:r>
                <a:rPr lang="en-US" sz="2400" dirty="0" smtClean="0">
                  <a:solidFill>
                    <a:srgbClr val="262E64"/>
                  </a:solidFill>
                  <a:latin typeface="Segoe UI Light" panose="020B0502040204020203" pitchFamily="34" charset="0"/>
                  <a:cs typeface="Segoe UI Light" panose="020B0502040204020203" pitchFamily="34" charset="0"/>
                </a:rPr>
                <a:t>DEVELOPER</a:t>
              </a:r>
              <a:r>
                <a:rPr lang="en-US" sz="2600" dirty="0" smtClean="0">
                  <a:solidFill>
                    <a:srgbClr val="262E64"/>
                  </a:solidFill>
                  <a:latin typeface="Segoe UI Light" panose="020B0502040204020203" pitchFamily="34" charset="0"/>
                  <a:cs typeface="Segoe UI Light" panose="020B0502040204020203" pitchFamily="34" charset="0"/>
                </a:rPr>
                <a:t> PRACTICE</a:t>
              </a:r>
              <a:endParaRPr lang="he-IL" sz="2600" dirty="0">
                <a:solidFill>
                  <a:srgbClr val="262E64"/>
                </a:solidFill>
                <a:latin typeface="Segoe UI Light" panose="020B0502040204020203" pitchFamily="34" charset="0"/>
                <a:cs typeface="Segoe UI Light" panose="020B0502040204020203" pitchFamily="34" charset="0"/>
              </a:endParaRPr>
            </a:p>
          </p:txBody>
        </p:sp>
        <p:cxnSp>
          <p:nvCxnSpPr>
            <p:cNvPr id="27" name="Straight Connector 26"/>
            <p:cNvCxnSpPr/>
            <p:nvPr/>
          </p:nvCxnSpPr>
          <p:spPr>
            <a:xfrm>
              <a:off x="1587500" y="727075"/>
              <a:ext cx="0" cy="273050"/>
            </a:xfrm>
            <a:prstGeom prst="line">
              <a:avLst/>
            </a:prstGeom>
            <a:ln w="12700">
              <a:solidFill>
                <a:srgbClr val="F08E1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213100" y="727075"/>
              <a:ext cx="0" cy="273050"/>
            </a:xfrm>
            <a:prstGeom prst="line">
              <a:avLst/>
            </a:prstGeom>
            <a:ln w="12700">
              <a:solidFill>
                <a:srgbClr val="F08E1B"/>
              </a:solidFill>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userDrawn="1"/>
        </p:nvSpPr>
        <p:spPr>
          <a:xfrm>
            <a:off x="4597584" y="899428"/>
            <a:ext cx="1830950" cy="369332"/>
          </a:xfrm>
          <a:prstGeom prst="rect">
            <a:avLst/>
          </a:prstGeom>
          <a:noFill/>
        </p:spPr>
        <p:txBody>
          <a:bodyPr wrap="none" rtlCol="1">
            <a:spAutoFit/>
          </a:bodyPr>
          <a:lstStyle/>
          <a:p>
            <a:pPr algn="l" rtl="0"/>
            <a:r>
              <a:rPr lang="en-US" dirty="0" smtClean="0">
                <a:solidFill>
                  <a:srgbClr val="F08E1B"/>
                </a:solidFill>
                <a:latin typeface="Segoe UI Light" panose="020B0502040204020203" pitchFamily="34" charset="0"/>
                <a:cs typeface="Segoe UI Light" panose="020B0502040204020203" pitchFamily="34" charset="0"/>
              </a:rPr>
              <a:t>JUNE</a:t>
            </a:r>
            <a:r>
              <a:rPr lang="en-US" baseline="0" dirty="0" smtClean="0">
                <a:solidFill>
                  <a:srgbClr val="F08E1B"/>
                </a:solidFill>
                <a:latin typeface="Segoe UI Light" panose="020B0502040204020203" pitchFamily="34" charset="0"/>
                <a:cs typeface="Segoe UI Light" panose="020B0502040204020203" pitchFamily="34" charset="0"/>
              </a:rPr>
              <a:t> 19-23, 2016</a:t>
            </a:r>
            <a:endParaRPr lang="he-IL" dirty="0">
              <a:solidFill>
                <a:srgbClr val="F08E1B"/>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250"/>
                                        <p:tgtEl>
                                          <p:spTgt spid="25"/>
                                        </p:tgtEl>
                                      </p:cBhvr>
                                    </p:animEffect>
                                  </p:childTnLst>
                                </p:cTn>
                              </p:par>
                              <p:par>
                                <p:cTn id="8" presetID="35" presetClass="path" presetSubtype="0" accel="17143" decel="82857" fill="hold" nodeType="withEffect">
                                  <p:stCondLst>
                                    <p:cond delay="0"/>
                                  </p:stCondLst>
                                  <p:childTnLst>
                                    <p:animMotion origin="layout" path="M 5.55556E-7 1.48148E-6 L -0.11233 1.48148E-6 " pathEditMode="relative" rAng="0" ptsTypes="AA">
                                      <p:cBhvr>
                                        <p:cTn id="9" dur="350" fill="hold"/>
                                        <p:tgtEl>
                                          <p:spTgt spid="25"/>
                                        </p:tgtEl>
                                        <p:attrNameLst>
                                          <p:attrName>ppt_x</p:attrName>
                                          <p:attrName>ppt_y</p:attrName>
                                        </p:attrNameLst>
                                      </p:cBhvr>
                                      <p:rCtr x="-5625" y="0"/>
                                    </p:animMotion>
                                  </p:childTnLst>
                                </p:cTn>
                              </p:par>
                              <p:par>
                                <p:cTn id="10" presetID="10" presetClass="entr" presetSubtype="0" fill="hold" grpId="0" nodeType="withEffect">
                                  <p:stCondLst>
                                    <p:cond delay="10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250"/>
                                        <p:tgtEl>
                                          <p:spTgt spid="29"/>
                                        </p:tgtEl>
                                      </p:cBhvr>
                                    </p:animEffect>
                                  </p:childTnLst>
                                </p:cTn>
                              </p:par>
                              <p:par>
                                <p:cTn id="13" presetID="35" presetClass="path" presetSubtype="0" accel="17143" decel="82857" fill="hold" grpId="1" nodeType="withEffect">
                                  <p:stCondLst>
                                    <p:cond delay="100"/>
                                  </p:stCondLst>
                                  <p:childTnLst>
                                    <p:animMotion origin="layout" path="M 2.5E-6 3.7037E-6 L -0.11216 3.7037E-6 " pathEditMode="relative" rAng="0" ptsTypes="AA">
                                      <p:cBhvr>
                                        <p:cTn id="14" dur="350" fill="hold"/>
                                        <p:tgtEl>
                                          <p:spTgt spid="29"/>
                                        </p:tgtEl>
                                        <p:attrNameLst>
                                          <p:attrName>ppt_x</p:attrName>
                                          <p:attrName>ppt_y</p:attrName>
                                        </p:attrNameLst>
                                      </p:cBhvr>
                                      <p:rCtr x="-56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Lst>
  </p:timing>
  <p:extLst mod="1">
    <p:ext uri="{DCECCB84-F9BA-43D5-87BE-67443E8EF086}">
      <p15:sldGuideLst xmlns:p15="http://schemas.microsoft.com/office/powerpoint/2012/main" xmlns="">
        <p15:guide id="1" orient="horz" pos="789">
          <p15:clr>
            <a:srgbClr val="FBAE40"/>
          </p15:clr>
        </p15:guide>
        <p15:guide id="2" pos="61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CodeSnippets">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7993251" cy="1015489"/>
          </a:xfrm>
        </p:spPr>
        <p:txBody>
          <a:bodyPr anchor="ctr" anchorCtr="0"/>
          <a:lstStyle>
            <a:lvl1pPr algn="l" rtl="0">
              <a:defRPr/>
            </a:lvl1pPr>
          </a:lstStyle>
          <a:p>
            <a:r>
              <a:rPr lang="en-US" smtClean="0"/>
              <a:t>Click to edit Master title style</a:t>
            </a:r>
            <a:endParaRPr lang="en-US" dirty="0"/>
          </a:p>
        </p:txBody>
      </p:sp>
      <p:sp>
        <p:nvSpPr>
          <p:cNvPr id="22" name="Text Placeholder 12"/>
          <p:cNvSpPr>
            <a:spLocks noGrp="1"/>
          </p:cNvSpPr>
          <p:nvPr>
            <p:ph type="body" sz="quarter" idx="15" hasCustomPrompt="1"/>
          </p:nvPr>
        </p:nvSpPr>
        <p:spPr>
          <a:xfrm>
            <a:off x="590848" y="1494001"/>
            <a:ext cx="8004764" cy="1070904"/>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algn="l" rtl="0">
              <a:buFontTx/>
              <a:buBlip>
                <a:blip r:embed="rId3"/>
              </a:buBlip>
              <a:defRPr>
                <a:latin typeface="Segoe" panose="020B0502040504020203" pitchFamily="34" charset="0"/>
              </a:defRPr>
            </a:lvl3pPr>
            <a:lvl4pPr algn="l" rtl="0">
              <a:buFontTx/>
              <a:buBlip>
                <a:blip r:embed="rId3"/>
              </a:buBlip>
              <a:defRPr>
                <a:latin typeface="Segoe" panose="020B0502040504020203" pitchFamily="34" charset="0"/>
              </a:defRPr>
            </a:lvl4pPr>
            <a:lvl5pPr algn="l" rtl="0">
              <a:buFontTx/>
              <a:buBlip>
                <a:blip r:embed="rId3"/>
              </a:buBlip>
              <a:defRPr>
                <a:latin typeface="Segoe" panose="020B0502040504020203" pitchFamily="34" charset="0"/>
              </a:defRPr>
            </a:lvl5pPr>
          </a:lstStyle>
          <a:p>
            <a:pPr lvl="0"/>
            <a:r>
              <a:rPr lang="en-US" dirty="0" smtClean="0"/>
              <a:t>Explanation of below sample</a:t>
            </a:r>
          </a:p>
          <a:p>
            <a:pPr lvl="1"/>
            <a:r>
              <a:rPr lang="en-US" dirty="0" smtClean="0"/>
              <a:t>Second level</a:t>
            </a:r>
            <a:endParaRPr lang="en-US" dirty="0"/>
          </a:p>
        </p:txBody>
      </p:sp>
      <p:sp>
        <p:nvSpPr>
          <p:cNvPr id="23" name="Text Placeholder 14"/>
          <p:cNvSpPr>
            <a:spLocks noGrp="1"/>
          </p:cNvSpPr>
          <p:nvPr>
            <p:ph type="body" sz="quarter" idx="16" hasCustomPrompt="1"/>
          </p:nvPr>
        </p:nvSpPr>
        <p:spPr bwMode="blackWhite">
          <a:xfrm>
            <a:off x="590849" y="2630516"/>
            <a:ext cx="8013402" cy="1139423"/>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dirty="0" smtClean="0"/>
              <a:t>Code goes here</a:t>
            </a:r>
          </a:p>
        </p:txBody>
      </p:sp>
      <p:sp>
        <p:nvSpPr>
          <p:cNvPr id="25" name="Text Placeholder 12"/>
          <p:cNvSpPr>
            <a:spLocks noGrp="1"/>
          </p:cNvSpPr>
          <p:nvPr>
            <p:ph type="body" sz="quarter" idx="15" hasCustomPrompt="1"/>
          </p:nvPr>
        </p:nvSpPr>
        <p:spPr>
          <a:xfrm>
            <a:off x="590848" y="3835550"/>
            <a:ext cx="8004764" cy="1072800"/>
          </a:xfrm>
          <a:prstGeom prst="rect">
            <a:avLst/>
          </a:prstGeom>
          <a:solidFill>
            <a:schemeClr val="bg1">
              <a:alpha val="69000"/>
            </a:schemeClr>
          </a:solidFill>
        </p:spPr>
        <p:txBody>
          <a:bodyPr tIns="9000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algn="l" rtl="0">
              <a:buFontTx/>
              <a:buBlip>
                <a:blip r:embed="rId3"/>
              </a:buBlip>
              <a:defRPr>
                <a:latin typeface="Segoe" panose="020B0502040504020203" pitchFamily="34" charset="0"/>
              </a:defRPr>
            </a:lvl3pPr>
            <a:lvl4pPr algn="l" rtl="0">
              <a:buFontTx/>
              <a:buBlip>
                <a:blip r:embed="rId3"/>
              </a:buBlip>
              <a:defRPr>
                <a:latin typeface="Segoe" panose="020B0502040504020203" pitchFamily="34" charset="0"/>
              </a:defRPr>
            </a:lvl4pPr>
            <a:lvl5pPr algn="l" rtl="0">
              <a:buFontTx/>
              <a:buBlip>
                <a:blip r:embed="rId3"/>
              </a:buBlip>
              <a:defRPr>
                <a:latin typeface="Segoe" panose="020B0502040504020203" pitchFamily="34" charset="0"/>
              </a:defRPr>
            </a:lvl5pPr>
          </a:lstStyle>
          <a:p>
            <a:pPr lvl="0"/>
            <a:r>
              <a:rPr lang="en-US" dirty="0" smtClean="0"/>
              <a:t>Explanation of below sample</a:t>
            </a:r>
          </a:p>
          <a:p>
            <a:pPr lvl="1"/>
            <a:r>
              <a:rPr lang="en-US" dirty="0" smtClean="0"/>
              <a:t>Second level</a:t>
            </a:r>
            <a:endParaRPr lang="en-US" dirty="0"/>
          </a:p>
        </p:txBody>
      </p:sp>
      <p:sp>
        <p:nvSpPr>
          <p:cNvPr id="26" name="Text Placeholder 14"/>
          <p:cNvSpPr>
            <a:spLocks noGrp="1"/>
          </p:cNvSpPr>
          <p:nvPr>
            <p:ph type="body" sz="quarter" idx="16" hasCustomPrompt="1"/>
          </p:nvPr>
        </p:nvSpPr>
        <p:spPr bwMode="blackWhite">
          <a:xfrm>
            <a:off x="590849" y="4973960"/>
            <a:ext cx="8013402" cy="1139423"/>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dirty="0" smtClean="0"/>
              <a:t>Code goes here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7" name="TextBox 6"/>
          <p:cNvSpPr txBox="1"/>
          <p:nvPr userDrawn="1"/>
        </p:nvSpPr>
        <p:spPr>
          <a:xfrm>
            <a:off x="1403648" y="2492896"/>
            <a:ext cx="5545108" cy="1631216"/>
          </a:xfrm>
          <a:prstGeom prst="rect">
            <a:avLst/>
          </a:prstGeom>
          <a:noFill/>
        </p:spPr>
        <p:txBody>
          <a:bodyPr wrap="none" rtlCol="0">
            <a:spAutoFit/>
          </a:bodyPr>
          <a:lstStyle/>
          <a:p>
            <a:r>
              <a:rPr lang="en-US" sz="10000" b="1" dirty="0" smtClean="0">
                <a:solidFill>
                  <a:schemeClr val="tx1">
                    <a:lumMod val="65000"/>
                    <a:lumOff val="35000"/>
                  </a:schemeClr>
                </a:solidFill>
                <a:latin typeface="Segoe Light" panose="020B0302040504020203" pitchFamily="34" charset="0"/>
              </a:rPr>
              <a:t>Questions</a:t>
            </a:r>
            <a:endParaRPr lang="en-US" sz="10000" b="1" dirty="0">
              <a:solidFill>
                <a:schemeClr val="tx1">
                  <a:lumMod val="65000"/>
                  <a:lumOff val="35000"/>
                </a:schemeClr>
              </a:solidFill>
              <a:latin typeface="Segoe Light" panose="020B0302040504020203" pitchFamily="34" charset="0"/>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1710" y="1988840"/>
            <a:ext cx="1532540" cy="2844235"/>
          </a:xfrm>
          <a:prstGeom prst="rect">
            <a:avLst/>
          </a:prstGeom>
          <a:effectLst>
            <a:outerShdw blurRad="50800" dist="12700" dir="2220000" sx="102000" sy="102000" algn="ctr" rotWithShape="0">
              <a:srgbClr val="000000">
                <a:alpha val="35000"/>
              </a:srgbClr>
            </a:outerShdw>
            <a:softEdge rad="0"/>
          </a:effectLst>
        </p:spPr>
      </p:pic>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1560" y="476672"/>
            <a:ext cx="7992690" cy="1015489"/>
          </a:xfrm>
        </p:spPr>
        <p:txBody>
          <a:bodyPr anchor="ctr" anchorCtr="0"/>
          <a:lstStyle>
            <a:lvl1pPr algn="l" rtl="0">
              <a:defRPr/>
            </a:lvl1pPr>
          </a:lstStyle>
          <a:p>
            <a:r>
              <a:rPr lang="en-US" dirty="0" smtClean="0"/>
              <a:t>Summary</a:t>
            </a:r>
            <a:endParaRPr lang="en-US" dirty="0"/>
          </a:p>
        </p:txBody>
      </p:sp>
      <p:sp>
        <p:nvSpPr>
          <p:cNvPr id="12" name="Text Placeholder 11"/>
          <p:cNvSpPr>
            <a:spLocks noGrp="1"/>
          </p:cNvSpPr>
          <p:nvPr>
            <p:ph type="body" sz="quarter" idx="13"/>
          </p:nvPr>
        </p:nvSpPr>
        <p:spPr>
          <a:xfrm>
            <a:off x="611560" y="1492161"/>
            <a:ext cx="799269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611560" y="1492161"/>
            <a:ext cx="799269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smtClean="0"/>
              <a:t>Click to edit Master text styles</a:t>
            </a:r>
          </a:p>
        </p:txBody>
      </p:sp>
      <p:sp>
        <p:nvSpPr>
          <p:cNvPr id="2" name="TextBox 1"/>
          <p:cNvSpPr txBox="1"/>
          <p:nvPr userDrawn="1"/>
        </p:nvSpPr>
        <p:spPr>
          <a:xfrm>
            <a:off x="611560" y="476672"/>
            <a:ext cx="7992690" cy="707886"/>
          </a:xfrm>
          <a:prstGeom prst="rect">
            <a:avLst/>
          </a:prstGeom>
          <a:noFill/>
        </p:spPr>
        <p:txBody>
          <a:bodyPr wrap="square" rtlCol="0" anchor="ctr" anchorCtr="0">
            <a:spAutoFit/>
          </a:bodyPr>
          <a:lstStyle/>
          <a:p>
            <a:r>
              <a:rPr kumimoji="0" lang="en-US" sz="4000" b="0" i="0" u="none" strike="noStrike" kern="1200" cap="none" spc="0" normalizeH="0" baseline="0" noProof="0" dirty="0" smtClean="0">
                <a:ln w="3175">
                  <a:noFill/>
                </a:ln>
                <a:solidFill>
                  <a:srgbClr val="F08E1B"/>
                </a:solidFill>
                <a:effectLst/>
                <a:uLnTx/>
                <a:uFillTx/>
                <a:latin typeface="Segoe Light" panose="020B0302040504020203" pitchFamily="34" charset="0"/>
                <a:cs typeface="Segoe UI" panose="020B0502040204020203" pitchFamily="34" charset="0"/>
              </a:rPr>
              <a:t>Agenda</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ps">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7992690" cy="1015489"/>
          </a:xfrm>
        </p:spPr>
        <p:txBody>
          <a:bodyPr anchor="ctr" anchorCtr="0"/>
          <a:lstStyle>
            <a:lvl1pPr algn="l" rtl="0">
              <a:defRPr/>
            </a:lvl1pPr>
          </a:lstStyle>
          <a:p>
            <a:r>
              <a:rPr lang="en-US" smtClean="0"/>
              <a:t>Click to edit Master title style</a:t>
            </a:r>
            <a:endParaRPr lang="en-US" dirty="0"/>
          </a:p>
        </p:txBody>
      </p:sp>
      <p:sp>
        <p:nvSpPr>
          <p:cNvPr id="11" name="Text Placeholder 10"/>
          <p:cNvSpPr>
            <a:spLocks noGrp="1"/>
          </p:cNvSpPr>
          <p:nvPr>
            <p:ph type="body" sz="quarter" idx="15"/>
          </p:nvPr>
        </p:nvSpPr>
        <p:spPr>
          <a:xfrm>
            <a:off x="7380312" y="2348344"/>
            <a:ext cx="1655516" cy="3900056"/>
          </a:xfrm>
          <a:prstGeom prst="rect">
            <a:avLst/>
          </a:prstGeom>
          <a:solidFill>
            <a:schemeClr val="bg1">
              <a:alpha val="69000"/>
            </a:schemeClr>
          </a:solidFill>
        </p:spPr>
        <p:txBody>
          <a:bodyPr>
            <a:normAutofit/>
          </a:bodyPr>
          <a:lstStyle>
            <a:lvl1pPr marL="115888" indent="-115888" algn="l" rtl="0">
              <a:buFont typeface="Arial" pitchFamily="34" charset="0"/>
              <a:buChar char="•"/>
              <a:defRPr sz="1400"/>
            </a:lvl1pPr>
          </a:lstStyle>
          <a:p>
            <a:pPr lvl="0"/>
            <a:r>
              <a:rPr lang="en-US" smtClean="0"/>
              <a:t>Click to edit Master text styles</a:t>
            </a:r>
          </a:p>
        </p:txBody>
      </p:sp>
      <p:sp>
        <p:nvSpPr>
          <p:cNvPr id="17" name="Text Placeholder 16"/>
          <p:cNvSpPr>
            <a:spLocks noGrp="1"/>
          </p:cNvSpPr>
          <p:nvPr>
            <p:ph type="body" sz="quarter" idx="16"/>
          </p:nvPr>
        </p:nvSpPr>
        <p:spPr>
          <a:xfrm>
            <a:off x="611560" y="1524000"/>
            <a:ext cx="6553200" cy="4724400"/>
          </a:xfrm>
          <a:prstGeom prst="rect">
            <a:avLst/>
          </a:prstGeom>
          <a:solidFill>
            <a:schemeClr val="bg1">
              <a:alpha val="69000"/>
            </a:schemeClr>
          </a:solidFill>
          <a:ln>
            <a:noFill/>
          </a:ln>
        </p:spPr>
        <p:txBody>
          <a:bodyPr/>
          <a:lstStyle>
            <a:lvl1pPr marL="342900" indent="-342900" algn="l" rtl="0">
              <a:buFontTx/>
              <a:buBlip>
                <a:blip r:embed="rId2"/>
              </a:buBlip>
              <a:defRPr/>
            </a:lvl1pPr>
            <a:lvl2pPr marL="742950" indent="-285750" algn="l" rtl="0">
              <a:buFontTx/>
              <a:buBlip>
                <a:blip r:embed="rId2"/>
              </a:buBlip>
              <a:defRPr/>
            </a:lvl2pPr>
            <a:lvl3pPr marL="1143000" indent="-228600" algn="l" rtl="0">
              <a:buFontTx/>
              <a:buBlip>
                <a:blip r:embed="rId2"/>
              </a:buBlip>
              <a:defRPr/>
            </a:lvl3pPr>
            <a:lvl4pPr marL="1600200" indent="-228600" algn="l" rtl="0">
              <a:buFontTx/>
              <a:buBlip>
                <a:blip r:embed="rId2"/>
              </a:buBlip>
              <a:defRPr/>
            </a:lvl4pPr>
            <a:lvl5pPr marL="2057400" indent="-228600" algn="l" rtl="0">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Box 13"/>
          <p:cNvSpPr txBox="1"/>
          <p:nvPr userDrawn="1"/>
        </p:nvSpPr>
        <p:spPr>
          <a:xfrm>
            <a:off x="7979692" y="1524000"/>
            <a:ext cx="976164" cy="615553"/>
          </a:xfrm>
          <a:prstGeom prst="rect">
            <a:avLst/>
          </a:prstGeom>
          <a:effectLst>
            <a:outerShdw blurRad="50800" dist="12700" dir="2220000" sx="102000" sy="102000" algn="ctr" rotWithShape="0">
              <a:srgbClr val="000000">
                <a:alpha val="35000"/>
              </a:srgbClr>
            </a:outerShdw>
            <a:softEdge rad="0"/>
          </a:effectLst>
        </p:spPr>
        <p:txBody>
          <a:bodyPr vert="horz" wrap="square" lIns="0" tIns="0" rIns="0" bIns="0" rtlCol="0" anchor="t" anchorCtr="0">
            <a:spAutoFit/>
          </a:bodyPr>
          <a:lstStyle>
            <a:lvl1pPr>
              <a:spcBef>
                <a:spcPct val="0"/>
              </a:spcBef>
              <a:buNone/>
              <a:defRPr lang="en-US" sz="4000" b="0" dirty="0" smtClean="0">
                <a:ln w="3175">
                  <a:noFill/>
                </a:ln>
                <a:solidFill>
                  <a:srgbClr val="F08E1B"/>
                </a:solidFill>
                <a:effectLst/>
                <a:latin typeface="Segoe Light" panose="020B0302040504020203" pitchFamily="34" charset="0"/>
                <a:cs typeface="Segoe UI" panose="020B0502040204020203" pitchFamily="34" charset="0"/>
              </a:defRPr>
            </a:lvl1pPr>
          </a:lstStyle>
          <a:p>
            <a:pPr lvl="0"/>
            <a:r>
              <a:rPr lang="en-US" sz="4000" b="1" dirty="0" smtClean="0">
                <a:effectLst>
                  <a:outerShdw blurRad="38100" dist="38100" dir="2700000" algn="tl">
                    <a:srgbClr val="000000">
                      <a:alpha val="43137"/>
                    </a:srgbClr>
                  </a:outerShdw>
                </a:effectLst>
                <a:latin typeface="Segoe" panose="020B0502040504020203" pitchFamily="34" charset="0"/>
                <a:cs typeface="Consolas" panose="020B0609020204030204" pitchFamily="49" charset="0"/>
              </a:rPr>
              <a:t>tips</a:t>
            </a:r>
            <a:endParaRPr lang="en-US" sz="4000" b="1" dirty="0">
              <a:effectLst>
                <a:outerShdw blurRad="38100" dist="38100" dir="2700000" algn="tl">
                  <a:srgbClr val="000000">
                    <a:alpha val="43137"/>
                  </a:srgbClr>
                </a:outerShdw>
              </a:effectLst>
              <a:latin typeface="Segoe" panose="020B0502040504020203" pitchFamily="34" charset="0"/>
              <a:cs typeface="Consolas" panose="020B0609020204030204" pitchFamily="49" charset="0"/>
            </a:endParaRP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9090" y="1414674"/>
            <a:ext cx="938110" cy="938110"/>
          </a:xfrm>
          <a:prstGeom prst="rect">
            <a:avLst/>
          </a:prstGeom>
          <a:effectLst>
            <a:outerShdw blurRad="50800" dist="12700" dir="2220000" sx="102000" sy="102000" algn="ctr" rotWithShape="0">
              <a:srgbClr val="000000">
                <a:alpha val="35000"/>
              </a:srgbClr>
            </a:outerShdw>
            <a:softEdge rad="0"/>
          </a:effectLst>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7992690" cy="1015489"/>
          </a:xfrm>
        </p:spPr>
        <p:txBody>
          <a:bodyPr anchor="ctr" anchorCtr="0"/>
          <a:lstStyle>
            <a:lvl1pPr algn="l" rtl="0">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pical page">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7992888" cy="1015489"/>
          </a:xfrm>
        </p:spPr>
        <p:txBody>
          <a:bodyPr vert="horz" lIns="0" tIns="0" rIns="91440" bIns="45720" rtlCol="0" anchor="ctr" anchorCtr="0">
            <a:normAutofit/>
          </a:bodyPr>
          <a:lstStyle>
            <a:lvl1pPr>
              <a:defRPr lang="en-US" dirty="0"/>
            </a:lvl1pPr>
          </a:lstStyle>
          <a:p>
            <a:pPr lvl="0"/>
            <a:r>
              <a:rPr lang="en-US" smtClean="0"/>
              <a:t>Click to edit Master title style</a:t>
            </a:r>
            <a:endParaRPr lang="en-US" dirty="0"/>
          </a:p>
        </p:txBody>
      </p:sp>
      <p:sp>
        <p:nvSpPr>
          <p:cNvPr id="3" name="Content Placeholder 2"/>
          <p:cNvSpPr>
            <a:spLocks noGrp="1"/>
          </p:cNvSpPr>
          <p:nvPr>
            <p:ph idx="1"/>
          </p:nvPr>
        </p:nvSpPr>
        <p:spPr>
          <a:xfrm>
            <a:off x="611560" y="1492161"/>
            <a:ext cx="7992888" cy="4648200"/>
          </a:xfrm>
          <a:prstGeom prst="rect">
            <a:avLst/>
          </a:prstGeom>
        </p:spPr>
        <p:txBody>
          <a:bodyPr lIns="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hasCustomPrompt="1"/>
          </p:nvPr>
        </p:nvSpPr>
        <p:spPr>
          <a:xfrm>
            <a:off x="611560" y="476672"/>
            <a:ext cx="7992690" cy="1015489"/>
          </a:xfrm>
          <a:prstGeom prst="rect">
            <a:avLst/>
          </a:prstGeom>
        </p:spPr>
        <p:txBody>
          <a:bodyPr vert="horz" lIns="0" tIns="0" rIns="91440" bIns="45720" rtlCol="0" anchor="ctr" anchorCtr="0">
            <a:normAutofit/>
          </a:bodyPr>
          <a:lstStyle>
            <a:lvl1pPr>
              <a:defRPr/>
            </a:lvl1pPr>
          </a:lstStyle>
          <a:p>
            <a:r>
              <a:rPr lang="en-US" dirty="0" smtClean="0"/>
              <a:t>Click to add demo title</a:t>
            </a: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64088" y="1124744"/>
            <a:ext cx="4132746"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475656" y="2492896"/>
            <a:ext cx="3470822" cy="1631216"/>
          </a:xfrm>
          <a:prstGeom prst="rect">
            <a:avLst/>
          </a:prstGeom>
          <a:noFill/>
        </p:spPr>
        <p:txBody>
          <a:bodyPr wrap="none" rtlCol="0">
            <a:spAutoFit/>
          </a:bodyPr>
          <a:lstStyle/>
          <a:p>
            <a:r>
              <a:rPr lang="en-US" sz="10000" b="1" dirty="0" smtClean="0">
                <a:solidFill>
                  <a:schemeClr val="tx1">
                    <a:lumMod val="65000"/>
                    <a:lumOff val="35000"/>
                  </a:schemeClr>
                </a:solidFill>
                <a:latin typeface="Segoe Light" panose="020B0302040504020203" pitchFamily="34" charset="0"/>
              </a:rPr>
              <a:t>Demo</a:t>
            </a:r>
            <a:endParaRPr lang="en-US" sz="10000" b="1" dirty="0">
              <a:solidFill>
                <a:schemeClr val="tx1">
                  <a:lumMod val="65000"/>
                  <a:lumOff val="35000"/>
                </a:schemeClr>
              </a:solidFill>
              <a:latin typeface="Segoe Light" panose="020B0302040504020203" pitchFamily="34" charset="0"/>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2160" y="2420888"/>
            <a:ext cx="3700697"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475656" y="2492896"/>
            <a:ext cx="2125903" cy="1631216"/>
          </a:xfrm>
          <a:prstGeom prst="rect">
            <a:avLst/>
          </a:prstGeom>
          <a:noFill/>
        </p:spPr>
        <p:txBody>
          <a:bodyPr wrap="none" rtlCol="0">
            <a:spAutoFit/>
          </a:bodyPr>
          <a:lstStyle/>
          <a:p>
            <a:r>
              <a:rPr lang="en-US" sz="10000" b="1" dirty="0" smtClean="0">
                <a:solidFill>
                  <a:schemeClr val="tx1">
                    <a:lumMod val="65000"/>
                    <a:lumOff val="35000"/>
                  </a:schemeClr>
                </a:solidFill>
                <a:latin typeface="Segoe Light" panose="020B0302040504020203" pitchFamily="34" charset="0"/>
              </a:rPr>
              <a:t>Lab</a:t>
            </a:r>
            <a:endParaRPr lang="en-US" sz="10000" b="1" dirty="0">
              <a:solidFill>
                <a:schemeClr val="tx1">
                  <a:lumMod val="65000"/>
                  <a:lumOff val="35000"/>
                </a:schemeClr>
              </a:solidFill>
              <a:latin typeface="Segoe Light" panose="020B0302040504020203" pitchFamily="34" charset="0"/>
            </a:endParaRPr>
          </a:p>
        </p:txBody>
      </p:sp>
      <p:sp>
        <p:nvSpPr>
          <p:cNvPr id="8" name="Title Placeholder 1"/>
          <p:cNvSpPr>
            <a:spLocks noGrp="1"/>
          </p:cNvSpPr>
          <p:nvPr>
            <p:ph type="title" hasCustomPrompt="1"/>
          </p:nvPr>
        </p:nvSpPr>
        <p:spPr>
          <a:xfrm>
            <a:off x="611560" y="476672"/>
            <a:ext cx="7992690" cy="1015489"/>
          </a:xfrm>
          <a:prstGeom prst="rect">
            <a:avLst/>
          </a:prstGeom>
        </p:spPr>
        <p:txBody>
          <a:bodyPr vert="horz" lIns="0" tIns="0" rIns="91440" bIns="45720" rtlCol="0" anchor="ctr" anchorCtr="0">
            <a:normAutofit/>
          </a:bodyPr>
          <a:lstStyle>
            <a:lvl1pPr>
              <a:defRPr/>
            </a:lvl1pPr>
          </a:lstStyle>
          <a:p>
            <a:r>
              <a:rPr lang="en-US" dirty="0" smtClean="0"/>
              <a:t>Click to add demo title</a:t>
            </a:r>
            <a:endParaRPr lang="en-US"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clusionLab">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2160" y="2420888"/>
            <a:ext cx="3700697" cy="2132707"/>
          </a:xfrm>
          <a:prstGeom prst="rect">
            <a:avLst/>
          </a:prstGeom>
          <a:effectLst>
            <a:outerShdw blurRad="50800" dist="12700" dir="2220000" sx="102000" sy="102000" algn="ctr" rotWithShape="0">
              <a:srgbClr val="000000">
                <a:alpha val="35000"/>
              </a:srgbClr>
            </a:outerShdw>
            <a:softEdge rad="0"/>
          </a:effectLst>
        </p:spPr>
      </p:pic>
      <p:sp>
        <p:nvSpPr>
          <p:cNvPr id="11" name="TextBox 10"/>
          <p:cNvSpPr txBox="1"/>
          <p:nvPr userDrawn="1"/>
        </p:nvSpPr>
        <p:spPr>
          <a:xfrm>
            <a:off x="1547664" y="2492896"/>
            <a:ext cx="3934090" cy="1938992"/>
          </a:xfrm>
          <a:prstGeom prst="rect">
            <a:avLst/>
          </a:prstGeom>
          <a:noFill/>
        </p:spPr>
        <p:txBody>
          <a:bodyPr wrap="none" rtlCol="0">
            <a:spAutoFit/>
          </a:bodyPr>
          <a:lstStyle/>
          <a:p>
            <a:r>
              <a:rPr lang="en-US" sz="6000" b="1" dirty="0" smtClean="0">
                <a:solidFill>
                  <a:schemeClr val="tx1">
                    <a:lumMod val="65000"/>
                    <a:lumOff val="35000"/>
                  </a:schemeClr>
                </a:solidFill>
                <a:latin typeface="Segoe Light" panose="020B0302040504020203" pitchFamily="34" charset="0"/>
              </a:rPr>
              <a:t>Conclusion </a:t>
            </a:r>
          </a:p>
          <a:p>
            <a:r>
              <a:rPr lang="en-US" sz="6000" b="1" dirty="0" smtClean="0">
                <a:solidFill>
                  <a:schemeClr val="tx1">
                    <a:lumMod val="65000"/>
                    <a:lumOff val="35000"/>
                  </a:schemeClr>
                </a:solidFill>
                <a:latin typeface="Segoe Light" panose="020B0302040504020203" pitchFamily="34" charset="0"/>
              </a:rPr>
              <a:t>Lab</a:t>
            </a:r>
            <a:endParaRPr lang="en-US" sz="6000" b="1" dirty="0">
              <a:solidFill>
                <a:schemeClr val="tx1">
                  <a:lumMod val="65000"/>
                  <a:lumOff val="35000"/>
                </a:schemeClr>
              </a:solidFill>
              <a:latin typeface="Segoe Light" panose="020B0302040504020203" pitchFamily="34" charset="0"/>
            </a:endParaRPr>
          </a:p>
        </p:txBody>
      </p:sp>
      <p:sp>
        <p:nvSpPr>
          <p:cNvPr id="6" name="Title Placeholder 1"/>
          <p:cNvSpPr>
            <a:spLocks noGrp="1"/>
          </p:cNvSpPr>
          <p:nvPr>
            <p:ph type="title" hasCustomPrompt="1"/>
          </p:nvPr>
        </p:nvSpPr>
        <p:spPr>
          <a:xfrm>
            <a:off x="611560" y="476672"/>
            <a:ext cx="7992888" cy="1015489"/>
          </a:xfrm>
          <a:prstGeom prst="rect">
            <a:avLst/>
          </a:prstGeom>
        </p:spPr>
        <p:txBody>
          <a:bodyPr vert="horz" lIns="0" tIns="0" rIns="91440" bIns="45720" rtlCol="0" anchor="ctr" anchorCtr="0">
            <a:normAutofit/>
          </a:bodyPr>
          <a:lstStyle>
            <a:lvl1pPr>
              <a:defRPr/>
            </a:lvl1pPr>
          </a:lstStyle>
          <a:p>
            <a:r>
              <a:rPr lang="en-US" dirty="0" smtClean="0"/>
              <a:t>Click to add demo title</a:t>
            </a:r>
            <a:endParaRPr lang="en-US"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400"/>
                                            <p:tgtEl>
                                              <p:spTgt spid="11"/>
                                            </p:tgtEl>
                                          </p:cBhvr>
                                        </p:animEffect>
                                      </p:childTnLst>
                                    </p:cTn>
                                  </p:par>
                                  <p:par>
                                    <p:cTn id="12" presetID="35" presetClass="path" presetSubtype="0" fill="hold" grpId="1" nodeType="withEffect" p14:presetBounceEnd="42000">
                                      <p:stCondLst>
                                        <p:cond delay="500"/>
                                      </p:stCondLst>
                                      <p:childTnLst>
                                        <p:animMotion origin="layout" path="M 0.48837 -1.11111E-6 L -4.44444E-6 -1.11111E-6 " pathEditMode="relative" rAng="0" ptsTypes="AA" p14:bounceEnd="42000">
                                          <p:cBhvr>
                                            <p:cTn id="13" dur="1100" fill="hold"/>
                                            <p:tgtEl>
                                              <p:spTgt spid="11"/>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400"/>
                                            <p:tgtEl>
                                              <p:spTgt spid="11"/>
                                            </p:tgtEl>
                                          </p:cBhvr>
                                        </p:animEffect>
                                      </p:childTnLst>
                                    </p:cTn>
                                  </p:par>
                                  <p:par>
                                    <p:cTn id="12" presetID="35" presetClass="path" presetSubtype="0" fill="hold" grpId="1" nodeType="withEffect">
                                      <p:stCondLst>
                                        <p:cond delay="500"/>
                                      </p:stCondLst>
                                      <p:childTnLst>
                                        <p:animMotion origin="layout" path="M 0.48837 -1.11111E-6 L -4.44444E-6 -1.11111E-6 " pathEditMode="relative" rAng="0" ptsTypes="AA">
                                          <p:cBhvr>
                                            <p:cTn id="13" dur="1100" fill="hold"/>
                                            <p:tgtEl>
                                              <p:spTgt spid="11"/>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clusionLab">
    <p:spTree>
      <p:nvGrpSpPr>
        <p:cNvPr id="1" name=""/>
        <p:cNvGrpSpPr/>
        <p:nvPr/>
      </p:nvGrpSpPr>
      <p:grpSpPr>
        <a:xfrm>
          <a:off x="0" y="0"/>
          <a:ext cx="0" cy="0"/>
          <a:chOff x="0" y="0"/>
          <a:chExt cx="0" cy="0"/>
        </a:xfrm>
      </p:grpSpPr>
      <p:sp>
        <p:nvSpPr>
          <p:cNvPr id="13" name="TextBox 12"/>
          <p:cNvSpPr txBox="1"/>
          <p:nvPr userDrawn="1"/>
        </p:nvSpPr>
        <p:spPr>
          <a:xfrm>
            <a:off x="827584" y="2492896"/>
            <a:ext cx="4923143" cy="1631216"/>
          </a:xfrm>
          <a:prstGeom prst="rect">
            <a:avLst/>
          </a:prstGeom>
          <a:noFill/>
        </p:spPr>
        <p:txBody>
          <a:bodyPr wrap="none" rtlCol="0">
            <a:spAutoFit/>
          </a:bodyPr>
          <a:lstStyle/>
          <a:p>
            <a:r>
              <a:rPr lang="en-US" sz="10000" b="1" dirty="0" smtClean="0">
                <a:solidFill>
                  <a:schemeClr val="tx1">
                    <a:lumMod val="65000"/>
                    <a:lumOff val="35000"/>
                  </a:schemeClr>
                </a:solidFill>
                <a:latin typeface="Segoe Light" panose="020B0302040504020203" pitchFamily="34" charset="0"/>
              </a:rPr>
              <a:t>Final</a:t>
            </a:r>
            <a:r>
              <a:rPr lang="en-US" sz="10000" b="1" baseline="0" dirty="0" smtClean="0">
                <a:solidFill>
                  <a:schemeClr val="tx1">
                    <a:lumMod val="65000"/>
                    <a:lumOff val="35000"/>
                  </a:schemeClr>
                </a:solidFill>
                <a:latin typeface="Segoe Light" panose="020B0302040504020203" pitchFamily="34" charset="0"/>
              </a:rPr>
              <a:t> </a:t>
            </a:r>
            <a:r>
              <a:rPr lang="en-US" sz="10000" b="1" dirty="0" smtClean="0">
                <a:solidFill>
                  <a:schemeClr val="tx1">
                    <a:lumMod val="65000"/>
                    <a:lumOff val="35000"/>
                  </a:schemeClr>
                </a:solidFill>
                <a:latin typeface="Segoe Light" panose="020B0302040504020203" pitchFamily="34" charset="0"/>
              </a:rPr>
              <a:t>Lab</a:t>
            </a:r>
            <a:endParaRPr lang="en-US" sz="10000" b="1" dirty="0">
              <a:solidFill>
                <a:schemeClr val="tx1">
                  <a:lumMod val="65000"/>
                  <a:lumOff val="35000"/>
                </a:schemeClr>
              </a:solidFill>
              <a:latin typeface="Segoe Light" panose="020B0302040504020203" pitchFamily="34" charset="0"/>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2160" y="2420888"/>
            <a:ext cx="3700697" cy="2132707"/>
          </a:xfrm>
          <a:prstGeom prst="rect">
            <a:avLst/>
          </a:prstGeom>
          <a:effectLst>
            <a:outerShdw blurRad="50800" dist="12700" dir="2220000" sx="102000" sy="102000" algn="ctr" rotWithShape="0">
              <a:srgbClr val="000000">
                <a:alpha val="35000"/>
              </a:srgbClr>
            </a:outerShdw>
            <a:softEdge rad="0"/>
          </a:effectLst>
        </p:spPr>
      </p:pic>
      <p:sp>
        <p:nvSpPr>
          <p:cNvPr id="6" name="Title Placeholder 1"/>
          <p:cNvSpPr>
            <a:spLocks noGrp="1"/>
          </p:cNvSpPr>
          <p:nvPr>
            <p:ph type="title" hasCustomPrompt="1"/>
          </p:nvPr>
        </p:nvSpPr>
        <p:spPr>
          <a:xfrm>
            <a:off x="611560" y="476672"/>
            <a:ext cx="7992888" cy="1015489"/>
          </a:xfrm>
          <a:prstGeom prst="rect">
            <a:avLst/>
          </a:prstGeom>
        </p:spPr>
        <p:txBody>
          <a:bodyPr vert="horz" lIns="0" tIns="0" rIns="91440" bIns="45720" rtlCol="0" anchor="ctr" anchorCtr="0">
            <a:normAutofit/>
          </a:bodyPr>
          <a:lstStyle>
            <a:lvl1pPr>
              <a:defRPr/>
            </a:lvl1pPr>
          </a:lstStyle>
          <a:p>
            <a:r>
              <a:rPr lang="en-US" dirty="0" smtClean="0"/>
              <a:t>Click to add demo title</a:t>
            </a:r>
            <a:endParaRPr lang="en-US"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8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48837 2.59259E-6 L -3.33333E-6 2.59259E-6 " pathEditMode="relative" rAng="0" ptsTypes="AA" p14:bounceEnd="42000">
                                          <p:cBhvr>
                                            <p:cTn id="13" dur="1100" fill="hold"/>
                                            <p:tgtEl>
                                              <p:spTgt spid="13"/>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8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48837 2.59259E-6 L -3.33333E-6 2.59259E-6 " pathEditMode="relative" rAng="0" ptsTypes="AA">
                                          <p:cBhvr>
                                            <p:cTn id="13" dur="1100" fill="hold"/>
                                            <p:tgtEl>
                                              <p:spTgt spid="13"/>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kCode">
    <p:spTree>
      <p:nvGrpSpPr>
        <p:cNvPr id="1" name=""/>
        <p:cNvGrpSpPr/>
        <p:nvPr/>
      </p:nvGrpSpPr>
      <p:grpSpPr>
        <a:xfrm>
          <a:off x="0" y="0"/>
          <a:ext cx="0" cy="0"/>
          <a:chOff x="0" y="0"/>
          <a:chExt cx="0" cy="0"/>
        </a:xfrm>
      </p:grpSpPr>
      <p:sp>
        <p:nvSpPr>
          <p:cNvPr id="3" name="Title 2"/>
          <p:cNvSpPr>
            <a:spLocks noGrp="1"/>
          </p:cNvSpPr>
          <p:nvPr>
            <p:ph type="title"/>
          </p:nvPr>
        </p:nvSpPr>
        <p:spPr>
          <a:xfrm>
            <a:off x="602680" y="476672"/>
            <a:ext cx="8001315" cy="1015489"/>
          </a:xfrm>
        </p:spPr>
        <p:txBody>
          <a:bodyPr anchor="ctr" anchorCtr="0"/>
          <a:lstStyle/>
          <a:p>
            <a:r>
              <a:rPr lang="en-US" smtClean="0"/>
              <a:t>Click to edit Master title style</a:t>
            </a:r>
            <a:endParaRPr lang="en-US" dirty="0"/>
          </a:p>
        </p:txBody>
      </p:sp>
      <p:sp>
        <p:nvSpPr>
          <p:cNvPr id="5" name="Text Placeholder 14"/>
          <p:cNvSpPr>
            <a:spLocks noGrp="1"/>
          </p:cNvSpPr>
          <p:nvPr>
            <p:ph type="body" sz="quarter" idx="16" hasCustomPrompt="1"/>
          </p:nvPr>
        </p:nvSpPr>
        <p:spPr bwMode="blackWhite">
          <a:xfrm>
            <a:off x="602680" y="1492161"/>
            <a:ext cx="8001315" cy="4659258"/>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dirty="0" smtClean="0"/>
              <a:t>Code goes here</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Snippets">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7992689" cy="1015489"/>
          </a:xfrm>
        </p:spPr>
        <p:txBody>
          <a:bodyPr anchor="ctr" anchorCtr="0"/>
          <a:lstStyle>
            <a:lvl1pPr algn="l" rtl="0">
              <a:defRPr/>
            </a:lvl1pPr>
          </a:lstStyle>
          <a:p>
            <a:r>
              <a:rPr lang="en-US" smtClean="0"/>
              <a:t>Click to edit Master title style</a:t>
            </a:r>
            <a:endParaRPr lang="en-US" dirty="0"/>
          </a:p>
        </p:txBody>
      </p:sp>
      <p:sp>
        <p:nvSpPr>
          <p:cNvPr id="13" name="Text Placeholder 12"/>
          <p:cNvSpPr>
            <a:spLocks noGrp="1"/>
          </p:cNvSpPr>
          <p:nvPr>
            <p:ph type="body" sz="quarter" idx="15" hasCustomPrompt="1"/>
          </p:nvPr>
        </p:nvSpPr>
        <p:spPr>
          <a:xfrm>
            <a:off x="611560" y="1494000"/>
            <a:ext cx="7992690" cy="2286000"/>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dirty="0" smtClean="0"/>
              <a:t>Explanation of the code sample below</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14"/>
          <p:cNvSpPr>
            <a:spLocks noGrp="1"/>
          </p:cNvSpPr>
          <p:nvPr>
            <p:ph type="body" sz="quarter" idx="16" hasCustomPrompt="1"/>
          </p:nvPr>
        </p:nvSpPr>
        <p:spPr bwMode="blackWhite">
          <a:xfrm>
            <a:off x="602680" y="3873731"/>
            <a:ext cx="8001315" cy="2277687"/>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dirty="0" smtClean="0"/>
              <a:t>Code goes here</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CodeSnippets">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7992689" cy="1015489"/>
          </a:xfrm>
        </p:spPr>
        <p:txBody>
          <a:bodyPr anchor="ctr" anchorCtr="0"/>
          <a:lstStyle>
            <a:lvl1pPr algn="l" rtl="0">
              <a:defRPr/>
            </a:lvl1pPr>
          </a:lstStyle>
          <a:p>
            <a:r>
              <a:rPr lang="en-US" smtClean="0"/>
              <a:t>Click to edit Master title style</a:t>
            </a:r>
            <a:endParaRPr lang="en-US" dirty="0"/>
          </a:p>
        </p:txBody>
      </p:sp>
      <p:sp>
        <p:nvSpPr>
          <p:cNvPr id="20" name="Text Placeholder 12"/>
          <p:cNvSpPr>
            <a:spLocks noGrp="1"/>
          </p:cNvSpPr>
          <p:nvPr>
            <p:ph type="body" sz="quarter" idx="15" hasCustomPrompt="1"/>
          </p:nvPr>
        </p:nvSpPr>
        <p:spPr>
          <a:xfrm>
            <a:off x="611560" y="1494000"/>
            <a:ext cx="7992690" cy="1502952"/>
          </a:xfrm>
          <a:prstGeom prst="rect">
            <a:avLst/>
          </a:prstGeom>
          <a:solidFill>
            <a:schemeClr val="bg1">
              <a:alpha val="69000"/>
            </a:schemeClr>
          </a:solidFill>
        </p:spPr>
        <p:txBody>
          <a:bodyPr tIns="9000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algn="l" rtl="0">
              <a:buFontTx/>
              <a:buBlip>
                <a:blip r:embed="rId3"/>
              </a:buBlip>
              <a:defRPr>
                <a:latin typeface="Segoe" panose="020B0502040504020203" pitchFamily="34" charset="0"/>
              </a:defRPr>
            </a:lvl4pPr>
            <a:lvl5pPr algn="l" rtl="0">
              <a:buFontTx/>
              <a:buBlip>
                <a:blip r:embed="rId3"/>
              </a:buBlip>
              <a:defRPr>
                <a:latin typeface="Segoe" panose="020B0502040504020203" pitchFamily="34" charset="0"/>
              </a:defRPr>
            </a:lvl5pPr>
          </a:lstStyle>
          <a:p>
            <a:pPr lvl="0"/>
            <a:r>
              <a:rPr lang="en-US" dirty="0" smtClean="0"/>
              <a:t>Explanation of the code sample below</a:t>
            </a:r>
          </a:p>
          <a:p>
            <a:pPr lvl="1"/>
            <a:r>
              <a:rPr lang="en-US" dirty="0" smtClean="0"/>
              <a:t>Second level</a:t>
            </a:r>
          </a:p>
          <a:p>
            <a:pPr lvl="2"/>
            <a:r>
              <a:rPr lang="en-US" dirty="0" smtClean="0"/>
              <a:t>Third level</a:t>
            </a:r>
            <a:endParaRPr lang="en-US" dirty="0"/>
          </a:p>
        </p:txBody>
      </p:sp>
      <p:sp>
        <p:nvSpPr>
          <p:cNvPr id="21" name="Text Placeholder 14"/>
          <p:cNvSpPr>
            <a:spLocks noGrp="1"/>
          </p:cNvSpPr>
          <p:nvPr>
            <p:ph type="body" sz="quarter" idx="16" hasCustomPrompt="1"/>
          </p:nvPr>
        </p:nvSpPr>
        <p:spPr bwMode="blackWhite">
          <a:xfrm>
            <a:off x="602680" y="3140969"/>
            <a:ext cx="8001315" cy="3010450"/>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dirty="0" smtClean="0"/>
              <a:t>Code goes here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1560" y="476672"/>
            <a:ext cx="8424268" cy="1015489"/>
          </a:xfrm>
          <a:prstGeom prst="rect">
            <a:avLst/>
          </a:prstGeom>
          <a:ln>
            <a:noFill/>
          </a:ln>
          <a:effectLst/>
        </p:spPr>
        <p:txBody>
          <a:bodyPr vert="horz" lIns="0" tIns="0" rIns="91440" bIns="45720" rtlCol="0" anchor="t" anchorCtr="0">
            <a:normAutofit/>
          </a:bodyPr>
          <a:lstStyle/>
          <a:p>
            <a:r>
              <a:rPr lang="en-US" dirty="0" smtClean="0"/>
              <a:t>Click to edit Master title</a:t>
            </a:r>
            <a:endParaRPr lang="en-US" dirty="0"/>
          </a:p>
        </p:txBody>
      </p:sp>
      <p:cxnSp>
        <p:nvCxnSpPr>
          <p:cNvPr id="3" name="Straight Connector 2"/>
          <p:cNvCxnSpPr/>
          <p:nvPr userDrawn="1"/>
        </p:nvCxnSpPr>
        <p:spPr>
          <a:xfrm flipV="1">
            <a:off x="611188" y="6309320"/>
            <a:ext cx="7951904" cy="157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8" r:id="rId4"/>
    <p:sldLayoutId id="2147483669" r:id="rId5"/>
    <p:sldLayoutId id="2147483672" r:id="rId6"/>
    <p:sldLayoutId id="2147483660" r:id="rId7"/>
    <p:sldLayoutId id="2147483661" r:id="rId8"/>
    <p:sldLayoutId id="2147483670" r:id="rId9"/>
    <p:sldLayoutId id="2147483671" r:id="rId10"/>
    <p:sldLayoutId id="2147483662" r:id="rId11"/>
    <p:sldLayoutId id="2147483663" r:id="rId12"/>
    <p:sldLayoutId id="2147483666" r:id="rId13"/>
    <p:sldLayoutId id="2147483665" r:id="rId14"/>
    <p:sldLayoutId id="2147483654" r:id="rId15"/>
  </p:sldLayoutIdLst>
  <p:timing>
    <p:tnLst>
      <p:par>
        <p:cTn id="1" dur="indefinite" restart="never" nodeType="tmRoot"/>
      </p:par>
    </p:tnLst>
  </p:timing>
  <p:hf hdr="0" dt="0"/>
  <p:txStyles>
    <p:titleStyle>
      <a:lvl1pPr algn="l" defTabSz="914400" rtl="0" eaLnBrk="1" latinLnBrk="0" hangingPunct="1">
        <a:spcBef>
          <a:spcPct val="0"/>
        </a:spcBef>
        <a:buNone/>
        <a:defRPr lang="en-US" sz="4000" b="0" kern="1200" dirty="0" smtClean="0">
          <a:ln w="3175">
            <a:noFill/>
          </a:ln>
          <a:solidFill>
            <a:srgbClr val="F08E1B"/>
          </a:solidFill>
          <a:effectLst/>
          <a:latin typeface="Segoe Light" panose="020B0302040504020203" pitchFamily="34" charset="0"/>
          <a:ea typeface="+mn-ea"/>
          <a:cs typeface="Segoe UI" panose="020B0502040204020203" pitchFamily="34" charset="0"/>
        </a:defRPr>
      </a:lvl1pPr>
    </p:titleStyle>
    <p:bodyStyle>
      <a:lvl1pPr marL="342900" indent="-34290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1064" userDrawn="1">
          <p15:clr>
            <a:srgbClr val="F26B43"/>
          </p15:clr>
        </p15:guide>
        <p15:guide id="3" pos="54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hyperlink" Target="https://channel9.msdn.com/Tags/rx" TargetMode="External"/><Relationship Id="rId2" Type="http://schemas.openxmlformats.org/officeDocument/2006/relationships/hyperlink" Target="http://www.introtorx.com/content/v1.0.10621.0/00_Foreword.html" TargetMode="External"/><Relationship Id="rId1" Type="http://schemas.openxmlformats.org/officeDocument/2006/relationships/slideLayout" Target="../slideLayouts/slideLayout12.xml"/><Relationship Id="rId6" Type="http://schemas.openxmlformats.org/officeDocument/2006/relationships/hyperlink" Target="https://msdn.microsoft.com/en-us/library/hh242985(v=vs.103).aspx" TargetMode="External"/><Relationship Id="rId5" Type="http://schemas.openxmlformats.org/officeDocument/2006/relationships/hyperlink" Target="https://github.com/Reactive-Extensions/RxJS/tree/master/doc" TargetMode="External"/><Relationship Id="rId4" Type="http://schemas.openxmlformats.org/officeDocument/2006/relationships/hyperlink" Target="https://channel9.msdn.com/Series/Rx-Workshop"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2.xml.rels><?xml version="1.0" encoding="UTF-8" standalone="yes"?>
<Relationships xmlns="http://schemas.openxmlformats.org/package/2006/relationships"><Relationship Id="rId3" Type="http://schemas.openxmlformats.org/officeDocument/2006/relationships/hyperlink" Target="https://in.linkedin.com/in/Sathyaish" TargetMode="External"/><Relationship Id="rId2" Type="http://schemas.openxmlformats.org/officeDocument/2006/relationships/hyperlink" Target="mailto:Sathyaish@gmail.com"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hyperlink" Target="http://msdn.microsoft.com/en-us/library/hh242963(v=VS.103).aspx" TargetMode="Externa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msdn.microsoft.com/en-us/library/hh242983(v=VS.103).aspx" TargetMode="External"/><Relationship Id="rId2" Type="http://schemas.openxmlformats.org/officeDocument/2006/relationships/hyperlink" Target="http://msdn.microsoft.com/library/dd990377.aspx" TargetMode="External"/><Relationship Id="rId1" Type="http://schemas.openxmlformats.org/officeDocument/2006/relationships/slideLayout" Target="../slideLayouts/slideLayout2.xml"/><Relationship Id="rId4" Type="http://schemas.openxmlformats.org/officeDocument/2006/relationships/hyperlink" Target="http://msdn.microsoft.com/en-us/library/hh242963(v=VS.103).aspx"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hyperlink" Target="http://reactivex.io/" TargetMode="External"/><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reactivex.io/" TargetMode="Externa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reactivex.io/" TargetMode="Externa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reactivex.io/" TargetMode="Externa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reactivex.io/" TargetMode="Externa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reactivex.io/" TargetMode="Externa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reactivex.io/" TargetMode="Externa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Sathyaish</a:t>
            </a:r>
            <a:r>
              <a:rPr lang="en-US" dirty="0" smtClean="0"/>
              <a:t> </a:t>
            </a:r>
            <a:r>
              <a:rPr lang="en-US" dirty="0" err="1" smtClean="0"/>
              <a:t>Chakravarthy</a:t>
            </a:r>
            <a:endParaRPr lang="en-US" dirty="0"/>
          </a:p>
        </p:txBody>
      </p:sp>
      <p:sp>
        <p:nvSpPr>
          <p:cNvPr id="3" name="Text Placeholder 2"/>
          <p:cNvSpPr>
            <a:spLocks noGrp="1"/>
          </p:cNvSpPr>
          <p:nvPr>
            <p:ph type="body" sz="quarter" idx="10"/>
          </p:nvPr>
        </p:nvSpPr>
        <p:spPr/>
        <p:txBody>
          <a:bodyPr/>
          <a:lstStyle/>
          <a:p>
            <a:r>
              <a:rPr lang="en-US" dirty="0" smtClean="0"/>
              <a:t>An Introduction to Rx</a:t>
            </a:r>
            <a:endParaRPr lang="en-US" dirty="0"/>
          </a:p>
        </p:txBody>
      </p:sp>
    </p:spTree>
    <p:extLst>
      <p:ext uri="{BB962C8B-B14F-4D97-AF65-F5344CB8AC3E}">
        <p14:creationId xmlns:p14="http://schemas.microsoft.com/office/powerpoint/2010/main" val="3610662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Pull based data model</a:t>
            </a:r>
            <a:endParaRPr lang="en-US" dirty="0"/>
          </a:p>
        </p:txBody>
      </p:sp>
      <p:sp>
        <p:nvSpPr>
          <p:cNvPr id="2" name="Oval 1"/>
          <p:cNvSpPr/>
          <p:nvPr/>
        </p:nvSpPr>
        <p:spPr>
          <a:xfrm>
            <a:off x="3275856" y="3310045"/>
            <a:ext cx="1944216" cy="1656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Your program</a:t>
            </a:r>
            <a:endParaRPr lang="en-US" dirty="0"/>
          </a:p>
        </p:txBody>
      </p:sp>
      <p:sp>
        <p:nvSpPr>
          <p:cNvPr id="3" name="Cloud 2"/>
          <p:cNvSpPr/>
          <p:nvPr/>
        </p:nvSpPr>
        <p:spPr>
          <a:xfrm>
            <a:off x="6012160" y="1844824"/>
            <a:ext cx="1584176" cy="108012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source</a:t>
            </a:r>
            <a:endParaRPr lang="en-US" dirty="0"/>
          </a:p>
        </p:txBody>
      </p:sp>
      <p:cxnSp>
        <p:nvCxnSpPr>
          <p:cNvPr id="7" name="Straight Arrow Connector 6"/>
          <p:cNvCxnSpPr/>
          <p:nvPr/>
        </p:nvCxnSpPr>
        <p:spPr>
          <a:xfrm>
            <a:off x="6012160" y="2564904"/>
            <a:ext cx="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05357" y="2636912"/>
            <a:ext cx="1234795" cy="844583"/>
          </a:xfrm>
          <a:prstGeom prst="straightConnector1">
            <a:avLst/>
          </a:prstGeom>
          <a:ln w="31750" cmpd="sng">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75856" y="5413866"/>
            <a:ext cx="2546723" cy="369332"/>
          </a:xfrm>
          <a:prstGeom prst="rect">
            <a:avLst/>
          </a:prstGeom>
          <a:noFill/>
        </p:spPr>
        <p:txBody>
          <a:bodyPr wrap="none" rtlCol="0">
            <a:spAutoFit/>
          </a:bodyPr>
          <a:lstStyle/>
          <a:p>
            <a:r>
              <a:rPr lang="en-US" b="1" dirty="0" smtClean="0"/>
              <a:t>Interactive Programming</a:t>
            </a:r>
            <a:endParaRPr lang="en-US" b="1" dirty="0"/>
          </a:p>
        </p:txBody>
      </p:sp>
      <p:sp>
        <p:nvSpPr>
          <p:cNvPr id="5" name="TextBox 4"/>
          <p:cNvSpPr txBox="1"/>
          <p:nvPr/>
        </p:nvSpPr>
        <p:spPr>
          <a:xfrm>
            <a:off x="683568" y="2135873"/>
            <a:ext cx="2232248" cy="2308324"/>
          </a:xfrm>
          <a:prstGeom prst="rect">
            <a:avLst/>
          </a:prstGeom>
          <a:noFill/>
        </p:spPr>
        <p:txBody>
          <a:bodyPr wrap="square" rtlCol="0">
            <a:spAutoFit/>
          </a:bodyPr>
          <a:lstStyle/>
          <a:p>
            <a:r>
              <a:rPr lang="en-US" dirty="0" smtClean="0"/>
              <a:t>This could be anything. Not necessarily traversing a sequence. It could be a single operation returning a single value, like a Web service call</a:t>
            </a:r>
            <a:endParaRPr lang="en-US" dirty="0"/>
          </a:p>
        </p:txBody>
      </p:sp>
    </p:spTree>
    <p:extLst>
      <p:ext uri="{BB962C8B-B14F-4D97-AF65-F5344CB8AC3E}">
        <p14:creationId xmlns:p14="http://schemas.microsoft.com/office/powerpoint/2010/main" val="171233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908720"/>
            <a:ext cx="7992690" cy="1015489"/>
          </a:xfrm>
        </p:spPr>
        <p:txBody>
          <a:bodyPr>
            <a:normAutofit fontScale="90000"/>
          </a:bodyPr>
          <a:lstStyle/>
          <a:p>
            <a:r>
              <a:rPr lang="en-US" dirty="0" smtClean="0"/>
              <a:t>Using Conditional Selection Operators</a:t>
            </a:r>
            <a:endParaRPr lang="en-US" dirty="0"/>
          </a:p>
        </p:txBody>
      </p:sp>
    </p:spTree>
    <p:extLst>
      <p:ext uri="{BB962C8B-B14F-4D97-AF65-F5344CB8AC3E}">
        <p14:creationId xmlns:p14="http://schemas.microsoft.com/office/powerpoint/2010/main" val="81052647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Transformational / Projection Operators</a:t>
            </a:r>
            <a:endParaRPr lang="en-US" dirty="0"/>
          </a:p>
        </p:txBody>
      </p:sp>
      <p:sp>
        <p:nvSpPr>
          <p:cNvPr id="5" name="Text Placeholder 4"/>
          <p:cNvSpPr>
            <a:spLocks noGrp="1"/>
          </p:cNvSpPr>
          <p:nvPr>
            <p:ph type="body" sz="quarter" idx="13"/>
          </p:nvPr>
        </p:nvSpPr>
        <p:spPr>
          <a:xfrm>
            <a:off x="611560" y="1700808"/>
            <a:ext cx="7992690" cy="4673143"/>
          </a:xfrm>
        </p:spPr>
        <p:txBody>
          <a:bodyPr>
            <a:noAutofit/>
          </a:bodyPr>
          <a:lstStyle/>
          <a:p>
            <a:r>
              <a:rPr lang="en-US" sz="1300" dirty="0" err="1"/>
              <a:t>CombineLatest</a:t>
            </a:r>
            <a:r>
              <a:rPr lang="en-US" sz="1300" dirty="0"/>
              <a:t>: Merges the specified observable sequences into one observable sequence by emitting a list with the latest source elements whenever any of the observable sequences produces an element.</a:t>
            </a:r>
          </a:p>
          <a:p>
            <a:endParaRPr lang="en-US" sz="1300" dirty="0"/>
          </a:p>
          <a:p>
            <a:r>
              <a:rPr lang="en-US" sz="1300" dirty="0"/>
              <a:t>Zip: Same as </a:t>
            </a:r>
            <a:r>
              <a:rPr lang="en-US" sz="1300" dirty="0" err="1"/>
              <a:t>enumerable's</a:t>
            </a:r>
            <a:r>
              <a:rPr lang="en-US" sz="1300" dirty="0"/>
              <a:t>. Merges the specified observable sequences into one observable sequence by emitting a list with the elements of the observable sequences at corresponding indexes.</a:t>
            </a:r>
          </a:p>
          <a:p>
            <a:endParaRPr lang="en-US" sz="1300" dirty="0"/>
          </a:p>
          <a:p>
            <a:r>
              <a:rPr lang="en-US" sz="1300" dirty="0"/>
              <a:t>Merge: Merges elements from all observable sequences in the given enumerable sequence into a single observable sequence.</a:t>
            </a:r>
          </a:p>
          <a:p>
            <a:endParaRPr lang="en-US" sz="1300" dirty="0"/>
          </a:p>
          <a:p>
            <a:r>
              <a:rPr lang="en-US" sz="1300" dirty="0" err="1"/>
              <a:t>SelectMany</a:t>
            </a:r>
            <a:r>
              <a:rPr lang="en-US" sz="1300" dirty="0"/>
              <a:t>: Same as </a:t>
            </a:r>
            <a:r>
              <a:rPr lang="en-US" sz="1300" dirty="0" err="1"/>
              <a:t>enumerable's</a:t>
            </a:r>
            <a:r>
              <a:rPr lang="en-US" sz="1300" dirty="0"/>
              <a:t>. Projects each element of an observable sequence to an enumerable sequence and concatenates the resulting enumerable sequences into one observable sequence.</a:t>
            </a:r>
          </a:p>
          <a:p>
            <a:endParaRPr lang="en-US" sz="1300" dirty="0"/>
          </a:p>
          <a:p>
            <a:r>
              <a:rPr lang="en-US" sz="1300" dirty="0"/>
              <a:t>Materialize: Materializes the implicit notifications of an observable sequence as explicit notification values. Basically converts an observable with values into an observable that has the values plus metadata those values.</a:t>
            </a:r>
          </a:p>
          <a:p>
            <a:endParaRPr lang="en-US" sz="1300" dirty="0"/>
          </a:p>
          <a:p>
            <a:r>
              <a:rPr lang="en-US" sz="1300" dirty="0"/>
              <a:t>Dematerialize: Dematerializes the explicit notification values of an observable sequence as implicit notifications. Basically, reverses the materialization. Goes back from an observable that had values and metadata and produces an observable that had just the original values.</a:t>
            </a:r>
          </a:p>
        </p:txBody>
      </p:sp>
    </p:spTree>
    <p:extLst>
      <p:ext uri="{BB962C8B-B14F-4D97-AF65-F5344CB8AC3E}">
        <p14:creationId xmlns:p14="http://schemas.microsoft.com/office/powerpoint/2010/main" val="367899119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908720"/>
            <a:ext cx="7992690" cy="1015489"/>
          </a:xfrm>
        </p:spPr>
        <p:txBody>
          <a:bodyPr>
            <a:normAutofit/>
          </a:bodyPr>
          <a:lstStyle/>
          <a:p>
            <a:r>
              <a:rPr lang="en-US" dirty="0" smtClean="0"/>
              <a:t>Using Transformational Operators</a:t>
            </a:r>
            <a:endParaRPr lang="en-US" dirty="0"/>
          </a:p>
        </p:txBody>
      </p:sp>
    </p:spTree>
    <p:extLst>
      <p:ext uri="{BB962C8B-B14F-4D97-AF65-F5344CB8AC3E}">
        <p14:creationId xmlns:p14="http://schemas.microsoft.com/office/powerpoint/2010/main" val="330571777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Time based operators</a:t>
            </a:r>
            <a:endParaRPr lang="en-US" dirty="0"/>
          </a:p>
        </p:txBody>
      </p:sp>
      <p:sp>
        <p:nvSpPr>
          <p:cNvPr id="5" name="Text Placeholder 4"/>
          <p:cNvSpPr>
            <a:spLocks noGrp="1"/>
          </p:cNvSpPr>
          <p:nvPr>
            <p:ph type="body" sz="quarter" idx="13"/>
          </p:nvPr>
        </p:nvSpPr>
        <p:spPr>
          <a:xfrm>
            <a:off x="467544" y="1412776"/>
            <a:ext cx="7992690" cy="4673143"/>
          </a:xfrm>
        </p:spPr>
        <p:txBody>
          <a:bodyPr>
            <a:noAutofit/>
          </a:bodyPr>
          <a:lstStyle/>
          <a:p>
            <a:r>
              <a:rPr lang="en-US" sz="1300" dirty="0"/>
              <a:t>Timer: Returns an observable sequence that periodically produces a value starting at the specified initial absolute due time.</a:t>
            </a:r>
          </a:p>
          <a:p>
            <a:endParaRPr lang="en-US" sz="1300" dirty="0"/>
          </a:p>
          <a:p>
            <a:r>
              <a:rPr lang="en-US" sz="1300" dirty="0"/>
              <a:t>Timestamp: Timestamp each element in an observable sequence using the clock of the specified scheduler.</a:t>
            </a:r>
          </a:p>
          <a:p>
            <a:endParaRPr lang="en-US" sz="1300" dirty="0"/>
          </a:p>
          <a:p>
            <a:r>
              <a:rPr lang="en-US" sz="1300" dirty="0" err="1"/>
              <a:t>TimeInterval</a:t>
            </a:r>
            <a:r>
              <a:rPr lang="en-US" sz="1300" dirty="0"/>
              <a:t>: Records the time interval between consecutive elements in an observable sequence.</a:t>
            </a:r>
          </a:p>
          <a:p>
            <a:endParaRPr lang="en-US" sz="1300" dirty="0"/>
          </a:p>
          <a:p>
            <a:r>
              <a:rPr lang="en-US" sz="1300" dirty="0"/>
              <a:t>Timeout: Applies a timeout policy to the observable sequence based on an absolute time. If the sequence doesn't terminate before the specified absolute due time, a </a:t>
            </a:r>
            <a:r>
              <a:rPr lang="en-US" sz="1300" dirty="0" err="1"/>
              <a:t>TimeoutException</a:t>
            </a:r>
            <a:r>
              <a:rPr lang="en-US" sz="1300" dirty="0"/>
              <a:t> is propagated to the observer.</a:t>
            </a:r>
          </a:p>
          <a:p>
            <a:endParaRPr lang="en-US" sz="1300" dirty="0"/>
          </a:p>
          <a:p>
            <a:r>
              <a:rPr lang="en-US" sz="1300" dirty="0"/>
              <a:t>Interval: Returns an observable sequence that produces a value after each period.</a:t>
            </a:r>
          </a:p>
          <a:p>
            <a:endParaRPr lang="en-US" sz="1300" dirty="0"/>
          </a:p>
          <a:p>
            <a:r>
              <a:rPr lang="en-US" sz="1300" dirty="0"/>
              <a:t>Buffer: Projects each element of an observable sequence into consecutive non-overlapping buffers which are produced based on timing information or on the count of items per buffer.</a:t>
            </a:r>
          </a:p>
          <a:p>
            <a:endParaRPr lang="en-US" sz="1300" dirty="0"/>
          </a:p>
          <a:p>
            <a:r>
              <a:rPr lang="en-US" sz="1300" dirty="0"/>
              <a:t>Window: Same as Buffer but returns an IObservable&lt;IObservable&lt;T&gt;&gt; instead of IObservable&lt;</a:t>
            </a:r>
            <a:r>
              <a:rPr lang="en-US" sz="1300" dirty="0" err="1"/>
              <a:t>IList</a:t>
            </a:r>
            <a:r>
              <a:rPr lang="en-US" sz="1300" dirty="0"/>
              <a:t>&lt;T</a:t>
            </a:r>
            <a:r>
              <a:rPr lang="en-US" sz="1300" dirty="0" smtClean="0"/>
              <a:t>&gt;&gt;.</a:t>
            </a:r>
            <a:endParaRPr lang="en-US" sz="1300" dirty="0"/>
          </a:p>
        </p:txBody>
      </p:sp>
    </p:spTree>
    <p:extLst>
      <p:ext uri="{BB962C8B-B14F-4D97-AF65-F5344CB8AC3E}">
        <p14:creationId xmlns:p14="http://schemas.microsoft.com/office/powerpoint/2010/main" val="228861535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More Time based operators</a:t>
            </a:r>
            <a:endParaRPr lang="en-US" dirty="0"/>
          </a:p>
        </p:txBody>
      </p:sp>
      <p:sp>
        <p:nvSpPr>
          <p:cNvPr id="5" name="Text Placeholder 4"/>
          <p:cNvSpPr>
            <a:spLocks noGrp="1"/>
          </p:cNvSpPr>
          <p:nvPr>
            <p:ph type="body" sz="quarter" idx="13"/>
          </p:nvPr>
        </p:nvSpPr>
        <p:spPr>
          <a:xfrm>
            <a:off x="467544" y="1412776"/>
            <a:ext cx="7992690" cy="4673143"/>
          </a:xfrm>
        </p:spPr>
        <p:txBody>
          <a:bodyPr>
            <a:noAutofit/>
          </a:bodyPr>
          <a:lstStyle/>
          <a:p>
            <a:r>
              <a:rPr lang="en-US" sz="1300" dirty="0" smtClean="0"/>
              <a:t>Throttle</a:t>
            </a:r>
            <a:r>
              <a:rPr lang="en-US" sz="1300" dirty="0"/>
              <a:t>: Ignores elements from an observable sequence which are followed by another element within a specified relative time duration.</a:t>
            </a:r>
          </a:p>
          <a:p>
            <a:endParaRPr lang="en-US" sz="1300" dirty="0"/>
          </a:p>
          <a:p>
            <a:r>
              <a:rPr lang="en-US" sz="1300" dirty="0"/>
              <a:t>Delay: Time shifts the observable sequence to start propagating notifications at the specified absolute time. The relative time intervals between the values are preserved.</a:t>
            </a:r>
          </a:p>
          <a:p>
            <a:endParaRPr lang="en-US" sz="1300" dirty="0"/>
          </a:p>
          <a:p>
            <a:r>
              <a:rPr lang="en-US" sz="1300" dirty="0"/>
              <a:t>Sample: Samples the source observable sequence using a </a:t>
            </a:r>
            <a:r>
              <a:rPr lang="en-US" sz="1300" dirty="0" err="1"/>
              <a:t>samper</a:t>
            </a:r>
            <a:r>
              <a:rPr lang="en-US" sz="1300" dirty="0"/>
              <a:t> observable sequence producing sampling ticks. Upon each sampling tick, the latest element (if any) in the source sequence during the last sampling interval is sent to the resulting sequence.</a:t>
            </a:r>
          </a:p>
          <a:p>
            <a:endParaRPr lang="en-US" sz="1300" dirty="0"/>
          </a:p>
          <a:p>
            <a:r>
              <a:rPr lang="en-US" sz="1300" dirty="0" err="1"/>
              <a:t>TaskLastBuffer</a:t>
            </a:r>
            <a:r>
              <a:rPr lang="en-US" sz="1300" dirty="0"/>
              <a:t>: Returns a list with the elements within the specified duration from the end of the observable source sequence.</a:t>
            </a:r>
          </a:p>
          <a:p>
            <a:endParaRPr lang="en-US" sz="1300" dirty="0"/>
          </a:p>
          <a:p>
            <a:r>
              <a:rPr lang="en-US" sz="1300" dirty="0" err="1"/>
              <a:t>Amb</a:t>
            </a:r>
            <a:r>
              <a:rPr lang="en-US" sz="1300" dirty="0"/>
              <a:t> (race): Propagates the observable sequence that reacts first.</a:t>
            </a:r>
          </a:p>
        </p:txBody>
      </p:sp>
    </p:spTree>
    <p:extLst>
      <p:ext uri="{BB962C8B-B14F-4D97-AF65-F5344CB8AC3E}">
        <p14:creationId xmlns:p14="http://schemas.microsoft.com/office/powerpoint/2010/main" val="188039532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smtClean="0"/>
              <a:t>DistinctUntilChanged</a:t>
            </a:r>
            <a:endParaRPr lang="en-US" dirty="0"/>
          </a:p>
        </p:txBody>
      </p:sp>
      <p:sp>
        <p:nvSpPr>
          <p:cNvPr id="5" name="Text Placeholder 4"/>
          <p:cNvSpPr>
            <a:spLocks noGrp="1"/>
          </p:cNvSpPr>
          <p:nvPr>
            <p:ph type="body" sz="quarter" idx="13"/>
          </p:nvPr>
        </p:nvSpPr>
        <p:spPr>
          <a:xfrm>
            <a:off x="467544" y="1412776"/>
            <a:ext cx="7992690" cy="4673143"/>
          </a:xfrm>
        </p:spPr>
        <p:txBody>
          <a:bodyPr>
            <a:noAutofit/>
          </a:bodyPr>
          <a:lstStyle/>
          <a:p>
            <a:r>
              <a:rPr lang="en-US" sz="4000" dirty="0" smtClean="0"/>
              <a:t>Returns </a:t>
            </a:r>
            <a:r>
              <a:rPr lang="en-US" sz="4000" dirty="0"/>
              <a:t>an observable sequence that contains only distinct contiguous elements according to the comparer.</a:t>
            </a:r>
          </a:p>
        </p:txBody>
      </p:sp>
    </p:spTree>
    <p:extLst>
      <p:ext uri="{BB962C8B-B14F-4D97-AF65-F5344CB8AC3E}">
        <p14:creationId xmlns:p14="http://schemas.microsoft.com/office/powerpoint/2010/main" val="28445144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908720"/>
            <a:ext cx="7992690" cy="1015489"/>
          </a:xfrm>
        </p:spPr>
        <p:txBody>
          <a:bodyPr>
            <a:normAutofit fontScale="90000"/>
          </a:bodyPr>
          <a:lstStyle/>
          <a:p>
            <a:r>
              <a:rPr lang="en-US" dirty="0" smtClean="0"/>
              <a:t>Using Time based Operators and </a:t>
            </a:r>
            <a:r>
              <a:rPr lang="en-US" dirty="0" err="1" smtClean="0"/>
              <a:t>DistinctUntilChanged</a:t>
            </a:r>
            <a:endParaRPr lang="en-US" dirty="0"/>
          </a:p>
        </p:txBody>
      </p:sp>
    </p:spTree>
    <p:extLst>
      <p:ext uri="{BB962C8B-B14F-4D97-AF65-F5344CB8AC3E}">
        <p14:creationId xmlns:p14="http://schemas.microsoft.com/office/powerpoint/2010/main" val="206317824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332656"/>
            <a:ext cx="7992690" cy="1015489"/>
          </a:xfrm>
        </p:spPr>
        <p:txBody>
          <a:bodyPr>
            <a:normAutofit/>
          </a:bodyPr>
          <a:lstStyle/>
          <a:p>
            <a:r>
              <a:rPr lang="en-US" dirty="0" smtClean="0"/>
              <a:t>Hot vs. Cold Observables</a:t>
            </a:r>
            <a:endParaRPr lang="en-US" dirty="0"/>
          </a:p>
        </p:txBody>
      </p:sp>
      <p:sp>
        <p:nvSpPr>
          <p:cNvPr id="5" name="Text Placeholder 4"/>
          <p:cNvSpPr>
            <a:spLocks noGrp="1"/>
          </p:cNvSpPr>
          <p:nvPr>
            <p:ph type="body" sz="quarter" idx="13"/>
          </p:nvPr>
        </p:nvSpPr>
        <p:spPr>
          <a:xfrm>
            <a:off x="467544" y="1412776"/>
            <a:ext cx="8280920" cy="5040560"/>
          </a:xfrm>
        </p:spPr>
        <p:txBody>
          <a:bodyPr>
            <a:noAutofit/>
          </a:bodyPr>
          <a:lstStyle/>
          <a:p>
            <a:r>
              <a:rPr lang="en-US" sz="2200" dirty="0" smtClean="0"/>
              <a:t>A hot observable produces values whether or not you subscribe to it. E.g. mouse moves, mouse clicks, stock tickers.</a:t>
            </a:r>
          </a:p>
          <a:p>
            <a:r>
              <a:rPr lang="en-US" sz="2200" dirty="0" smtClean="0"/>
              <a:t>Values of a hot observable are shared between its subscribers. E.g. all subscribers to a stock ticker will get the same price updates.</a:t>
            </a:r>
          </a:p>
          <a:p>
            <a:endParaRPr lang="en-US" sz="2200" dirty="0"/>
          </a:p>
          <a:p>
            <a:r>
              <a:rPr lang="en-US" sz="2200" dirty="0" smtClean="0"/>
              <a:t>A cold observable is stale.</a:t>
            </a:r>
          </a:p>
          <a:p>
            <a:r>
              <a:rPr lang="en-US" sz="2200" dirty="0" smtClean="0"/>
              <a:t>Cold </a:t>
            </a:r>
            <a:r>
              <a:rPr lang="en-US" sz="2200" dirty="0"/>
              <a:t>observables start running upon subscription, i.e., the observable sequence only starts pushing values to the observers when Subscribe is </a:t>
            </a:r>
            <a:r>
              <a:rPr lang="en-US" sz="2200" dirty="0" smtClean="0"/>
              <a:t>called.</a:t>
            </a:r>
          </a:p>
          <a:p>
            <a:r>
              <a:rPr lang="en-US" sz="2200" dirty="0" smtClean="0"/>
              <a:t>Values of a cold observable are </a:t>
            </a:r>
            <a:r>
              <a:rPr lang="en-US" sz="2200" dirty="0"/>
              <a:t>also not shared among subscribers. </a:t>
            </a:r>
          </a:p>
        </p:txBody>
      </p:sp>
    </p:spTree>
    <p:extLst>
      <p:ext uri="{BB962C8B-B14F-4D97-AF65-F5344CB8AC3E}">
        <p14:creationId xmlns:p14="http://schemas.microsoft.com/office/powerpoint/2010/main" val="63089367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836712"/>
            <a:ext cx="7992690" cy="2088232"/>
          </a:xfrm>
        </p:spPr>
        <p:txBody>
          <a:bodyPr>
            <a:normAutofit/>
          </a:bodyPr>
          <a:lstStyle/>
          <a:p>
            <a:r>
              <a:rPr lang="en-US" sz="2500" dirty="0" smtClean="0"/>
              <a:t>* Using a hot observable</a:t>
            </a:r>
            <a:br>
              <a:rPr lang="en-US" sz="2500" dirty="0" smtClean="0"/>
            </a:br>
            <a:r>
              <a:rPr lang="en-US" sz="2500" dirty="0" smtClean="0"/>
              <a:t>* Converting a cold observable into a hot one</a:t>
            </a:r>
            <a:br>
              <a:rPr lang="en-US" sz="2500" dirty="0" smtClean="0"/>
            </a:br>
            <a:r>
              <a:rPr lang="en-US" sz="2500" dirty="0" smtClean="0"/>
              <a:t>* The </a:t>
            </a:r>
            <a:r>
              <a:rPr lang="en-US" sz="2500" dirty="0"/>
              <a:t>Publish operator</a:t>
            </a:r>
            <a:br>
              <a:rPr lang="en-US" sz="2500" dirty="0"/>
            </a:br>
            <a:r>
              <a:rPr lang="en-US" sz="2500" dirty="0" smtClean="0"/>
              <a:t>* The </a:t>
            </a:r>
            <a:r>
              <a:rPr lang="en-US" sz="2500" dirty="0" err="1"/>
              <a:t>IConnectableObservable</a:t>
            </a:r>
            <a:r>
              <a:rPr lang="en-US" sz="2500" dirty="0"/>
              <a:t>&lt;T&gt;</a:t>
            </a:r>
          </a:p>
        </p:txBody>
      </p:sp>
    </p:spTree>
    <p:extLst>
      <p:ext uri="{BB962C8B-B14F-4D97-AF65-F5344CB8AC3E}">
        <p14:creationId xmlns:p14="http://schemas.microsoft.com/office/powerpoint/2010/main" val="36373095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836712"/>
            <a:ext cx="7992690" cy="2088232"/>
          </a:xfrm>
        </p:spPr>
        <p:txBody>
          <a:bodyPr>
            <a:normAutofit/>
          </a:bodyPr>
          <a:lstStyle/>
          <a:p>
            <a:r>
              <a:rPr lang="en-US" dirty="0" smtClean="0"/>
              <a:t>Taking a peek inside Rx to see how it works.</a:t>
            </a:r>
            <a:endParaRPr lang="en-US" dirty="0"/>
          </a:p>
        </p:txBody>
      </p:sp>
    </p:spTree>
    <p:extLst>
      <p:ext uri="{BB962C8B-B14F-4D97-AF65-F5344CB8AC3E}">
        <p14:creationId xmlns:p14="http://schemas.microsoft.com/office/powerpoint/2010/main" val="716427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Pull based data model</a:t>
            </a:r>
            <a:endParaRPr lang="en-US" dirty="0"/>
          </a:p>
        </p:txBody>
      </p:sp>
      <p:pic>
        <p:nvPicPr>
          <p:cNvPr id="1027" name="Picture 3"/>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5105962" y="2492896"/>
            <a:ext cx="3905250"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23081" y="1484784"/>
            <a:ext cx="4752975" cy="501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788024" y="1300118"/>
            <a:ext cx="3312368" cy="369332"/>
          </a:xfrm>
          <a:prstGeom prst="rect">
            <a:avLst/>
          </a:prstGeom>
          <a:noFill/>
        </p:spPr>
        <p:txBody>
          <a:bodyPr wrap="square" rtlCol="0">
            <a:spAutoFit/>
          </a:bodyPr>
          <a:lstStyle/>
          <a:p>
            <a:r>
              <a:rPr lang="en-US" dirty="0" smtClean="0"/>
              <a:t>(Interactive Programming Model)</a:t>
            </a:r>
            <a:endParaRPr lang="en-US" dirty="0"/>
          </a:p>
        </p:txBody>
      </p:sp>
      <p:sp>
        <p:nvSpPr>
          <p:cNvPr id="6" name="TextBox 5"/>
          <p:cNvSpPr txBox="1"/>
          <p:nvPr/>
        </p:nvSpPr>
        <p:spPr>
          <a:xfrm>
            <a:off x="5940152" y="5049115"/>
            <a:ext cx="1363130" cy="369332"/>
          </a:xfrm>
          <a:prstGeom prst="rect">
            <a:avLst/>
          </a:prstGeom>
          <a:noFill/>
        </p:spPr>
        <p:txBody>
          <a:bodyPr wrap="none" rtlCol="0">
            <a:spAutoFit/>
          </a:bodyPr>
          <a:lstStyle/>
          <a:p>
            <a:r>
              <a:rPr lang="en-US" b="1" dirty="0" smtClean="0"/>
              <a:t>Data Reader</a:t>
            </a:r>
          </a:p>
        </p:txBody>
      </p:sp>
      <p:sp>
        <p:nvSpPr>
          <p:cNvPr id="7" name="TextBox 6"/>
          <p:cNvSpPr txBox="1"/>
          <p:nvPr/>
        </p:nvSpPr>
        <p:spPr>
          <a:xfrm>
            <a:off x="1475656" y="2780928"/>
            <a:ext cx="6272871" cy="1446550"/>
          </a:xfrm>
          <a:prstGeom prst="rect">
            <a:avLst/>
          </a:prstGeom>
          <a:noFill/>
        </p:spPr>
        <p:txBody>
          <a:bodyPr wrap="none" rtlCol="0">
            <a:spAutoFit/>
          </a:bodyPr>
          <a:lstStyle/>
          <a:p>
            <a:r>
              <a:rPr lang="en-US" sz="8800" dirty="0" smtClean="0">
                <a:solidFill>
                  <a:srgbClr val="FF0000"/>
                </a:solidFill>
                <a:latin typeface="Arial Black" panose="020B0A04020102020204" pitchFamily="34" charset="0"/>
              </a:rPr>
              <a:t>Sequence</a:t>
            </a:r>
            <a:endParaRPr lang="en-US" sz="8800"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185231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Further Reading</a:t>
            </a:r>
            <a:endParaRPr lang="en-US" dirty="0"/>
          </a:p>
        </p:txBody>
      </p:sp>
      <p:sp>
        <p:nvSpPr>
          <p:cNvPr id="5" name="Text Placeholder 4"/>
          <p:cNvSpPr>
            <a:spLocks noGrp="1"/>
          </p:cNvSpPr>
          <p:nvPr>
            <p:ph type="body" sz="quarter" idx="13"/>
          </p:nvPr>
        </p:nvSpPr>
        <p:spPr>
          <a:xfrm>
            <a:off x="611560" y="1700808"/>
            <a:ext cx="7992690" cy="4673143"/>
          </a:xfrm>
        </p:spPr>
        <p:txBody>
          <a:bodyPr>
            <a:noAutofit/>
          </a:bodyPr>
          <a:lstStyle/>
          <a:p>
            <a:r>
              <a:rPr lang="en-US" sz="2200" dirty="0" smtClean="0"/>
              <a:t>Lee Campbell’s free book </a:t>
            </a:r>
            <a:r>
              <a:rPr lang="en-US" sz="2200" dirty="0"/>
              <a:t>available online: </a:t>
            </a:r>
            <a:r>
              <a:rPr lang="en-US" sz="2200" dirty="0">
                <a:hlinkClick r:id="rId2"/>
              </a:rPr>
              <a:t>http://</a:t>
            </a:r>
            <a:r>
              <a:rPr lang="en-US" sz="2200" dirty="0" smtClean="0">
                <a:hlinkClick r:id="rId2"/>
              </a:rPr>
              <a:t>www.introtorx.com/content/v1.0.10621.0/00_Foreword.html</a:t>
            </a:r>
            <a:endParaRPr lang="en-US" sz="2200" dirty="0" smtClean="0"/>
          </a:p>
          <a:p>
            <a:r>
              <a:rPr lang="en-US" sz="2200" dirty="0" smtClean="0"/>
              <a:t>Rx </a:t>
            </a:r>
            <a:r>
              <a:rPr lang="en-US" sz="2200" dirty="0" err="1" smtClean="0"/>
              <a:t>Vidoes</a:t>
            </a:r>
            <a:r>
              <a:rPr lang="en-US" sz="2200" dirty="0" smtClean="0"/>
              <a:t> </a:t>
            </a:r>
            <a:r>
              <a:rPr lang="en-US" sz="2200" dirty="0"/>
              <a:t>on Channel 9: </a:t>
            </a:r>
            <a:r>
              <a:rPr lang="en-US" sz="2200" dirty="0">
                <a:hlinkClick r:id="rId3"/>
              </a:rPr>
              <a:t>https://</a:t>
            </a:r>
            <a:r>
              <a:rPr lang="en-US" sz="2200" dirty="0" smtClean="0">
                <a:hlinkClick r:id="rId3"/>
              </a:rPr>
              <a:t>channel9.msdn.com/Tags/rx</a:t>
            </a:r>
            <a:endParaRPr lang="en-US" sz="2200" dirty="0" smtClean="0"/>
          </a:p>
          <a:p>
            <a:r>
              <a:rPr lang="en-US" sz="2200" dirty="0" smtClean="0"/>
              <a:t>Rx Workshop Videos </a:t>
            </a:r>
            <a:r>
              <a:rPr lang="en-US" sz="2200" dirty="0"/>
              <a:t>on Channel 9: </a:t>
            </a:r>
            <a:r>
              <a:rPr lang="en-US" sz="2200" dirty="0">
                <a:hlinkClick r:id="rId4"/>
              </a:rPr>
              <a:t>https://</a:t>
            </a:r>
            <a:r>
              <a:rPr lang="en-US" sz="2200" dirty="0" smtClean="0">
                <a:hlinkClick r:id="rId4"/>
              </a:rPr>
              <a:t>channel9.msdn.com/Series/Rx-Workshop</a:t>
            </a:r>
            <a:endParaRPr lang="en-US" sz="2200" dirty="0" smtClean="0"/>
          </a:p>
          <a:p>
            <a:r>
              <a:rPr lang="en-US" sz="2200" dirty="0" smtClean="0"/>
              <a:t>Documentation on </a:t>
            </a:r>
            <a:r>
              <a:rPr lang="en-US" sz="2200" dirty="0" err="1" smtClean="0"/>
              <a:t>Github</a:t>
            </a:r>
            <a:r>
              <a:rPr lang="en-US" sz="2200" dirty="0"/>
              <a:t>: </a:t>
            </a:r>
            <a:r>
              <a:rPr lang="en-US" sz="2200" dirty="0">
                <a:hlinkClick r:id="rId5"/>
              </a:rPr>
              <a:t>https://</a:t>
            </a:r>
            <a:r>
              <a:rPr lang="en-US" sz="2200" dirty="0" smtClean="0">
                <a:hlinkClick r:id="rId5"/>
              </a:rPr>
              <a:t>github.com/Reactive-Extensions/RxJS/tree/master/doc</a:t>
            </a:r>
            <a:r>
              <a:rPr lang="en-US" sz="2200" dirty="0" smtClean="0"/>
              <a:t> or the same documentation </a:t>
            </a:r>
            <a:r>
              <a:rPr lang="en-US" sz="2200" dirty="0"/>
              <a:t>is available on MSDN at </a:t>
            </a:r>
            <a:r>
              <a:rPr lang="en-US" sz="2200" dirty="0">
                <a:hlinkClick r:id="rId6"/>
              </a:rPr>
              <a:t>https://msdn.microsoft.com/en-us/library/hh242985(v=vs.103).</a:t>
            </a:r>
            <a:r>
              <a:rPr lang="en-US" sz="2200" dirty="0" smtClean="0">
                <a:hlinkClick r:id="rId6"/>
              </a:rPr>
              <a:t>aspx</a:t>
            </a:r>
            <a:endParaRPr lang="en-US" sz="2200" dirty="0" smtClean="0"/>
          </a:p>
          <a:p>
            <a:endParaRPr lang="en-US" sz="2200" dirty="0"/>
          </a:p>
          <a:p>
            <a:endParaRPr lang="en-US" sz="2200" dirty="0"/>
          </a:p>
        </p:txBody>
      </p:sp>
    </p:spTree>
    <p:extLst>
      <p:ext uri="{BB962C8B-B14F-4D97-AF65-F5344CB8AC3E}">
        <p14:creationId xmlns:p14="http://schemas.microsoft.com/office/powerpoint/2010/main" val="316891897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352861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Thank you</a:t>
            </a:r>
            <a:endParaRPr lang="en-US" dirty="0"/>
          </a:p>
        </p:txBody>
      </p:sp>
      <p:sp>
        <p:nvSpPr>
          <p:cNvPr id="4" name="Text Placeholder 3"/>
          <p:cNvSpPr>
            <a:spLocks noGrp="1"/>
          </p:cNvSpPr>
          <p:nvPr>
            <p:ph type="body" sz="quarter" idx="16"/>
          </p:nvPr>
        </p:nvSpPr>
        <p:spPr/>
        <p:txBody>
          <a:bodyPr/>
          <a:lstStyle/>
          <a:p>
            <a:r>
              <a:rPr lang="en-US" dirty="0" smtClean="0"/>
              <a:t>I can be reached at:</a:t>
            </a:r>
          </a:p>
          <a:p>
            <a:endParaRPr lang="en-US" dirty="0"/>
          </a:p>
          <a:p>
            <a:r>
              <a:rPr lang="en-US" dirty="0" smtClean="0">
                <a:hlinkClick r:id="rId2"/>
              </a:rPr>
              <a:t>Sathyaish@gmail.com</a:t>
            </a:r>
            <a:endParaRPr lang="en-US" dirty="0" smtClean="0"/>
          </a:p>
          <a:p>
            <a:endParaRPr lang="en-US" dirty="0"/>
          </a:p>
          <a:p>
            <a:r>
              <a:rPr lang="en-US" dirty="0"/>
              <a:t>LinkedIn: </a:t>
            </a:r>
            <a:r>
              <a:rPr lang="en-US" dirty="0">
                <a:hlinkClick r:id="rId3"/>
              </a:rPr>
              <a:t>https://</a:t>
            </a:r>
            <a:r>
              <a:rPr lang="en-US" dirty="0" smtClean="0">
                <a:hlinkClick r:id="rId3"/>
              </a:rPr>
              <a:t>in.linkedin.com/in/Sathyaish</a:t>
            </a:r>
            <a:endParaRPr lang="en-US" dirty="0" smtClean="0"/>
          </a:p>
          <a:p>
            <a:endParaRPr lang="en-US" dirty="0"/>
          </a:p>
        </p:txBody>
      </p:sp>
    </p:spTree>
    <p:extLst>
      <p:ext uri="{BB962C8B-B14F-4D97-AF65-F5344CB8AC3E}">
        <p14:creationId xmlns:p14="http://schemas.microsoft.com/office/powerpoint/2010/main" val="2445975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Push based data model</a:t>
            </a:r>
            <a:endParaRPr lang="en-US" dirty="0"/>
          </a:p>
        </p:txBody>
      </p:sp>
      <p:sp>
        <p:nvSpPr>
          <p:cNvPr id="2" name="Oval 1"/>
          <p:cNvSpPr/>
          <p:nvPr/>
        </p:nvSpPr>
        <p:spPr>
          <a:xfrm>
            <a:off x="3275856" y="3310045"/>
            <a:ext cx="1944216" cy="1656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Your program</a:t>
            </a:r>
            <a:endParaRPr lang="en-US" dirty="0"/>
          </a:p>
        </p:txBody>
      </p:sp>
      <p:sp>
        <p:nvSpPr>
          <p:cNvPr id="3" name="Cloud 2"/>
          <p:cNvSpPr/>
          <p:nvPr/>
        </p:nvSpPr>
        <p:spPr>
          <a:xfrm>
            <a:off x="6012160" y="1844824"/>
            <a:ext cx="1584176" cy="108012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source</a:t>
            </a:r>
            <a:endParaRPr lang="en-US" dirty="0"/>
          </a:p>
        </p:txBody>
      </p:sp>
      <p:cxnSp>
        <p:nvCxnSpPr>
          <p:cNvPr id="7" name="Straight Arrow Connector 6"/>
          <p:cNvCxnSpPr/>
          <p:nvPr/>
        </p:nvCxnSpPr>
        <p:spPr>
          <a:xfrm>
            <a:off x="6012160" y="2564904"/>
            <a:ext cx="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220072" y="2780928"/>
            <a:ext cx="792088" cy="792088"/>
          </a:xfrm>
          <a:prstGeom prst="straightConnector1">
            <a:avLst/>
          </a:prstGeom>
          <a:ln w="31750" cmpd="sng">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75856" y="5413866"/>
            <a:ext cx="2336922" cy="369332"/>
          </a:xfrm>
          <a:prstGeom prst="rect">
            <a:avLst/>
          </a:prstGeom>
          <a:noFill/>
        </p:spPr>
        <p:txBody>
          <a:bodyPr wrap="none" rtlCol="0">
            <a:spAutoFit/>
          </a:bodyPr>
          <a:lstStyle/>
          <a:p>
            <a:r>
              <a:rPr lang="en-US" b="1" dirty="0" smtClean="0"/>
              <a:t>Reactive Programming</a:t>
            </a:r>
            <a:endParaRPr lang="en-US" b="1" dirty="0"/>
          </a:p>
        </p:txBody>
      </p:sp>
      <p:sp>
        <p:nvSpPr>
          <p:cNvPr id="9" name="TextBox 8"/>
          <p:cNvSpPr txBox="1"/>
          <p:nvPr/>
        </p:nvSpPr>
        <p:spPr>
          <a:xfrm>
            <a:off x="3112703" y="2792530"/>
            <a:ext cx="3666068" cy="1446550"/>
          </a:xfrm>
          <a:prstGeom prst="rect">
            <a:avLst/>
          </a:prstGeom>
          <a:noFill/>
        </p:spPr>
        <p:txBody>
          <a:bodyPr wrap="none" rtlCol="0">
            <a:spAutoFit/>
          </a:bodyPr>
          <a:lstStyle/>
          <a:p>
            <a:r>
              <a:rPr lang="en-US" sz="8800" dirty="0" smtClean="0">
                <a:solidFill>
                  <a:srgbClr val="92D050"/>
                </a:solidFill>
                <a:latin typeface="Arial Black" panose="020B0A04020102020204" pitchFamily="34" charset="0"/>
              </a:rPr>
              <a:t>Event</a:t>
            </a:r>
            <a:endParaRPr lang="en-US" sz="8800" dirty="0">
              <a:solidFill>
                <a:srgbClr val="92D050"/>
              </a:solidFill>
              <a:latin typeface="Arial Black" panose="020B0A04020102020204" pitchFamily="34" charset="0"/>
            </a:endParaRPr>
          </a:p>
        </p:txBody>
      </p:sp>
    </p:spTree>
    <p:extLst>
      <p:ext uri="{BB962C8B-B14F-4D97-AF65-F5344CB8AC3E}">
        <p14:creationId xmlns:p14="http://schemas.microsoft.com/office/powerpoint/2010/main" val="74505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528761" y="1844824"/>
            <a:ext cx="5184576" cy="72008"/>
          </a:xfrm>
          <a:prstGeom prst="line">
            <a:avLst/>
          </a:prstGeom>
          <a:ln w="127000"/>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88801" y="1772816"/>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112937" y="1772816"/>
            <a:ext cx="4320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265065" y="1781200"/>
            <a:ext cx="4320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489201" y="1765321"/>
            <a:ext cx="4320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V="1">
            <a:off x="589978" y="3573016"/>
            <a:ext cx="5184576" cy="72008"/>
          </a:xfrm>
          <a:prstGeom prst="line">
            <a:avLst/>
          </a:prstGeom>
          <a:ln w="1270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02571" y="3388804"/>
            <a:ext cx="770506" cy="512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399537" y="1228110"/>
            <a:ext cx="1443024" cy="369332"/>
          </a:xfrm>
          <a:prstGeom prst="rect">
            <a:avLst/>
          </a:prstGeom>
          <a:noFill/>
        </p:spPr>
        <p:txBody>
          <a:bodyPr wrap="none" rtlCol="0">
            <a:spAutoFit/>
          </a:bodyPr>
          <a:lstStyle/>
          <a:p>
            <a:r>
              <a:rPr lang="en-US" dirty="0" smtClean="0"/>
              <a:t>Sequence&lt;T&gt;</a:t>
            </a:r>
            <a:endParaRPr lang="en-US" dirty="0"/>
          </a:p>
        </p:txBody>
      </p:sp>
      <p:sp>
        <p:nvSpPr>
          <p:cNvPr id="15" name="TextBox 14"/>
          <p:cNvSpPr txBox="1"/>
          <p:nvPr/>
        </p:nvSpPr>
        <p:spPr>
          <a:xfrm>
            <a:off x="3911866" y="1228110"/>
            <a:ext cx="1858266" cy="369332"/>
          </a:xfrm>
          <a:prstGeom prst="rect">
            <a:avLst/>
          </a:prstGeom>
          <a:noFill/>
        </p:spPr>
        <p:txBody>
          <a:bodyPr wrap="none" rtlCol="0">
            <a:spAutoFit/>
          </a:bodyPr>
          <a:lstStyle/>
          <a:p>
            <a:r>
              <a:rPr lang="en-US" dirty="0" smtClean="0"/>
              <a:t>(IEnumerable&lt;T&gt;)</a:t>
            </a:r>
            <a:endParaRPr lang="en-US" dirty="0"/>
          </a:p>
        </p:txBody>
      </p:sp>
      <p:sp>
        <p:nvSpPr>
          <p:cNvPr id="16" name="TextBox 15"/>
          <p:cNvSpPr txBox="1"/>
          <p:nvPr/>
        </p:nvSpPr>
        <p:spPr>
          <a:xfrm>
            <a:off x="888801" y="3164886"/>
            <a:ext cx="1738040" cy="369332"/>
          </a:xfrm>
          <a:prstGeom prst="rect">
            <a:avLst/>
          </a:prstGeom>
          <a:noFill/>
        </p:spPr>
        <p:txBody>
          <a:bodyPr wrap="none" rtlCol="0">
            <a:spAutoFit/>
          </a:bodyPr>
          <a:lstStyle/>
          <a:p>
            <a:r>
              <a:rPr lang="en-US" dirty="0" smtClean="0"/>
              <a:t>Web Service Call</a:t>
            </a:r>
            <a:endParaRPr lang="en-US" dirty="0"/>
          </a:p>
        </p:txBody>
      </p:sp>
      <p:sp>
        <p:nvSpPr>
          <p:cNvPr id="18" name="Rectangle 17"/>
          <p:cNvSpPr/>
          <p:nvPr/>
        </p:nvSpPr>
        <p:spPr>
          <a:xfrm>
            <a:off x="683568" y="4293096"/>
            <a:ext cx="7390236"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118054" y="5226813"/>
            <a:ext cx="6955750" cy="400110"/>
          </a:xfrm>
          <a:prstGeom prst="rect">
            <a:avLst/>
          </a:prstGeom>
          <a:noFill/>
        </p:spPr>
        <p:txBody>
          <a:bodyPr wrap="none" rtlCol="0">
            <a:spAutoFit/>
          </a:bodyPr>
          <a:lstStyle/>
          <a:p>
            <a:r>
              <a:rPr lang="en-US" sz="2000" dirty="0" smtClean="0">
                <a:solidFill>
                  <a:schemeClr val="bg1"/>
                </a:solidFill>
                <a:latin typeface="Consolas" panose="020B0609020204030204" pitchFamily="49" charset="0"/>
                <a:cs typeface="Consolas" panose="020B0609020204030204" pitchFamily="49" charset="0"/>
              </a:rPr>
              <a:t>IEnumerable&lt;Foo&gt; </a:t>
            </a:r>
            <a:r>
              <a:rPr lang="en-US" sz="2000" dirty="0" err="1" smtClean="0">
                <a:solidFill>
                  <a:schemeClr val="bg1"/>
                </a:solidFill>
                <a:latin typeface="Consolas" panose="020B0609020204030204" pitchFamily="49" charset="0"/>
                <a:cs typeface="Consolas" panose="020B0609020204030204" pitchFamily="49" charset="0"/>
              </a:rPr>
              <a:t>FooService.GetMeOneFooPlease</a:t>
            </a:r>
            <a:r>
              <a:rPr lang="en-US" sz="2000" dirty="0" smtClean="0">
                <a:solidFill>
                  <a:schemeClr val="bg1"/>
                </a:solidFill>
                <a:latin typeface="Consolas" panose="020B0609020204030204" pitchFamily="49" charset="0"/>
                <a:cs typeface="Consolas" panose="020B0609020204030204" pitchFamily="49" charset="0"/>
              </a:rPr>
              <a:t>();</a:t>
            </a:r>
            <a:endParaRPr lang="en-US" sz="2000" dirty="0">
              <a:solidFill>
                <a:schemeClr val="bg1"/>
              </a:solidFill>
              <a:latin typeface="Consolas" panose="020B0609020204030204" pitchFamily="49" charset="0"/>
              <a:cs typeface="Consolas" panose="020B0609020204030204" pitchFamily="49" charset="0"/>
            </a:endParaRPr>
          </a:p>
        </p:txBody>
      </p:sp>
      <p:sp>
        <p:nvSpPr>
          <p:cNvPr id="20" name="TextBox 19"/>
          <p:cNvSpPr txBox="1"/>
          <p:nvPr/>
        </p:nvSpPr>
        <p:spPr>
          <a:xfrm>
            <a:off x="1118055" y="4764666"/>
            <a:ext cx="5121915" cy="400110"/>
          </a:xfrm>
          <a:prstGeom prst="rect">
            <a:avLst/>
          </a:prstGeom>
          <a:noFill/>
        </p:spPr>
        <p:txBody>
          <a:bodyPr wrap="none" rtlCol="0">
            <a:spAutoFit/>
          </a:bodyPr>
          <a:lstStyle/>
          <a:p>
            <a:r>
              <a:rPr lang="en-US" sz="2000" dirty="0" smtClean="0">
                <a:solidFill>
                  <a:schemeClr val="bg1"/>
                </a:solidFill>
                <a:latin typeface="Consolas" panose="020B0609020204030204" pitchFamily="49" charset="0"/>
                <a:cs typeface="Consolas" panose="020B0609020204030204" pitchFamily="49" charset="0"/>
              </a:rPr>
              <a:t>Foo </a:t>
            </a:r>
            <a:r>
              <a:rPr lang="en-US" sz="2000" dirty="0" err="1" smtClean="0">
                <a:solidFill>
                  <a:schemeClr val="bg1"/>
                </a:solidFill>
                <a:latin typeface="Consolas" panose="020B0609020204030204" pitchFamily="49" charset="0"/>
                <a:cs typeface="Consolas" panose="020B0609020204030204" pitchFamily="49" charset="0"/>
              </a:rPr>
              <a:t>FooService.GetMeOneFooPlease</a:t>
            </a:r>
            <a:r>
              <a:rPr lang="en-US" sz="2000" dirty="0" smtClean="0">
                <a:solidFill>
                  <a:schemeClr val="bg1"/>
                </a:solidFill>
                <a:latin typeface="Consolas" panose="020B0609020204030204" pitchFamily="49" charset="0"/>
                <a:cs typeface="Consolas" panose="020B0609020204030204" pitchFamily="49" charset="0"/>
              </a:rPr>
              <a:t>();</a:t>
            </a:r>
            <a:endParaRPr lang="en-US" sz="20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452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528761" y="1044352"/>
            <a:ext cx="5184576" cy="72008"/>
          </a:xfrm>
          <a:prstGeom prst="line">
            <a:avLst/>
          </a:prstGeom>
          <a:ln w="127000"/>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88801" y="972344"/>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112937" y="972344"/>
            <a:ext cx="4320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265065" y="980728"/>
            <a:ext cx="4320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489201" y="964849"/>
            <a:ext cx="4320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V="1">
            <a:off x="589978" y="2612994"/>
            <a:ext cx="5184576" cy="72008"/>
          </a:xfrm>
          <a:prstGeom prst="line">
            <a:avLst/>
          </a:prstGeom>
          <a:ln w="1270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02571" y="2428782"/>
            <a:ext cx="770506" cy="512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399537" y="427638"/>
            <a:ext cx="2061846" cy="369332"/>
          </a:xfrm>
          <a:prstGeom prst="rect">
            <a:avLst/>
          </a:prstGeom>
          <a:noFill/>
        </p:spPr>
        <p:txBody>
          <a:bodyPr wrap="none" rtlCol="0">
            <a:spAutoFit/>
          </a:bodyPr>
          <a:lstStyle/>
          <a:p>
            <a:r>
              <a:rPr lang="en-US" dirty="0" err="1" smtClean="0"/>
              <a:t>RxDataStructure</a:t>
            </a:r>
            <a:r>
              <a:rPr lang="en-US" dirty="0" smtClean="0"/>
              <a:t>&lt;T&gt;</a:t>
            </a:r>
            <a:endParaRPr lang="en-US" dirty="0"/>
          </a:p>
        </p:txBody>
      </p:sp>
      <p:sp>
        <p:nvSpPr>
          <p:cNvPr id="16" name="TextBox 15"/>
          <p:cNvSpPr txBox="1"/>
          <p:nvPr/>
        </p:nvSpPr>
        <p:spPr>
          <a:xfrm>
            <a:off x="888801" y="2204864"/>
            <a:ext cx="1738040" cy="369332"/>
          </a:xfrm>
          <a:prstGeom prst="rect">
            <a:avLst/>
          </a:prstGeom>
          <a:noFill/>
        </p:spPr>
        <p:txBody>
          <a:bodyPr wrap="none" rtlCol="0">
            <a:spAutoFit/>
          </a:bodyPr>
          <a:lstStyle/>
          <a:p>
            <a:r>
              <a:rPr lang="en-US" dirty="0" smtClean="0"/>
              <a:t>Web Service Call</a:t>
            </a:r>
            <a:endParaRPr lang="en-US" dirty="0"/>
          </a:p>
        </p:txBody>
      </p:sp>
      <p:sp>
        <p:nvSpPr>
          <p:cNvPr id="18" name="Rectangle 17"/>
          <p:cNvSpPr/>
          <p:nvPr/>
        </p:nvSpPr>
        <p:spPr>
          <a:xfrm>
            <a:off x="671275" y="3284984"/>
            <a:ext cx="7920880" cy="2880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66317" y="4602614"/>
            <a:ext cx="5234125" cy="338554"/>
          </a:xfrm>
          <a:prstGeom prst="rect">
            <a:avLst/>
          </a:prstGeom>
          <a:noFill/>
        </p:spPr>
        <p:txBody>
          <a:bodyPr wrap="none" rtlCol="0">
            <a:spAutoFit/>
          </a:bodyPr>
          <a:lstStyle/>
          <a:p>
            <a:r>
              <a:rPr lang="en-US" sz="1600" dirty="0" err="1" smtClean="0">
                <a:solidFill>
                  <a:schemeClr val="bg1"/>
                </a:solidFill>
                <a:latin typeface="Consolas" panose="020B0609020204030204" pitchFamily="49" charset="0"/>
                <a:cs typeface="Consolas" panose="020B0609020204030204" pitchFamily="49" charset="0"/>
              </a:rPr>
              <a:t>var</a:t>
            </a:r>
            <a:r>
              <a:rPr lang="en-US" sz="1600" dirty="0" smtClean="0">
                <a:solidFill>
                  <a:schemeClr val="bg1"/>
                </a:solidFill>
                <a:latin typeface="Consolas" panose="020B0609020204030204" pitchFamily="49" charset="0"/>
                <a:cs typeface="Consolas" panose="020B0609020204030204" pitchFamily="49" charset="0"/>
              </a:rPr>
              <a:t> </a:t>
            </a:r>
            <a:r>
              <a:rPr lang="en-US" sz="1600" dirty="0" err="1" smtClean="0">
                <a:solidFill>
                  <a:schemeClr val="bg1"/>
                </a:solidFill>
                <a:latin typeface="Consolas" panose="020B0609020204030204" pitchFamily="49" charset="0"/>
                <a:cs typeface="Consolas" panose="020B0609020204030204" pitchFamily="49" charset="0"/>
              </a:rPr>
              <a:t>rxOfFoo</a:t>
            </a:r>
            <a:r>
              <a:rPr lang="en-US" sz="1600" dirty="0" smtClean="0">
                <a:solidFill>
                  <a:schemeClr val="bg1"/>
                </a:solidFill>
                <a:latin typeface="Consolas" panose="020B0609020204030204" pitchFamily="49" charset="0"/>
                <a:cs typeface="Consolas" panose="020B0609020204030204" pitchFamily="49" charset="0"/>
              </a:rPr>
              <a:t> = </a:t>
            </a:r>
            <a:r>
              <a:rPr lang="en-US" sz="1600" dirty="0" err="1" smtClean="0">
                <a:solidFill>
                  <a:schemeClr val="bg1"/>
                </a:solidFill>
                <a:latin typeface="Consolas" panose="020B0609020204030204" pitchFamily="49" charset="0"/>
                <a:cs typeface="Consolas" panose="020B0609020204030204" pitchFamily="49" charset="0"/>
              </a:rPr>
              <a:t>FooService.GetMeOneFooPlease</a:t>
            </a:r>
            <a:r>
              <a:rPr lang="en-US" sz="1600" dirty="0" smtClean="0">
                <a:solidFill>
                  <a:schemeClr val="bg1"/>
                </a:solidFill>
                <a:latin typeface="Consolas" panose="020B0609020204030204" pitchFamily="49" charset="0"/>
                <a:cs typeface="Consolas" panose="020B0609020204030204" pitchFamily="49" charset="0"/>
              </a:rPr>
              <a:t>();</a:t>
            </a:r>
            <a:endParaRPr lang="en-US" sz="1600" dirty="0">
              <a:solidFill>
                <a:schemeClr val="bg1"/>
              </a:solidFill>
              <a:latin typeface="Consolas" panose="020B0609020204030204" pitchFamily="49" charset="0"/>
              <a:cs typeface="Consolas" panose="020B0609020204030204" pitchFamily="49" charset="0"/>
            </a:endParaRPr>
          </a:p>
        </p:txBody>
      </p:sp>
      <p:sp>
        <p:nvSpPr>
          <p:cNvPr id="17" name="TextBox 16"/>
          <p:cNvSpPr txBox="1"/>
          <p:nvPr/>
        </p:nvSpPr>
        <p:spPr>
          <a:xfrm>
            <a:off x="827584" y="4941168"/>
            <a:ext cx="1755609" cy="338554"/>
          </a:xfrm>
          <a:prstGeom prst="rect">
            <a:avLst/>
          </a:prstGeom>
          <a:noFill/>
        </p:spPr>
        <p:txBody>
          <a:bodyPr wrap="none" rtlCol="0">
            <a:spAutoFit/>
          </a:bodyPr>
          <a:lstStyle/>
          <a:p>
            <a:r>
              <a:rPr lang="en-US" sz="1600" dirty="0">
                <a:solidFill>
                  <a:schemeClr val="bg1"/>
                </a:solidFill>
                <a:latin typeface="Consolas" panose="020B0609020204030204" pitchFamily="49" charset="0"/>
                <a:cs typeface="Consolas" panose="020B0609020204030204" pitchFamily="49" charset="0"/>
              </a:rPr>
              <a:t>a</a:t>
            </a:r>
            <a:r>
              <a:rPr lang="en-US" sz="1600" dirty="0" smtClean="0">
                <a:solidFill>
                  <a:schemeClr val="bg1"/>
                </a:solidFill>
                <a:latin typeface="Consolas" panose="020B0609020204030204" pitchFamily="49" charset="0"/>
                <a:cs typeface="Consolas" panose="020B0609020204030204" pitchFamily="49" charset="0"/>
              </a:rPr>
              <a:t>wait </a:t>
            </a:r>
            <a:r>
              <a:rPr lang="en-US" sz="1600" dirty="0" err="1" smtClean="0">
                <a:solidFill>
                  <a:schemeClr val="bg1"/>
                </a:solidFill>
                <a:latin typeface="Consolas" panose="020B0609020204030204" pitchFamily="49" charset="0"/>
                <a:cs typeface="Consolas" panose="020B0609020204030204" pitchFamily="49" charset="0"/>
              </a:rPr>
              <a:t>rxOfFoo</a:t>
            </a:r>
            <a:r>
              <a:rPr lang="en-US" sz="1600" dirty="0" smtClean="0">
                <a:solidFill>
                  <a:schemeClr val="bg1"/>
                </a:solidFill>
                <a:latin typeface="Consolas" panose="020B0609020204030204" pitchFamily="49" charset="0"/>
                <a:cs typeface="Consolas" panose="020B0609020204030204" pitchFamily="49" charset="0"/>
              </a:rPr>
              <a:t>;</a:t>
            </a:r>
            <a:endParaRPr lang="en-US" sz="1600" dirty="0">
              <a:solidFill>
                <a:schemeClr val="bg1"/>
              </a:solidFill>
              <a:latin typeface="Consolas" panose="020B0609020204030204" pitchFamily="49" charset="0"/>
              <a:cs typeface="Consolas" panose="020B0609020204030204" pitchFamily="49" charset="0"/>
            </a:endParaRPr>
          </a:p>
        </p:txBody>
      </p:sp>
      <p:sp>
        <p:nvSpPr>
          <p:cNvPr id="21" name="TextBox 20"/>
          <p:cNvSpPr txBox="1"/>
          <p:nvPr/>
        </p:nvSpPr>
        <p:spPr>
          <a:xfrm>
            <a:off x="869893" y="3429000"/>
            <a:ext cx="6019597" cy="338554"/>
          </a:xfrm>
          <a:prstGeom prst="rect">
            <a:avLst/>
          </a:prstGeom>
          <a:noFill/>
        </p:spPr>
        <p:txBody>
          <a:bodyPr wrap="none" rtlCol="0">
            <a:spAutoFit/>
          </a:bodyPr>
          <a:lstStyle/>
          <a:p>
            <a:r>
              <a:rPr lang="en-US" sz="1600" dirty="0" err="1" smtClean="0">
                <a:solidFill>
                  <a:schemeClr val="bg1"/>
                </a:solidFill>
                <a:latin typeface="Consolas" panose="020B0609020204030204" pitchFamily="49" charset="0"/>
                <a:cs typeface="Consolas" panose="020B0609020204030204" pitchFamily="49" charset="0"/>
              </a:rPr>
              <a:t>RxDataStructure</a:t>
            </a:r>
            <a:r>
              <a:rPr lang="en-US" sz="1600" dirty="0" smtClean="0">
                <a:solidFill>
                  <a:schemeClr val="bg1"/>
                </a:solidFill>
                <a:latin typeface="Consolas" panose="020B0609020204030204" pitchFamily="49" charset="0"/>
                <a:cs typeface="Consolas" panose="020B0609020204030204" pitchFamily="49" charset="0"/>
              </a:rPr>
              <a:t>&lt;Foo&gt; </a:t>
            </a:r>
            <a:r>
              <a:rPr lang="en-US" sz="1600" dirty="0" err="1" smtClean="0">
                <a:solidFill>
                  <a:schemeClr val="bg1"/>
                </a:solidFill>
                <a:latin typeface="Consolas" panose="020B0609020204030204" pitchFamily="49" charset="0"/>
                <a:cs typeface="Consolas" panose="020B0609020204030204" pitchFamily="49" charset="0"/>
              </a:rPr>
              <a:t>FooService.GetMeOneFooPlease</a:t>
            </a:r>
            <a:r>
              <a:rPr lang="en-US" sz="1600" dirty="0" smtClean="0">
                <a:solidFill>
                  <a:schemeClr val="bg1"/>
                </a:solidFill>
                <a:latin typeface="Consolas" panose="020B0609020204030204" pitchFamily="49" charset="0"/>
                <a:cs typeface="Consolas" panose="020B0609020204030204" pitchFamily="49" charset="0"/>
              </a:rPr>
              <a:t>();</a:t>
            </a:r>
            <a:endParaRPr lang="en-US" sz="1600" dirty="0">
              <a:solidFill>
                <a:schemeClr val="bg1"/>
              </a:solidFill>
              <a:latin typeface="Consolas" panose="020B0609020204030204" pitchFamily="49" charset="0"/>
              <a:cs typeface="Consolas" panose="020B0609020204030204" pitchFamily="49" charset="0"/>
            </a:endParaRPr>
          </a:p>
        </p:txBody>
      </p:sp>
      <p:sp>
        <p:nvSpPr>
          <p:cNvPr id="22" name="TextBox 21"/>
          <p:cNvSpPr txBox="1"/>
          <p:nvPr/>
        </p:nvSpPr>
        <p:spPr>
          <a:xfrm>
            <a:off x="913531" y="4070893"/>
            <a:ext cx="7478329" cy="584775"/>
          </a:xfrm>
          <a:prstGeom prst="rect">
            <a:avLst/>
          </a:prstGeom>
          <a:noFill/>
        </p:spPr>
        <p:txBody>
          <a:bodyPr wrap="none" rtlCol="0">
            <a:spAutoFit/>
          </a:bodyPr>
          <a:lstStyle/>
          <a:p>
            <a:r>
              <a:rPr lang="en-US" sz="1600" dirty="0" smtClean="0">
                <a:solidFill>
                  <a:schemeClr val="accent3"/>
                </a:solidFill>
                <a:latin typeface="Consolas" panose="020B0609020204030204" pitchFamily="49" charset="0"/>
                <a:cs typeface="Consolas" panose="020B0609020204030204" pitchFamily="49" charset="0"/>
              </a:rPr>
              <a:t>// I am going to start doing other things. Please give me one foo</a:t>
            </a:r>
          </a:p>
          <a:p>
            <a:r>
              <a:rPr lang="en-US" sz="1600" dirty="0" smtClean="0">
                <a:solidFill>
                  <a:schemeClr val="accent3"/>
                </a:solidFill>
                <a:latin typeface="Consolas" panose="020B0609020204030204" pitchFamily="49" charset="0"/>
                <a:cs typeface="Consolas" panose="020B0609020204030204" pitchFamily="49" charset="0"/>
              </a:rPr>
              <a:t>// when it arrives. Don’t bother me until then, please!</a:t>
            </a:r>
            <a:endParaRPr lang="en-US" sz="1600" dirty="0">
              <a:solidFill>
                <a:schemeClr val="accent3"/>
              </a:solidFill>
              <a:latin typeface="Consolas" panose="020B0609020204030204" pitchFamily="49" charset="0"/>
              <a:cs typeface="Consolas" panose="020B0609020204030204" pitchFamily="49" charset="0"/>
            </a:endParaRPr>
          </a:p>
        </p:txBody>
      </p:sp>
      <p:sp>
        <p:nvSpPr>
          <p:cNvPr id="23" name="TextBox 22"/>
          <p:cNvSpPr txBox="1"/>
          <p:nvPr/>
        </p:nvSpPr>
        <p:spPr>
          <a:xfrm>
            <a:off x="872175" y="5733256"/>
            <a:ext cx="7253909" cy="338554"/>
          </a:xfrm>
          <a:prstGeom prst="rect">
            <a:avLst/>
          </a:prstGeom>
          <a:noFill/>
        </p:spPr>
        <p:txBody>
          <a:bodyPr wrap="none" rtlCol="0">
            <a:spAutoFit/>
          </a:bodyPr>
          <a:lstStyle/>
          <a:p>
            <a:r>
              <a:rPr lang="en-US" sz="1600" dirty="0" err="1" smtClean="0">
                <a:solidFill>
                  <a:schemeClr val="bg1"/>
                </a:solidFill>
                <a:latin typeface="Consolas" panose="020B0609020204030204" pitchFamily="49" charset="0"/>
                <a:cs typeface="Consolas" panose="020B0609020204030204" pitchFamily="49" charset="0"/>
              </a:rPr>
              <a:t>var</a:t>
            </a:r>
            <a:r>
              <a:rPr lang="en-US" sz="1600" dirty="0" smtClean="0">
                <a:solidFill>
                  <a:schemeClr val="bg1"/>
                </a:solidFill>
                <a:latin typeface="Consolas" panose="020B0609020204030204" pitchFamily="49" charset="0"/>
                <a:cs typeface="Consolas" panose="020B0609020204030204" pitchFamily="49" charset="0"/>
              </a:rPr>
              <a:t> </a:t>
            </a:r>
            <a:r>
              <a:rPr lang="en-US" sz="1600" dirty="0" err="1" smtClean="0">
                <a:solidFill>
                  <a:schemeClr val="bg1"/>
                </a:solidFill>
                <a:latin typeface="Consolas" panose="020B0609020204030204" pitchFamily="49" charset="0"/>
                <a:cs typeface="Consolas" panose="020B0609020204030204" pitchFamily="49" charset="0"/>
              </a:rPr>
              <a:t>rxOfBars</a:t>
            </a:r>
            <a:r>
              <a:rPr lang="en-US" sz="1600" dirty="0" smtClean="0">
                <a:solidFill>
                  <a:schemeClr val="bg1"/>
                </a:solidFill>
                <a:latin typeface="Consolas" panose="020B0609020204030204" pitchFamily="49" charset="0"/>
                <a:cs typeface="Consolas" panose="020B0609020204030204" pitchFamily="49" charset="0"/>
              </a:rPr>
              <a:t> = </a:t>
            </a:r>
            <a:r>
              <a:rPr lang="en-US" sz="1600" dirty="0" err="1" smtClean="0">
                <a:solidFill>
                  <a:schemeClr val="bg1"/>
                </a:solidFill>
                <a:latin typeface="Consolas" panose="020B0609020204030204" pitchFamily="49" charset="0"/>
                <a:cs typeface="Consolas" panose="020B0609020204030204" pitchFamily="49" charset="0"/>
              </a:rPr>
              <a:t>KeepPoppingBarsMyWayAsAndWhenTheyAppearPlease</a:t>
            </a:r>
            <a:r>
              <a:rPr lang="en-US" sz="1600" dirty="0" smtClean="0">
                <a:solidFill>
                  <a:schemeClr val="bg1"/>
                </a:solidFill>
                <a:latin typeface="Consolas" panose="020B0609020204030204" pitchFamily="49" charset="0"/>
                <a:cs typeface="Consolas" panose="020B0609020204030204" pitchFamily="49" charset="0"/>
              </a:rPr>
              <a:t>();</a:t>
            </a:r>
            <a:endParaRPr lang="en-US" sz="16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4473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17" grpId="0"/>
      <p:bldP spid="21" grpId="0"/>
      <p:bldP spid="22"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88640"/>
            <a:ext cx="7992888" cy="1015489"/>
          </a:xfrm>
        </p:spPr>
        <p:txBody>
          <a:bodyPr/>
          <a:lstStyle/>
          <a:p>
            <a:r>
              <a:rPr lang="en-US" dirty="0" smtClean="0"/>
              <a:t>Brother from another mother</a:t>
            </a:r>
            <a:endParaRPr lang="en-US" dirty="0"/>
          </a:p>
        </p:txBody>
      </p:sp>
      <p:sp>
        <p:nvSpPr>
          <p:cNvPr id="5" name="Rectangle 4"/>
          <p:cNvSpPr/>
          <p:nvPr/>
        </p:nvSpPr>
        <p:spPr>
          <a:xfrm>
            <a:off x="971600" y="1340768"/>
            <a:ext cx="2736304"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IEnumerable&lt;T&gt;</a:t>
            </a:r>
            <a:endParaRPr lang="en-US" dirty="0"/>
          </a:p>
        </p:txBody>
      </p:sp>
      <p:sp>
        <p:nvSpPr>
          <p:cNvPr id="6" name="Rectangle 5"/>
          <p:cNvSpPr/>
          <p:nvPr/>
        </p:nvSpPr>
        <p:spPr>
          <a:xfrm>
            <a:off x="5508104" y="1340768"/>
            <a:ext cx="2736304"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RxDataStructure</a:t>
            </a:r>
            <a:r>
              <a:rPr lang="en-US" dirty="0" smtClean="0"/>
              <a:t>&lt;T&gt;</a:t>
            </a:r>
            <a:endParaRPr lang="en-US" dirty="0"/>
          </a:p>
        </p:txBody>
      </p:sp>
      <p:sp>
        <p:nvSpPr>
          <p:cNvPr id="7" name="TextBox 6"/>
          <p:cNvSpPr txBox="1"/>
          <p:nvPr/>
        </p:nvSpPr>
        <p:spPr>
          <a:xfrm>
            <a:off x="2843808" y="4581128"/>
            <a:ext cx="3715441" cy="307777"/>
          </a:xfrm>
          <a:prstGeom prst="rect">
            <a:avLst/>
          </a:prstGeom>
          <a:noFill/>
        </p:spPr>
        <p:txBody>
          <a:bodyPr wrap="none" rtlCol="0">
            <a:spAutoFit/>
          </a:bodyPr>
          <a:lstStyle/>
          <a:p>
            <a:r>
              <a:rPr lang="en-US" sz="1400" dirty="0" smtClean="0"/>
              <a:t>Both represent sequences in different universes.</a:t>
            </a:r>
            <a:endParaRPr lang="en-US" sz="1400" dirty="0"/>
          </a:p>
        </p:txBody>
      </p:sp>
      <p:sp>
        <p:nvSpPr>
          <p:cNvPr id="8" name="TextBox 7"/>
          <p:cNvSpPr txBox="1"/>
          <p:nvPr/>
        </p:nvSpPr>
        <p:spPr>
          <a:xfrm>
            <a:off x="1907704" y="5013176"/>
            <a:ext cx="6336704" cy="738664"/>
          </a:xfrm>
          <a:prstGeom prst="rect">
            <a:avLst/>
          </a:prstGeom>
          <a:noFill/>
        </p:spPr>
        <p:txBody>
          <a:bodyPr wrap="square" rtlCol="0">
            <a:spAutoFit/>
          </a:bodyPr>
          <a:lstStyle/>
          <a:p>
            <a:r>
              <a:rPr lang="en-US" sz="1400" dirty="0" smtClean="0"/>
              <a:t>One will go get each value one at a time and block until each value is received.</a:t>
            </a:r>
          </a:p>
          <a:p>
            <a:r>
              <a:rPr lang="en-US" sz="1400" dirty="0" smtClean="0"/>
              <a:t>The other will keep having values popped into it as and when they occur and will let you know every time.</a:t>
            </a:r>
            <a:endParaRPr lang="en-US" sz="1400" dirty="0"/>
          </a:p>
        </p:txBody>
      </p:sp>
      <p:sp>
        <p:nvSpPr>
          <p:cNvPr id="9" name="TextBox 8"/>
          <p:cNvSpPr txBox="1"/>
          <p:nvPr/>
        </p:nvSpPr>
        <p:spPr>
          <a:xfrm>
            <a:off x="1907704" y="5785519"/>
            <a:ext cx="6336704" cy="307777"/>
          </a:xfrm>
          <a:prstGeom prst="rect">
            <a:avLst/>
          </a:prstGeom>
          <a:noFill/>
        </p:spPr>
        <p:txBody>
          <a:bodyPr wrap="square" rtlCol="0">
            <a:spAutoFit/>
          </a:bodyPr>
          <a:lstStyle/>
          <a:p>
            <a:r>
              <a:rPr lang="en-US" sz="1400" dirty="0" smtClean="0"/>
              <a:t>Both can be queried using LINQ style operators.</a:t>
            </a:r>
            <a:endParaRPr lang="en-US" sz="1400" dirty="0"/>
          </a:p>
        </p:txBody>
      </p:sp>
    </p:spTree>
    <p:extLst>
      <p:ext uri="{BB962C8B-B14F-4D97-AF65-F5344CB8AC3E}">
        <p14:creationId xmlns:p14="http://schemas.microsoft.com/office/powerpoint/2010/main" val="135837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492161"/>
            <a:ext cx="7992888" cy="1144751"/>
          </a:xfrm>
        </p:spPr>
        <p:txBody>
          <a:bodyPr/>
          <a:lstStyle/>
          <a:p>
            <a:pPr marL="0" indent="0" algn="ctr">
              <a:buNone/>
            </a:pPr>
            <a:r>
              <a:rPr lang="en-US" dirty="0" smtClean="0">
                <a:effectLst>
                  <a:outerShdw blurRad="38100" dist="38100" dir="2700000" algn="tl">
                    <a:srgbClr val="000000">
                      <a:alpha val="43137"/>
                    </a:srgbClr>
                  </a:outerShdw>
                </a:effectLst>
              </a:rPr>
              <a:t>So this, </a:t>
            </a:r>
            <a:r>
              <a:rPr lang="en-US" dirty="0" err="1" smtClean="0">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RxDataStructure</a:t>
            </a:r>
            <a:r>
              <a:rPr lang="en-US" dirty="0" smtClean="0">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&lt;T&gt;</a:t>
            </a:r>
            <a:r>
              <a:rPr lang="en-US" dirty="0" smtClean="0">
                <a:effectLst>
                  <a:outerShdw blurRad="38100" dist="38100" dir="2700000" algn="tl">
                    <a:srgbClr val="000000">
                      <a:alpha val="43137"/>
                    </a:srgbClr>
                  </a:outerShdw>
                </a:effectLst>
              </a:rPr>
              <a:t> has some kind of internal storage, right?</a:t>
            </a:r>
          </a:p>
        </p:txBody>
      </p:sp>
      <p:sp>
        <p:nvSpPr>
          <p:cNvPr id="4" name="Rectangle 3"/>
          <p:cNvSpPr/>
          <p:nvPr/>
        </p:nvSpPr>
        <p:spPr>
          <a:xfrm>
            <a:off x="2309327" y="4509120"/>
            <a:ext cx="4572000" cy="923330"/>
          </a:xfrm>
          <a:prstGeom prst="rect">
            <a:avLst/>
          </a:prstGeom>
        </p:spPr>
        <p:txBody>
          <a:bodyPr>
            <a:spAutoFit/>
          </a:bodyPr>
          <a:lstStyle/>
          <a:p>
            <a:pPr algn="ctr"/>
            <a:r>
              <a:rPr lang="en-US" dirty="0">
                <a:effectLst>
                  <a:outerShdw blurRad="38100" dist="38100" dir="2700000" algn="tl">
                    <a:srgbClr val="000000">
                      <a:alpha val="43137"/>
                    </a:srgbClr>
                  </a:outerShdw>
                </a:effectLst>
              </a:rPr>
              <a:t>Because it is a sequence, right?</a:t>
            </a:r>
          </a:p>
          <a:p>
            <a:pPr algn="ctr"/>
            <a:endParaRPr lang="en-US" dirty="0">
              <a:effectLst>
                <a:outerShdw blurRad="38100" dist="38100" dir="2700000" algn="tl">
                  <a:srgbClr val="000000">
                    <a:alpha val="43137"/>
                  </a:srgbClr>
                </a:outerShdw>
              </a:effectLst>
            </a:endParaRPr>
          </a:p>
          <a:p>
            <a:pPr algn="ctr"/>
            <a:r>
              <a:rPr lang="en-US" dirty="0">
                <a:effectLst>
                  <a:outerShdw blurRad="38100" dist="38100" dir="2700000" algn="tl">
                    <a:srgbClr val="000000">
                      <a:alpha val="43137"/>
                    </a:srgbClr>
                  </a:outerShdw>
                </a:effectLst>
              </a:rPr>
              <a:t>Like, it </a:t>
            </a:r>
            <a:r>
              <a:rPr lang="en-US" i="1" dirty="0">
                <a:effectLst>
                  <a:outerShdw blurRad="38100" dist="38100" dir="2700000" algn="tl">
                    <a:srgbClr val="000000">
                      <a:alpha val="43137"/>
                    </a:srgbClr>
                  </a:outerShdw>
                </a:effectLst>
              </a:rPr>
              <a:t>has</a:t>
            </a:r>
            <a:r>
              <a:rPr lang="en-US" dirty="0">
                <a:effectLst>
                  <a:outerShdw blurRad="38100" dist="38100" dir="2700000" algn="tl">
                    <a:srgbClr val="000000">
                      <a:alpha val="43137"/>
                    </a:srgbClr>
                  </a:outerShdw>
                </a:effectLst>
              </a:rPr>
              <a:t> to store all the values </a:t>
            </a:r>
            <a:r>
              <a:rPr lang="en-US" i="1" dirty="0">
                <a:effectLst>
                  <a:outerShdw blurRad="38100" dist="38100" dir="2700000" algn="tl">
                    <a:srgbClr val="000000">
                      <a:alpha val="43137"/>
                    </a:srgbClr>
                  </a:outerShdw>
                </a:effectLst>
              </a:rPr>
              <a:t>somewhere</a:t>
            </a:r>
            <a:r>
              <a:rPr lang="en-US" dirty="0">
                <a:effectLst>
                  <a:outerShdw blurRad="38100" dist="38100" dir="2700000" algn="tl">
                    <a:srgbClr val="000000">
                      <a:alpha val="43137"/>
                    </a:srgbClr>
                  </a:outerShdw>
                </a:effectLst>
              </a:rPr>
              <a:t>?</a:t>
            </a:r>
          </a:p>
        </p:txBody>
      </p:sp>
      <p:sp>
        <p:nvSpPr>
          <p:cNvPr id="5" name="Content Placeholder 2"/>
          <p:cNvSpPr txBox="1">
            <a:spLocks/>
          </p:cNvSpPr>
          <p:nvPr/>
        </p:nvSpPr>
        <p:spPr>
          <a:xfrm>
            <a:off x="577301" y="2852936"/>
            <a:ext cx="7992888" cy="1144751"/>
          </a:xfrm>
          <a:prstGeom prst="rect">
            <a:avLst/>
          </a:prstGeom>
        </p:spPr>
        <p:txBody>
          <a:bodyPr lIns="0">
            <a:normAutofit/>
          </a:bodyPr>
          <a:lstStyle>
            <a:lvl1pPr marL="342900" indent="-342900" algn="l" defTabSz="914400" rtl="0" eaLnBrk="1" latinLnBrk="0" hangingPunct="1">
              <a:spcBef>
                <a:spcPct val="20000"/>
              </a:spcBef>
              <a:buFontTx/>
              <a:buBlip>
                <a:blip r:embed="rId2"/>
              </a:buBlip>
              <a:defRPr sz="2800" kern="1200">
                <a:solidFill>
                  <a:schemeClr val="tx1"/>
                </a:solidFill>
                <a:latin typeface="Segoe" panose="020B0502040504020203" pitchFamily="34" charset="0"/>
                <a:ea typeface="+mn-ea"/>
                <a:cs typeface="+mn-cs"/>
              </a:defRPr>
            </a:lvl1pPr>
            <a:lvl2pPr marL="742950" indent="-285750" algn="l" defTabSz="914400" rtl="0" eaLnBrk="1" latinLnBrk="0" hangingPunct="1">
              <a:spcBef>
                <a:spcPct val="20000"/>
              </a:spcBef>
              <a:buFontTx/>
              <a:buBlip>
                <a:blip r:embed="rId2"/>
              </a:buBlip>
              <a:defRPr sz="2400" kern="1200">
                <a:solidFill>
                  <a:schemeClr val="tx1"/>
                </a:solidFill>
                <a:latin typeface="Segoe" panose="020B0502040504020203" pitchFamily="34" charset="0"/>
                <a:ea typeface="+mn-ea"/>
                <a:cs typeface="+mn-cs"/>
              </a:defRPr>
            </a:lvl2pPr>
            <a:lvl3pPr marL="1143000" indent="-228600" algn="l" defTabSz="914400" rtl="0" eaLnBrk="1" latinLnBrk="0" hangingPunct="1">
              <a:spcBef>
                <a:spcPct val="20000"/>
              </a:spcBef>
              <a:buFontTx/>
              <a:buBlip>
                <a:blip r:embed="rId2"/>
              </a:buBlip>
              <a:defRPr sz="2000" kern="1200">
                <a:solidFill>
                  <a:schemeClr val="tx1"/>
                </a:solidFill>
                <a:latin typeface="Segoe" panose="020B0502040504020203" pitchFamily="34" charset="0"/>
                <a:ea typeface="+mn-ea"/>
                <a:cs typeface="+mn-cs"/>
              </a:defRPr>
            </a:lvl3pPr>
            <a:lvl4pPr marL="1600200" indent="-228600" algn="l" defTabSz="914400" rtl="0" eaLnBrk="1" latinLnBrk="0" hangingPunct="1">
              <a:spcBef>
                <a:spcPct val="20000"/>
              </a:spcBef>
              <a:buFontTx/>
              <a:buBlip>
                <a:blip r:embed="rId2"/>
              </a:buBlip>
              <a:defRPr sz="1800" kern="1200">
                <a:solidFill>
                  <a:schemeClr val="tx1"/>
                </a:solidFill>
                <a:latin typeface="Segoe" panose="020B0502040504020203" pitchFamily="34" charset="0"/>
                <a:ea typeface="+mn-ea"/>
                <a:cs typeface="+mn-cs"/>
              </a:defRPr>
            </a:lvl4pPr>
            <a:lvl5pPr marL="2057400" indent="-228600" algn="l" defTabSz="914400" rtl="0" eaLnBrk="1" latinLnBrk="0" hangingPunct="1">
              <a:spcBef>
                <a:spcPct val="20000"/>
              </a:spcBef>
              <a:buFontTx/>
              <a:buBlip>
                <a:blip r:embed="rId2"/>
              </a:buBlip>
              <a:defRPr sz="1800" kern="1200">
                <a:solidFill>
                  <a:schemeClr val="tx1"/>
                </a:solidFill>
                <a:latin typeface="Segoe" panose="020B0502040504020203" pitchFamily="34" charset="0"/>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dirty="0" smtClean="0">
                <a:effectLst>
                  <a:outerShdw blurRad="38100" dist="38100" dir="2700000" algn="tl">
                    <a:srgbClr val="000000">
                      <a:alpha val="43137"/>
                    </a:srgbClr>
                  </a:outerShdw>
                </a:effectLst>
              </a:rPr>
              <a:t>Just like IEnumerable&lt;T&gt;, correct?</a:t>
            </a:r>
          </a:p>
        </p:txBody>
      </p:sp>
    </p:spTree>
    <p:extLst>
      <p:ext uri="{BB962C8B-B14F-4D97-AF65-F5344CB8AC3E}">
        <p14:creationId xmlns:p14="http://schemas.microsoft.com/office/powerpoint/2010/main" val="224856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204864"/>
            <a:ext cx="7992888" cy="1144751"/>
          </a:xfrm>
        </p:spPr>
        <p:txBody>
          <a:bodyPr>
            <a:noAutofit/>
          </a:bodyPr>
          <a:lstStyle/>
          <a:p>
            <a:pPr marL="0" indent="0" algn="ctr">
              <a:buNone/>
            </a:pPr>
            <a:r>
              <a:rPr lang="en-US" sz="9600" dirty="0" smtClean="0">
                <a:solidFill>
                  <a:srgbClr val="FF0000"/>
                </a:solidFill>
                <a:effectLst>
                  <a:outerShdw blurRad="38100" dist="38100" dir="2700000" algn="tl">
                    <a:srgbClr val="000000">
                      <a:alpha val="43137"/>
                    </a:srgbClr>
                  </a:outerShdw>
                </a:effectLst>
              </a:rPr>
              <a:t>No!</a:t>
            </a:r>
          </a:p>
        </p:txBody>
      </p:sp>
    </p:spTree>
    <p:extLst>
      <p:ext uri="{BB962C8B-B14F-4D97-AF65-F5344CB8AC3E}">
        <p14:creationId xmlns:p14="http://schemas.microsoft.com/office/powerpoint/2010/main" val="2573512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6"/>
            <a:ext cx="7992888" cy="4392488"/>
          </a:xfrm>
        </p:spPr>
        <p:txBody>
          <a:bodyPr>
            <a:noAutofit/>
          </a:bodyPr>
          <a:lstStyle/>
          <a:p>
            <a:pPr marL="0" indent="0" algn="ctr">
              <a:buNone/>
            </a:pPr>
            <a:r>
              <a:rPr lang="en-US" sz="9600" dirty="0" smtClean="0">
                <a:solidFill>
                  <a:srgbClr val="00B0F0"/>
                </a:solidFill>
                <a:effectLst>
                  <a:outerShdw blurRad="38100" dist="38100" dir="2700000" algn="tl">
                    <a:srgbClr val="000000">
                      <a:alpha val="43137"/>
                    </a:srgbClr>
                  </a:outerShdw>
                </a:effectLst>
              </a:rPr>
              <a:t>Rx introduces the notion of time!</a:t>
            </a:r>
          </a:p>
        </p:txBody>
      </p:sp>
    </p:spTree>
    <p:extLst>
      <p:ext uri="{BB962C8B-B14F-4D97-AF65-F5344CB8AC3E}">
        <p14:creationId xmlns:p14="http://schemas.microsoft.com/office/powerpoint/2010/main" val="29286148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560" y="692696"/>
            <a:ext cx="7992690" cy="1015489"/>
          </a:xfrm>
        </p:spPr>
        <p:txBody>
          <a:bodyPr>
            <a:normAutofit fontScale="90000"/>
          </a:bodyPr>
          <a:lstStyle/>
          <a:p>
            <a:r>
              <a:rPr lang="en-US" dirty="0" smtClean="0"/>
              <a:t>We are used to thinking of a sequence as this, so far</a:t>
            </a:r>
            <a:endParaRPr lang="en-US" dirty="0"/>
          </a:p>
        </p:txBody>
      </p:sp>
      <p:cxnSp>
        <p:nvCxnSpPr>
          <p:cNvPr id="7" name="Straight Arrow Connector 6"/>
          <p:cNvCxnSpPr/>
          <p:nvPr/>
        </p:nvCxnSpPr>
        <p:spPr>
          <a:xfrm>
            <a:off x="6012160" y="2564904"/>
            <a:ext cx="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1691680" y="2708920"/>
            <a:ext cx="5184576" cy="72008"/>
          </a:xfrm>
          <a:prstGeom prst="line">
            <a:avLst/>
          </a:prstGeom>
          <a:ln w="1270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051720" y="2636912"/>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275856" y="2636912"/>
            <a:ext cx="4320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427984" y="2645296"/>
            <a:ext cx="4320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652120" y="2629417"/>
            <a:ext cx="4320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98144" y="3597095"/>
            <a:ext cx="5930341" cy="369332"/>
          </a:xfrm>
          <a:prstGeom prst="rect">
            <a:avLst/>
          </a:prstGeom>
          <a:noFill/>
        </p:spPr>
        <p:txBody>
          <a:bodyPr wrap="none" rtlCol="0">
            <a:spAutoFit/>
          </a:bodyPr>
          <a:lstStyle/>
          <a:p>
            <a:r>
              <a:rPr lang="en-US" dirty="0" smtClean="0"/>
              <a:t>Something finite; well, you can have infinite sequences, but…</a:t>
            </a:r>
            <a:endParaRPr lang="en-US" dirty="0"/>
          </a:p>
        </p:txBody>
      </p:sp>
      <p:sp>
        <p:nvSpPr>
          <p:cNvPr id="19" name="TextBox 18"/>
          <p:cNvSpPr txBox="1"/>
          <p:nvPr/>
        </p:nvSpPr>
        <p:spPr>
          <a:xfrm>
            <a:off x="898144" y="5220181"/>
            <a:ext cx="6959277" cy="369332"/>
          </a:xfrm>
          <a:prstGeom prst="rect">
            <a:avLst/>
          </a:prstGeom>
          <a:noFill/>
        </p:spPr>
        <p:txBody>
          <a:bodyPr wrap="none" rtlCol="0">
            <a:spAutoFit/>
          </a:bodyPr>
          <a:lstStyle/>
          <a:p>
            <a:r>
              <a:rPr lang="en-US" dirty="0" smtClean="0"/>
              <a:t>But we have psychologically come to associate them with a backing store</a:t>
            </a:r>
            <a:endParaRPr lang="en-US" dirty="0"/>
          </a:p>
        </p:txBody>
      </p:sp>
      <p:sp>
        <p:nvSpPr>
          <p:cNvPr id="20" name="TextBox 19"/>
          <p:cNvSpPr txBox="1"/>
          <p:nvPr/>
        </p:nvSpPr>
        <p:spPr>
          <a:xfrm>
            <a:off x="999045" y="3244334"/>
            <a:ext cx="718851" cy="369332"/>
          </a:xfrm>
          <a:prstGeom prst="rect">
            <a:avLst/>
          </a:prstGeom>
          <a:noFill/>
        </p:spPr>
        <p:txBody>
          <a:bodyPr wrap="none" rtlCol="0">
            <a:spAutoFit/>
          </a:bodyPr>
          <a:lstStyle/>
          <a:p>
            <a:r>
              <a:rPr lang="en-US" b="1" dirty="0" smtClean="0"/>
              <a:t>Finite</a:t>
            </a:r>
            <a:endParaRPr lang="en-US" b="1" dirty="0"/>
          </a:p>
        </p:txBody>
      </p:sp>
      <p:sp>
        <p:nvSpPr>
          <p:cNvPr id="21" name="TextBox 20"/>
          <p:cNvSpPr txBox="1"/>
          <p:nvPr/>
        </p:nvSpPr>
        <p:spPr>
          <a:xfrm>
            <a:off x="999045" y="4847891"/>
            <a:ext cx="907428" cy="369332"/>
          </a:xfrm>
          <a:prstGeom prst="rect">
            <a:avLst/>
          </a:prstGeom>
          <a:noFill/>
        </p:spPr>
        <p:txBody>
          <a:bodyPr wrap="none" rtlCol="0">
            <a:spAutoFit/>
          </a:bodyPr>
          <a:lstStyle/>
          <a:p>
            <a:r>
              <a:rPr lang="en-US" b="1" dirty="0" smtClean="0"/>
              <a:t>Storage</a:t>
            </a:r>
            <a:endParaRPr lang="en-US" b="1" dirty="0"/>
          </a:p>
        </p:txBody>
      </p:sp>
    </p:spTree>
    <p:extLst>
      <p:ext uri="{BB962C8B-B14F-4D97-AF65-F5344CB8AC3E}">
        <p14:creationId xmlns:p14="http://schemas.microsoft.com/office/powerpoint/2010/main" val="1893298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What is Rx? What problem does it solve?</a:t>
            </a:r>
          </a:p>
          <a:p>
            <a:pPr marL="0" indent="0">
              <a:buNone/>
            </a:pPr>
            <a:endParaRPr lang="en-US" dirty="0" smtClean="0"/>
          </a:p>
          <a:p>
            <a:r>
              <a:rPr lang="en-US" dirty="0" smtClean="0"/>
              <a:t>Write some code to show me how it solves the problem.</a:t>
            </a:r>
          </a:p>
          <a:p>
            <a:pPr marL="0" indent="0">
              <a:buNone/>
            </a:pPr>
            <a:endParaRPr lang="en-US" dirty="0" smtClean="0"/>
          </a:p>
          <a:p>
            <a:r>
              <a:rPr lang="en-US" dirty="0" smtClean="0"/>
              <a:t>How does it work?</a:t>
            </a:r>
            <a:endParaRPr lang="en-US" dirty="0"/>
          </a:p>
        </p:txBody>
      </p:sp>
    </p:spTree>
    <p:extLst>
      <p:ext uri="{BB962C8B-B14F-4D97-AF65-F5344CB8AC3E}">
        <p14:creationId xmlns:p14="http://schemas.microsoft.com/office/powerpoint/2010/main" val="97875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6"/>
            <a:ext cx="7992888" cy="4392488"/>
          </a:xfrm>
        </p:spPr>
        <p:txBody>
          <a:bodyPr>
            <a:noAutofit/>
          </a:bodyPr>
          <a:lstStyle/>
          <a:p>
            <a:pPr marL="0" indent="0" algn="ctr">
              <a:buNone/>
            </a:pPr>
            <a:r>
              <a:rPr lang="en-US" sz="6000" dirty="0" smtClean="0">
                <a:solidFill>
                  <a:srgbClr val="00B050"/>
                </a:solidFill>
                <a:effectLst>
                  <a:outerShdw blurRad="38100" dist="38100" dir="2700000" algn="tl">
                    <a:srgbClr val="000000">
                      <a:alpha val="43137"/>
                    </a:srgbClr>
                  </a:outerShdw>
                </a:effectLst>
              </a:rPr>
              <a:t>A sequence may be the occurrence of a single event over a period of time.</a:t>
            </a:r>
          </a:p>
        </p:txBody>
      </p:sp>
    </p:spTree>
    <p:extLst>
      <p:ext uri="{BB962C8B-B14F-4D97-AF65-F5344CB8AC3E}">
        <p14:creationId xmlns:p14="http://schemas.microsoft.com/office/powerpoint/2010/main" val="10914723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560" y="692696"/>
            <a:ext cx="7992690" cy="1015489"/>
          </a:xfrm>
        </p:spPr>
        <p:txBody>
          <a:bodyPr>
            <a:normAutofit fontScale="90000"/>
          </a:bodyPr>
          <a:lstStyle/>
          <a:p>
            <a:r>
              <a:rPr lang="en-US" dirty="0" smtClean="0"/>
              <a:t>Rx challenges our notion of a sequence thus</a:t>
            </a:r>
            <a:endParaRPr lang="en-US" dirty="0"/>
          </a:p>
        </p:txBody>
      </p:sp>
      <p:cxnSp>
        <p:nvCxnSpPr>
          <p:cNvPr id="7" name="Straight Arrow Connector 6"/>
          <p:cNvCxnSpPr/>
          <p:nvPr/>
        </p:nvCxnSpPr>
        <p:spPr>
          <a:xfrm>
            <a:off x="6012160" y="2564904"/>
            <a:ext cx="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3811634" y="3372833"/>
            <a:ext cx="1224136"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8" name="Freeform 7"/>
          <p:cNvSpPr/>
          <p:nvPr/>
        </p:nvSpPr>
        <p:spPr>
          <a:xfrm>
            <a:off x="1437810" y="1936792"/>
            <a:ext cx="2157727" cy="2110154"/>
          </a:xfrm>
          <a:custGeom>
            <a:avLst/>
            <a:gdLst>
              <a:gd name="connsiteX0" fmla="*/ 2157727 w 2157727"/>
              <a:gd name="connsiteY0" fmla="*/ 2110154 h 2110154"/>
              <a:gd name="connsiteX1" fmla="*/ 2099112 w 2157727"/>
              <a:gd name="connsiteY1" fmla="*/ 2086708 h 2110154"/>
              <a:gd name="connsiteX2" fmla="*/ 2028774 w 2157727"/>
              <a:gd name="connsiteY2" fmla="*/ 2063262 h 2110154"/>
              <a:gd name="connsiteX3" fmla="*/ 1911543 w 2157727"/>
              <a:gd name="connsiteY3" fmla="*/ 2004647 h 2110154"/>
              <a:gd name="connsiteX4" fmla="*/ 1841204 w 2157727"/>
              <a:gd name="connsiteY4" fmla="*/ 1969477 h 2110154"/>
              <a:gd name="connsiteX5" fmla="*/ 1794312 w 2157727"/>
              <a:gd name="connsiteY5" fmla="*/ 1946031 h 2110154"/>
              <a:gd name="connsiteX6" fmla="*/ 1735697 w 2157727"/>
              <a:gd name="connsiteY6" fmla="*/ 1899139 h 2110154"/>
              <a:gd name="connsiteX7" fmla="*/ 1677081 w 2157727"/>
              <a:gd name="connsiteY7" fmla="*/ 1863970 h 2110154"/>
              <a:gd name="connsiteX8" fmla="*/ 1606743 w 2157727"/>
              <a:gd name="connsiteY8" fmla="*/ 1817077 h 2110154"/>
              <a:gd name="connsiteX9" fmla="*/ 1524681 w 2157727"/>
              <a:gd name="connsiteY9" fmla="*/ 1770185 h 2110154"/>
              <a:gd name="connsiteX10" fmla="*/ 1454343 w 2157727"/>
              <a:gd name="connsiteY10" fmla="*/ 1723293 h 2110154"/>
              <a:gd name="connsiteX11" fmla="*/ 1231604 w 2157727"/>
              <a:gd name="connsiteY11" fmla="*/ 1582616 h 2110154"/>
              <a:gd name="connsiteX12" fmla="*/ 1137820 w 2157727"/>
              <a:gd name="connsiteY12" fmla="*/ 1512277 h 2110154"/>
              <a:gd name="connsiteX13" fmla="*/ 1079204 w 2157727"/>
              <a:gd name="connsiteY13" fmla="*/ 1453662 h 2110154"/>
              <a:gd name="connsiteX14" fmla="*/ 985420 w 2157727"/>
              <a:gd name="connsiteY14" fmla="*/ 1395047 h 2110154"/>
              <a:gd name="connsiteX15" fmla="*/ 915081 w 2157727"/>
              <a:gd name="connsiteY15" fmla="*/ 1312985 h 2110154"/>
              <a:gd name="connsiteX16" fmla="*/ 762681 w 2157727"/>
              <a:gd name="connsiteY16" fmla="*/ 1184031 h 2110154"/>
              <a:gd name="connsiteX17" fmla="*/ 645450 w 2157727"/>
              <a:gd name="connsiteY17" fmla="*/ 1066800 h 2110154"/>
              <a:gd name="connsiteX18" fmla="*/ 622004 w 2157727"/>
              <a:gd name="connsiteY18" fmla="*/ 1019908 h 2110154"/>
              <a:gd name="connsiteX19" fmla="*/ 528220 w 2157727"/>
              <a:gd name="connsiteY19" fmla="*/ 926123 h 2110154"/>
              <a:gd name="connsiteX20" fmla="*/ 457881 w 2157727"/>
              <a:gd name="connsiteY20" fmla="*/ 832339 h 2110154"/>
              <a:gd name="connsiteX21" fmla="*/ 375820 w 2157727"/>
              <a:gd name="connsiteY21" fmla="*/ 750277 h 2110154"/>
              <a:gd name="connsiteX22" fmla="*/ 328927 w 2157727"/>
              <a:gd name="connsiteY22" fmla="*/ 656493 h 2110154"/>
              <a:gd name="connsiteX23" fmla="*/ 282035 w 2157727"/>
              <a:gd name="connsiteY23" fmla="*/ 609600 h 2110154"/>
              <a:gd name="connsiteX24" fmla="*/ 258589 w 2157727"/>
              <a:gd name="connsiteY24" fmla="*/ 550985 h 2110154"/>
              <a:gd name="connsiteX25" fmla="*/ 235143 w 2157727"/>
              <a:gd name="connsiteY25" fmla="*/ 515816 h 2110154"/>
              <a:gd name="connsiteX26" fmla="*/ 199974 w 2157727"/>
              <a:gd name="connsiteY26" fmla="*/ 457200 h 2110154"/>
              <a:gd name="connsiteX27" fmla="*/ 176527 w 2157727"/>
              <a:gd name="connsiteY27" fmla="*/ 422031 h 2110154"/>
              <a:gd name="connsiteX28" fmla="*/ 153081 w 2157727"/>
              <a:gd name="connsiteY28" fmla="*/ 375139 h 2110154"/>
              <a:gd name="connsiteX29" fmla="*/ 94466 w 2157727"/>
              <a:gd name="connsiteY29" fmla="*/ 281354 h 2110154"/>
              <a:gd name="connsiteX30" fmla="*/ 71020 w 2157727"/>
              <a:gd name="connsiteY30" fmla="*/ 211016 h 2110154"/>
              <a:gd name="connsiteX31" fmla="*/ 24127 w 2157727"/>
              <a:gd name="connsiteY31" fmla="*/ 105508 h 2110154"/>
              <a:gd name="connsiteX32" fmla="*/ 12404 w 2157727"/>
              <a:gd name="connsiteY32" fmla="*/ 58616 h 2110154"/>
              <a:gd name="connsiteX33" fmla="*/ 681 w 2157727"/>
              <a:gd name="connsiteY33" fmla="*/ 23447 h 2110154"/>
              <a:gd name="connsiteX34" fmla="*/ 681 w 2157727"/>
              <a:gd name="connsiteY34" fmla="*/ 0 h 2110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57727" h="2110154">
                <a:moveTo>
                  <a:pt x="2157727" y="2110154"/>
                </a:moveTo>
                <a:cubicBezTo>
                  <a:pt x="2138189" y="2102339"/>
                  <a:pt x="2118888" y="2093899"/>
                  <a:pt x="2099112" y="2086708"/>
                </a:cubicBezTo>
                <a:cubicBezTo>
                  <a:pt x="2075886" y="2078262"/>
                  <a:pt x="2050879" y="2074314"/>
                  <a:pt x="2028774" y="2063262"/>
                </a:cubicBezTo>
                <a:lnTo>
                  <a:pt x="1911543" y="2004647"/>
                </a:lnTo>
                <a:lnTo>
                  <a:pt x="1841204" y="1969477"/>
                </a:lnTo>
                <a:cubicBezTo>
                  <a:pt x="1825573" y="1961662"/>
                  <a:pt x="1807958" y="1956948"/>
                  <a:pt x="1794312" y="1946031"/>
                </a:cubicBezTo>
                <a:cubicBezTo>
                  <a:pt x="1774774" y="1930400"/>
                  <a:pt x="1756195" y="1913488"/>
                  <a:pt x="1735697" y="1899139"/>
                </a:cubicBezTo>
                <a:cubicBezTo>
                  <a:pt x="1717030" y="1886072"/>
                  <a:pt x="1696304" y="1876203"/>
                  <a:pt x="1677081" y="1863970"/>
                </a:cubicBezTo>
                <a:cubicBezTo>
                  <a:pt x="1653308" y="1848841"/>
                  <a:pt x="1630742" y="1831845"/>
                  <a:pt x="1606743" y="1817077"/>
                </a:cubicBezTo>
                <a:cubicBezTo>
                  <a:pt x="1579912" y="1800565"/>
                  <a:pt x="1551512" y="1786697"/>
                  <a:pt x="1524681" y="1770185"/>
                </a:cubicBezTo>
                <a:cubicBezTo>
                  <a:pt x="1500682" y="1755417"/>
                  <a:pt x="1478341" y="1738061"/>
                  <a:pt x="1454343" y="1723293"/>
                </a:cubicBezTo>
                <a:cubicBezTo>
                  <a:pt x="1338343" y="1651908"/>
                  <a:pt x="1371674" y="1687670"/>
                  <a:pt x="1231604" y="1582616"/>
                </a:cubicBezTo>
                <a:cubicBezTo>
                  <a:pt x="1200343" y="1559170"/>
                  <a:pt x="1167651" y="1537518"/>
                  <a:pt x="1137820" y="1512277"/>
                </a:cubicBezTo>
                <a:cubicBezTo>
                  <a:pt x="1116726" y="1494429"/>
                  <a:pt x="1101106" y="1470509"/>
                  <a:pt x="1079204" y="1453662"/>
                </a:cubicBezTo>
                <a:cubicBezTo>
                  <a:pt x="1049984" y="1431185"/>
                  <a:pt x="1013410" y="1419038"/>
                  <a:pt x="985420" y="1395047"/>
                </a:cubicBezTo>
                <a:cubicBezTo>
                  <a:pt x="958066" y="1371601"/>
                  <a:pt x="941235" y="1337763"/>
                  <a:pt x="915081" y="1312985"/>
                </a:cubicBezTo>
                <a:cubicBezTo>
                  <a:pt x="866772" y="1267219"/>
                  <a:pt x="802608" y="1237268"/>
                  <a:pt x="762681" y="1184031"/>
                </a:cubicBezTo>
                <a:cubicBezTo>
                  <a:pt x="705896" y="1108317"/>
                  <a:pt x="742347" y="1149854"/>
                  <a:pt x="645450" y="1066800"/>
                </a:cubicBezTo>
                <a:cubicBezTo>
                  <a:pt x="637635" y="1051169"/>
                  <a:pt x="633192" y="1033333"/>
                  <a:pt x="622004" y="1019908"/>
                </a:cubicBezTo>
                <a:cubicBezTo>
                  <a:pt x="593701" y="985945"/>
                  <a:pt x="552744" y="962908"/>
                  <a:pt x="528220" y="926123"/>
                </a:cubicBezTo>
                <a:cubicBezTo>
                  <a:pt x="503088" y="888426"/>
                  <a:pt x="491920" y="869473"/>
                  <a:pt x="457881" y="832339"/>
                </a:cubicBezTo>
                <a:cubicBezTo>
                  <a:pt x="431741" y="803823"/>
                  <a:pt x="375820" y="750277"/>
                  <a:pt x="375820" y="750277"/>
                </a:cubicBezTo>
                <a:cubicBezTo>
                  <a:pt x="361896" y="708504"/>
                  <a:pt x="361227" y="698022"/>
                  <a:pt x="328927" y="656493"/>
                </a:cubicBezTo>
                <a:cubicBezTo>
                  <a:pt x="315356" y="639044"/>
                  <a:pt x="297666" y="625231"/>
                  <a:pt x="282035" y="609600"/>
                </a:cubicBezTo>
                <a:cubicBezTo>
                  <a:pt x="274220" y="590062"/>
                  <a:pt x="268000" y="569807"/>
                  <a:pt x="258589" y="550985"/>
                </a:cubicBezTo>
                <a:cubicBezTo>
                  <a:pt x="252288" y="538383"/>
                  <a:pt x="242610" y="527764"/>
                  <a:pt x="235143" y="515816"/>
                </a:cubicBezTo>
                <a:cubicBezTo>
                  <a:pt x="223067" y="496494"/>
                  <a:pt x="212050" y="476522"/>
                  <a:pt x="199974" y="457200"/>
                </a:cubicBezTo>
                <a:cubicBezTo>
                  <a:pt x="192507" y="445252"/>
                  <a:pt x="183517" y="434264"/>
                  <a:pt x="176527" y="422031"/>
                </a:cubicBezTo>
                <a:cubicBezTo>
                  <a:pt x="167857" y="406858"/>
                  <a:pt x="161751" y="390312"/>
                  <a:pt x="153081" y="375139"/>
                </a:cubicBezTo>
                <a:cubicBezTo>
                  <a:pt x="128033" y="331305"/>
                  <a:pt x="119034" y="335404"/>
                  <a:pt x="94466" y="281354"/>
                </a:cubicBezTo>
                <a:cubicBezTo>
                  <a:pt x="84239" y="258855"/>
                  <a:pt x="80199" y="233963"/>
                  <a:pt x="71020" y="211016"/>
                </a:cubicBezTo>
                <a:cubicBezTo>
                  <a:pt x="41084" y="136174"/>
                  <a:pt x="56985" y="171222"/>
                  <a:pt x="24127" y="105508"/>
                </a:cubicBezTo>
                <a:cubicBezTo>
                  <a:pt x="20219" y="89877"/>
                  <a:pt x="16830" y="74108"/>
                  <a:pt x="12404" y="58616"/>
                </a:cubicBezTo>
                <a:cubicBezTo>
                  <a:pt x="9009" y="46734"/>
                  <a:pt x="3104" y="35564"/>
                  <a:pt x="681" y="23447"/>
                </a:cubicBezTo>
                <a:cubicBezTo>
                  <a:pt x="-852" y="15783"/>
                  <a:pt x="681" y="7816"/>
                  <a:pt x="681"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rot="16024578">
            <a:off x="5265005" y="1936791"/>
            <a:ext cx="2157727" cy="2110154"/>
          </a:xfrm>
          <a:custGeom>
            <a:avLst/>
            <a:gdLst>
              <a:gd name="connsiteX0" fmla="*/ 2157727 w 2157727"/>
              <a:gd name="connsiteY0" fmla="*/ 2110154 h 2110154"/>
              <a:gd name="connsiteX1" fmla="*/ 2099112 w 2157727"/>
              <a:gd name="connsiteY1" fmla="*/ 2086708 h 2110154"/>
              <a:gd name="connsiteX2" fmla="*/ 2028774 w 2157727"/>
              <a:gd name="connsiteY2" fmla="*/ 2063262 h 2110154"/>
              <a:gd name="connsiteX3" fmla="*/ 1911543 w 2157727"/>
              <a:gd name="connsiteY3" fmla="*/ 2004647 h 2110154"/>
              <a:gd name="connsiteX4" fmla="*/ 1841204 w 2157727"/>
              <a:gd name="connsiteY4" fmla="*/ 1969477 h 2110154"/>
              <a:gd name="connsiteX5" fmla="*/ 1794312 w 2157727"/>
              <a:gd name="connsiteY5" fmla="*/ 1946031 h 2110154"/>
              <a:gd name="connsiteX6" fmla="*/ 1735697 w 2157727"/>
              <a:gd name="connsiteY6" fmla="*/ 1899139 h 2110154"/>
              <a:gd name="connsiteX7" fmla="*/ 1677081 w 2157727"/>
              <a:gd name="connsiteY7" fmla="*/ 1863970 h 2110154"/>
              <a:gd name="connsiteX8" fmla="*/ 1606743 w 2157727"/>
              <a:gd name="connsiteY8" fmla="*/ 1817077 h 2110154"/>
              <a:gd name="connsiteX9" fmla="*/ 1524681 w 2157727"/>
              <a:gd name="connsiteY9" fmla="*/ 1770185 h 2110154"/>
              <a:gd name="connsiteX10" fmla="*/ 1454343 w 2157727"/>
              <a:gd name="connsiteY10" fmla="*/ 1723293 h 2110154"/>
              <a:gd name="connsiteX11" fmla="*/ 1231604 w 2157727"/>
              <a:gd name="connsiteY11" fmla="*/ 1582616 h 2110154"/>
              <a:gd name="connsiteX12" fmla="*/ 1137820 w 2157727"/>
              <a:gd name="connsiteY12" fmla="*/ 1512277 h 2110154"/>
              <a:gd name="connsiteX13" fmla="*/ 1079204 w 2157727"/>
              <a:gd name="connsiteY13" fmla="*/ 1453662 h 2110154"/>
              <a:gd name="connsiteX14" fmla="*/ 985420 w 2157727"/>
              <a:gd name="connsiteY14" fmla="*/ 1395047 h 2110154"/>
              <a:gd name="connsiteX15" fmla="*/ 915081 w 2157727"/>
              <a:gd name="connsiteY15" fmla="*/ 1312985 h 2110154"/>
              <a:gd name="connsiteX16" fmla="*/ 762681 w 2157727"/>
              <a:gd name="connsiteY16" fmla="*/ 1184031 h 2110154"/>
              <a:gd name="connsiteX17" fmla="*/ 645450 w 2157727"/>
              <a:gd name="connsiteY17" fmla="*/ 1066800 h 2110154"/>
              <a:gd name="connsiteX18" fmla="*/ 622004 w 2157727"/>
              <a:gd name="connsiteY18" fmla="*/ 1019908 h 2110154"/>
              <a:gd name="connsiteX19" fmla="*/ 528220 w 2157727"/>
              <a:gd name="connsiteY19" fmla="*/ 926123 h 2110154"/>
              <a:gd name="connsiteX20" fmla="*/ 457881 w 2157727"/>
              <a:gd name="connsiteY20" fmla="*/ 832339 h 2110154"/>
              <a:gd name="connsiteX21" fmla="*/ 375820 w 2157727"/>
              <a:gd name="connsiteY21" fmla="*/ 750277 h 2110154"/>
              <a:gd name="connsiteX22" fmla="*/ 328927 w 2157727"/>
              <a:gd name="connsiteY22" fmla="*/ 656493 h 2110154"/>
              <a:gd name="connsiteX23" fmla="*/ 282035 w 2157727"/>
              <a:gd name="connsiteY23" fmla="*/ 609600 h 2110154"/>
              <a:gd name="connsiteX24" fmla="*/ 258589 w 2157727"/>
              <a:gd name="connsiteY24" fmla="*/ 550985 h 2110154"/>
              <a:gd name="connsiteX25" fmla="*/ 235143 w 2157727"/>
              <a:gd name="connsiteY25" fmla="*/ 515816 h 2110154"/>
              <a:gd name="connsiteX26" fmla="*/ 199974 w 2157727"/>
              <a:gd name="connsiteY26" fmla="*/ 457200 h 2110154"/>
              <a:gd name="connsiteX27" fmla="*/ 176527 w 2157727"/>
              <a:gd name="connsiteY27" fmla="*/ 422031 h 2110154"/>
              <a:gd name="connsiteX28" fmla="*/ 153081 w 2157727"/>
              <a:gd name="connsiteY28" fmla="*/ 375139 h 2110154"/>
              <a:gd name="connsiteX29" fmla="*/ 94466 w 2157727"/>
              <a:gd name="connsiteY29" fmla="*/ 281354 h 2110154"/>
              <a:gd name="connsiteX30" fmla="*/ 71020 w 2157727"/>
              <a:gd name="connsiteY30" fmla="*/ 211016 h 2110154"/>
              <a:gd name="connsiteX31" fmla="*/ 24127 w 2157727"/>
              <a:gd name="connsiteY31" fmla="*/ 105508 h 2110154"/>
              <a:gd name="connsiteX32" fmla="*/ 12404 w 2157727"/>
              <a:gd name="connsiteY32" fmla="*/ 58616 h 2110154"/>
              <a:gd name="connsiteX33" fmla="*/ 681 w 2157727"/>
              <a:gd name="connsiteY33" fmla="*/ 23447 h 2110154"/>
              <a:gd name="connsiteX34" fmla="*/ 681 w 2157727"/>
              <a:gd name="connsiteY34" fmla="*/ 0 h 2110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57727" h="2110154">
                <a:moveTo>
                  <a:pt x="2157727" y="2110154"/>
                </a:moveTo>
                <a:cubicBezTo>
                  <a:pt x="2138189" y="2102339"/>
                  <a:pt x="2118888" y="2093899"/>
                  <a:pt x="2099112" y="2086708"/>
                </a:cubicBezTo>
                <a:cubicBezTo>
                  <a:pt x="2075886" y="2078262"/>
                  <a:pt x="2050879" y="2074314"/>
                  <a:pt x="2028774" y="2063262"/>
                </a:cubicBezTo>
                <a:lnTo>
                  <a:pt x="1911543" y="2004647"/>
                </a:lnTo>
                <a:lnTo>
                  <a:pt x="1841204" y="1969477"/>
                </a:lnTo>
                <a:cubicBezTo>
                  <a:pt x="1825573" y="1961662"/>
                  <a:pt x="1807958" y="1956948"/>
                  <a:pt x="1794312" y="1946031"/>
                </a:cubicBezTo>
                <a:cubicBezTo>
                  <a:pt x="1774774" y="1930400"/>
                  <a:pt x="1756195" y="1913488"/>
                  <a:pt x="1735697" y="1899139"/>
                </a:cubicBezTo>
                <a:cubicBezTo>
                  <a:pt x="1717030" y="1886072"/>
                  <a:pt x="1696304" y="1876203"/>
                  <a:pt x="1677081" y="1863970"/>
                </a:cubicBezTo>
                <a:cubicBezTo>
                  <a:pt x="1653308" y="1848841"/>
                  <a:pt x="1630742" y="1831845"/>
                  <a:pt x="1606743" y="1817077"/>
                </a:cubicBezTo>
                <a:cubicBezTo>
                  <a:pt x="1579912" y="1800565"/>
                  <a:pt x="1551512" y="1786697"/>
                  <a:pt x="1524681" y="1770185"/>
                </a:cubicBezTo>
                <a:cubicBezTo>
                  <a:pt x="1500682" y="1755417"/>
                  <a:pt x="1478341" y="1738061"/>
                  <a:pt x="1454343" y="1723293"/>
                </a:cubicBezTo>
                <a:cubicBezTo>
                  <a:pt x="1338343" y="1651908"/>
                  <a:pt x="1371674" y="1687670"/>
                  <a:pt x="1231604" y="1582616"/>
                </a:cubicBezTo>
                <a:cubicBezTo>
                  <a:pt x="1200343" y="1559170"/>
                  <a:pt x="1167651" y="1537518"/>
                  <a:pt x="1137820" y="1512277"/>
                </a:cubicBezTo>
                <a:cubicBezTo>
                  <a:pt x="1116726" y="1494429"/>
                  <a:pt x="1101106" y="1470509"/>
                  <a:pt x="1079204" y="1453662"/>
                </a:cubicBezTo>
                <a:cubicBezTo>
                  <a:pt x="1049984" y="1431185"/>
                  <a:pt x="1013410" y="1419038"/>
                  <a:pt x="985420" y="1395047"/>
                </a:cubicBezTo>
                <a:cubicBezTo>
                  <a:pt x="958066" y="1371601"/>
                  <a:pt x="941235" y="1337763"/>
                  <a:pt x="915081" y="1312985"/>
                </a:cubicBezTo>
                <a:cubicBezTo>
                  <a:pt x="866772" y="1267219"/>
                  <a:pt x="802608" y="1237268"/>
                  <a:pt x="762681" y="1184031"/>
                </a:cubicBezTo>
                <a:cubicBezTo>
                  <a:pt x="705896" y="1108317"/>
                  <a:pt x="742347" y="1149854"/>
                  <a:pt x="645450" y="1066800"/>
                </a:cubicBezTo>
                <a:cubicBezTo>
                  <a:pt x="637635" y="1051169"/>
                  <a:pt x="633192" y="1033333"/>
                  <a:pt x="622004" y="1019908"/>
                </a:cubicBezTo>
                <a:cubicBezTo>
                  <a:pt x="593701" y="985945"/>
                  <a:pt x="552744" y="962908"/>
                  <a:pt x="528220" y="926123"/>
                </a:cubicBezTo>
                <a:cubicBezTo>
                  <a:pt x="503088" y="888426"/>
                  <a:pt x="491920" y="869473"/>
                  <a:pt x="457881" y="832339"/>
                </a:cubicBezTo>
                <a:cubicBezTo>
                  <a:pt x="431741" y="803823"/>
                  <a:pt x="375820" y="750277"/>
                  <a:pt x="375820" y="750277"/>
                </a:cubicBezTo>
                <a:cubicBezTo>
                  <a:pt x="361896" y="708504"/>
                  <a:pt x="361227" y="698022"/>
                  <a:pt x="328927" y="656493"/>
                </a:cubicBezTo>
                <a:cubicBezTo>
                  <a:pt x="315356" y="639044"/>
                  <a:pt x="297666" y="625231"/>
                  <a:pt x="282035" y="609600"/>
                </a:cubicBezTo>
                <a:cubicBezTo>
                  <a:pt x="274220" y="590062"/>
                  <a:pt x="268000" y="569807"/>
                  <a:pt x="258589" y="550985"/>
                </a:cubicBezTo>
                <a:cubicBezTo>
                  <a:pt x="252288" y="538383"/>
                  <a:pt x="242610" y="527764"/>
                  <a:pt x="235143" y="515816"/>
                </a:cubicBezTo>
                <a:cubicBezTo>
                  <a:pt x="223067" y="496494"/>
                  <a:pt x="212050" y="476522"/>
                  <a:pt x="199974" y="457200"/>
                </a:cubicBezTo>
                <a:cubicBezTo>
                  <a:pt x="192507" y="445252"/>
                  <a:pt x="183517" y="434264"/>
                  <a:pt x="176527" y="422031"/>
                </a:cubicBezTo>
                <a:cubicBezTo>
                  <a:pt x="167857" y="406858"/>
                  <a:pt x="161751" y="390312"/>
                  <a:pt x="153081" y="375139"/>
                </a:cubicBezTo>
                <a:cubicBezTo>
                  <a:pt x="128033" y="331305"/>
                  <a:pt x="119034" y="335404"/>
                  <a:pt x="94466" y="281354"/>
                </a:cubicBezTo>
                <a:cubicBezTo>
                  <a:pt x="84239" y="258855"/>
                  <a:pt x="80199" y="233963"/>
                  <a:pt x="71020" y="211016"/>
                </a:cubicBezTo>
                <a:cubicBezTo>
                  <a:pt x="41084" y="136174"/>
                  <a:pt x="56985" y="171222"/>
                  <a:pt x="24127" y="105508"/>
                </a:cubicBezTo>
                <a:cubicBezTo>
                  <a:pt x="20219" y="89877"/>
                  <a:pt x="16830" y="74108"/>
                  <a:pt x="12404" y="58616"/>
                </a:cubicBezTo>
                <a:cubicBezTo>
                  <a:pt x="9009" y="46734"/>
                  <a:pt x="3104" y="35564"/>
                  <a:pt x="681" y="23447"/>
                </a:cubicBezTo>
                <a:cubicBezTo>
                  <a:pt x="-852" y="15783"/>
                  <a:pt x="681" y="7816"/>
                  <a:pt x="681"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55575" y="5085184"/>
            <a:ext cx="7862409" cy="461665"/>
          </a:xfrm>
          <a:prstGeom prst="rect">
            <a:avLst/>
          </a:prstGeom>
          <a:noFill/>
        </p:spPr>
        <p:txBody>
          <a:bodyPr wrap="none" rtlCol="0">
            <a:spAutoFit/>
          </a:bodyPr>
          <a:lstStyle/>
          <a:p>
            <a:r>
              <a:rPr lang="en-US" sz="2400" dirty="0" smtClean="0"/>
              <a:t>“The occurrence of this single event over time is a sequence.”</a:t>
            </a:r>
            <a:endParaRPr lang="en-US" sz="2400" dirty="0"/>
          </a:p>
        </p:txBody>
      </p:sp>
    </p:spTree>
    <p:extLst>
      <p:ext uri="{BB962C8B-B14F-4D97-AF65-F5344CB8AC3E}">
        <p14:creationId xmlns:p14="http://schemas.microsoft.com/office/powerpoint/2010/main" val="2388583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560" y="692696"/>
            <a:ext cx="7992690" cy="1015489"/>
          </a:xfrm>
        </p:spPr>
        <p:txBody>
          <a:bodyPr>
            <a:normAutofit fontScale="90000"/>
          </a:bodyPr>
          <a:lstStyle/>
          <a:p>
            <a:r>
              <a:rPr lang="en-US" dirty="0" smtClean="0"/>
              <a:t>Rx challenges our notion of a sequence thus</a:t>
            </a:r>
            <a:endParaRPr lang="en-US" dirty="0"/>
          </a:p>
        </p:txBody>
      </p:sp>
      <p:cxnSp>
        <p:nvCxnSpPr>
          <p:cNvPr id="7" name="Straight Arrow Connector 6"/>
          <p:cNvCxnSpPr/>
          <p:nvPr/>
        </p:nvCxnSpPr>
        <p:spPr>
          <a:xfrm>
            <a:off x="6012160" y="2564904"/>
            <a:ext cx="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331640" y="3068960"/>
            <a:ext cx="5770234" cy="646331"/>
          </a:xfrm>
          <a:prstGeom prst="rect">
            <a:avLst/>
          </a:prstGeom>
          <a:noFill/>
        </p:spPr>
        <p:txBody>
          <a:bodyPr wrap="none" rtlCol="0">
            <a:spAutoFit/>
          </a:bodyPr>
          <a:lstStyle/>
          <a:p>
            <a:r>
              <a:rPr lang="en-US" sz="3600" dirty="0" smtClean="0"/>
              <a:t>“An event is a source of data.”</a:t>
            </a:r>
            <a:endParaRPr lang="en-US" sz="3600" dirty="0"/>
          </a:p>
        </p:txBody>
      </p:sp>
    </p:spTree>
    <p:extLst>
      <p:ext uri="{BB962C8B-B14F-4D97-AF65-F5344CB8AC3E}">
        <p14:creationId xmlns:p14="http://schemas.microsoft.com/office/powerpoint/2010/main" val="4072605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267744" y="2739607"/>
            <a:ext cx="5688632" cy="234026"/>
            <a:chOff x="1907704" y="2197406"/>
            <a:chExt cx="5688632" cy="234026"/>
          </a:xfrm>
        </p:grpSpPr>
        <p:cxnSp>
          <p:nvCxnSpPr>
            <p:cNvPr id="3" name="Straight Connector 2"/>
            <p:cNvCxnSpPr/>
            <p:nvPr/>
          </p:nvCxnSpPr>
          <p:spPr>
            <a:xfrm flipV="1">
              <a:off x="1907704" y="2240868"/>
              <a:ext cx="5688632" cy="72008"/>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483768" y="2240868"/>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275856" y="2251412"/>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812450" y="2222866"/>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868144" y="2197406"/>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7236296" y="2197406"/>
              <a:ext cx="0" cy="18002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2267744" y="4653136"/>
            <a:ext cx="5688632" cy="234026"/>
            <a:chOff x="1907704" y="2197406"/>
            <a:chExt cx="5688632" cy="234026"/>
          </a:xfrm>
        </p:grpSpPr>
        <p:cxnSp>
          <p:nvCxnSpPr>
            <p:cNvPr id="15" name="Straight Connector 14"/>
            <p:cNvCxnSpPr/>
            <p:nvPr/>
          </p:nvCxnSpPr>
          <p:spPr>
            <a:xfrm flipV="1">
              <a:off x="1907704" y="2240868"/>
              <a:ext cx="5688632" cy="72008"/>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483768" y="2240868"/>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275856" y="2251412"/>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812450" y="2222866"/>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868144" y="2197406"/>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7236296" y="2197406"/>
              <a:ext cx="0" cy="18002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a:endCxn id="16" idx="0"/>
          </p:cNvCxnSpPr>
          <p:nvPr/>
        </p:nvCxnSpPr>
        <p:spPr>
          <a:xfrm flipH="1">
            <a:off x="2915816" y="2973633"/>
            <a:ext cx="1598" cy="1722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635896" y="2947529"/>
            <a:ext cx="50916" cy="1785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8" idx="0"/>
          </p:cNvCxnSpPr>
          <p:nvPr/>
        </p:nvCxnSpPr>
        <p:spPr>
          <a:xfrm flipH="1">
            <a:off x="5244498" y="3027639"/>
            <a:ext cx="3195" cy="1650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9" idx="0"/>
          </p:cNvCxnSpPr>
          <p:nvPr/>
        </p:nvCxnSpPr>
        <p:spPr>
          <a:xfrm flipH="1">
            <a:off x="6300192" y="2963089"/>
            <a:ext cx="1" cy="1690047"/>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54307" y="2398666"/>
            <a:ext cx="1759008" cy="523220"/>
          </a:xfrm>
          <a:prstGeom prst="rect">
            <a:avLst/>
          </a:prstGeom>
          <a:noFill/>
        </p:spPr>
        <p:txBody>
          <a:bodyPr wrap="none" rtlCol="0">
            <a:spAutoFit/>
          </a:bodyPr>
          <a:lstStyle/>
          <a:p>
            <a:r>
              <a:rPr lang="en-US" sz="1400" dirty="0" smtClean="0"/>
              <a:t>Input sequence </a:t>
            </a:r>
          </a:p>
          <a:p>
            <a:r>
              <a:rPr lang="en-US" sz="1400" dirty="0" smtClean="0"/>
              <a:t>(</a:t>
            </a:r>
            <a:r>
              <a:rPr lang="en-US" sz="1400" dirty="0" err="1" smtClean="0"/>
              <a:t>RxDataStructure</a:t>
            </a:r>
            <a:r>
              <a:rPr lang="en-US" sz="1400" dirty="0" smtClean="0"/>
              <a:t>&lt;T&gt;)</a:t>
            </a:r>
            <a:endParaRPr lang="en-US" sz="1400" dirty="0"/>
          </a:p>
        </p:txBody>
      </p:sp>
      <p:sp>
        <p:nvSpPr>
          <p:cNvPr id="27" name="TextBox 26"/>
          <p:cNvSpPr txBox="1"/>
          <p:nvPr/>
        </p:nvSpPr>
        <p:spPr>
          <a:xfrm>
            <a:off x="539552" y="4424063"/>
            <a:ext cx="1714124" cy="738664"/>
          </a:xfrm>
          <a:prstGeom prst="rect">
            <a:avLst/>
          </a:prstGeom>
          <a:noFill/>
        </p:spPr>
        <p:txBody>
          <a:bodyPr wrap="none" rtlCol="0">
            <a:spAutoFit/>
          </a:bodyPr>
          <a:lstStyle/>
          <a:p>
            <a:r>
              <a:rPr lang="en-US" sz="1400" dirty="0" smtClean="0"/>
              <a:t>Output sequence</a:t>
            </a:r>
          </a:p>
          <a:p>
            <a:r>
              <a:rPr lang="en-US" sz="1400" dirty="0" smtClean="0"/>
              <a:t>(the same </a:t>
            </a:r>
          </a:p>
          <a:p>
            <a:r>
              <a:rPr lang="en-US" sz="1400" dirty="0" err="1" smtClean="0"/>
              <a:t>RxDataStructure</a:t>
            </a:r>
            <a:r>
              <a:rPr lang="en-US" sz="1400" dirty="0" smtClean="0"/>
              <a:t>&lt;R&gt;)</a:t>
            </a:r>
            <a:endParaRPr lang="en-US" sz="1400" dirty="0"/>
          </a:p>
        </p:txBody>
      </p:sp>
      <p:sp>
        <p:nvSpPr>
          <p:cNvPr id="28" name="TextBox 27"/>
          <p:cNvSpPr txBox="1"/>
          <p:nvPr/>
        </p:nvSpPr>
        <p:spPr>
          <a:xfrm>
            <a:off x="4415279" y="2460285"/>
            <a:ext cx="649537" cy="369332"/>
          </a:xfrm>
          <a:prstGeom prst="rect">
            <a:avLst/>
          </a:prstGeom>
          <a:noFill/>
        </p:spPr>
        <p:txBody>
          <a:bodyPr wrap="none" rtlCol="0">
            <a:spAutoFit/>
          </a:bodyPr>
          <a:lstStyle/>
          <a:p>
            <a:r>
              <a:rPr lang="en-US" dirty="0" smtClean="0"/>
              <a:t>Time</a:t>
            </a:r>
            <a:endParaRPr lang="en-US" dirty="0"/>
          </a:p>
        </p:txBody>
      </p:sp>
      <p:sp>
        <p:nvSpPr>
          <p:cNvPr id="29" name="TextBox 28"/>
          <p:cNvSpPr txBox="1"/>
          <p:nvPr/>
        </p:nvSpPr>
        <p:spPr>
          <a:xfrm>
            <a:off x="2449143" y="3241829"/>
            <a:ext cx="324128" cy="276999"/>
          </a:xfrm>
          <a:prstGeom prst="rect">
            <a:avLst/>
          </a:prstGeom>
          <a:noFill/>
        </p:spPr>
        <p:txBody>
          <a:bodyPr wrap="none" rtlCol="0">
            <a:spAutoFit/>
          </a:bodyPr>
          <a:lstStyle/>
          <a:p>
            <a:r>
              <a:rPr lang="en-US" sz="1200" i="1" dirty="0"/>
              <a:t>f</a:t>
            </a:r>
            <a:r>
              <a:rPr lang="en-US" sz="1200" i="1" dirty="0" smtClean="0"/>
              <a:t>()</a:t>
            </a:r>
            <a:endParaRPr lang="en-US" sz="1200" i="1" dirty="0"/>
          </a:p>
        </p:txBody>
      </p:sp>
      <p:sp>
        <p:nvSpPr>
          <p:cNvPr id="30" name="TextBox 29"/>
          <p:cNvSpPr txBox="1"/>
          <p:nvPr/>
        </p:nvSpPr>
        <p:spPr>
          <a:xfrm>
            <a:off x="3311768" y="3371925"/>
            <a:ext cx="324128" cy="276999"/>
          </a:xfrm>
          <a:prstGeom prst="rect">
            <a:avLst/>
          </a:prstGeom>
          <a:noFill/>
        </p:spPr>
        <p:txBody>
          <a:bodyPr wrap="none" rtlCol="0">
            <a:spAutoFit/>
          </a:bodyPr>
          <a:lstStyle/>
          <a:p>
            <a:r>
              <a:rPr lang="en-US" sz="1200" i="1" dirty="0"/>
              <a:t>f</a:t>
            </a:r>
            <a:r>
              <a:rPr lang="en-US" sz="1200" i="1" dirty="0" smtClean="0"/>
              <a:t>()</a:t>
            </a:r>
            <a:endParaRPr lang="en-US" sz="1200" i="1" dirty="0"/>
          </a:p>
        </p:txBody>
      </p:sp>
      <p:sp>
        <p:nvSpPr>
          <p:cNvPr id="31" name="TextBox 30"/>
          <p:cNvSpPr txBox="1"/>
          <p:nvPr/>
        </p:nvSpPr>
        <p:spPr>
          <a:xfrm>
            <a:off x="5904056" y="3256871"/>
            <a:ext cx="324128" cy="276999"/>
          </a:xfrm>
          <a:prstGeom prst="rect">
            <a:avLst/>
          </a:prstGeom>
          <a:noFill/>
        </p:spPr>
        <p:txBody>
          <a:bodyPr wrap="none" rtlCol="0">
            <a:spAutoFit/>
          </a:bodyPr>
          <a:lstStyle/>
          <a:p>
            <a:r>
              <a:rPr lang="en-US" sz="1200" i="1" dirty="0"/>
              <a:t>f</a:t>
            </a:r>
            <a:r>
              <a:rPr lang="en-US" sz="1200" i="1" dirty="0" smtClean="0"/>
              <a:t>()</a:t>
            </a:r>
            <a:endParaRPr lang="en-US" sz="1200" i="1" dirty="0"/>
          </a:p>
        </p:txBody>
      </p:sp>
      <p:sp>
        <p:nvSpPr>
          <p:cNvPr id="32" name="TextBox 31"/>
          <p:cNvSpPr txBox="1"/>
          <p:nvPr/>
        </p:nvSpPr>
        <p:spPr>
          <a:xfrm>
            <a:off x="4871881" y="3422484"/>
            <a:ext cx="324128" cy="276999"/>
          </a:xfrm>
          <a:prstGeom prst="rect">
            <a:avLst/>
          </a:prstGeom>
          <a:noFill/>
        </p:spPr>
        <p:txBody>
          <a:bodyPr wrap="none" rtlCol="0">
            <a:spAutoFit/>
          </a:bodyPr>
          <a:lstStyle/>
          <a:p>
            <a:r>
              <a:rPr lang="en-US" sz="1200" i="1" dirty="0"/>
              <a:t>f</a:t>
            </a:r>
            <a:r>
              <a:rPr lang="en-US" sz="1200" i="1" dirty="0" smtClean="0"/>
              <a:t>()</a:t>
            </a:r>
            <a:endParaRPr lang="en-US" sz="1200" i="1" dirty="0"/>
          </a:p>
        </p:txBody>
      </p:sp>
      <p:cxnSp>
        <p:nvCxnSpPr>
          <p:cNvPr id="36" name="Straight Arrow Connector 35"/>
          <p:cNvCxnSpPr>
            <a:stCxn id="27" idx="3"/>
            <a:endCxn id="27" idx="3"/>
          </p:cNvCxnSpPr>
          <p:nvPr/>
        </p:nvCxnSpPr>
        <p:spPr>
          <a:xfrm>
            <a:off x="2253676" y="4793395"/>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7" idx="3"/>
          </p:cNvCxnSpPr>
          <p:nvPr/>
        </p:nvCxnSpPr>
        <p:spPr>
          <a:xfrm flipH="1" flipV="1">
            <a:off x="2244058" y="1900973"/>
            <a:ext cx="9618" cy="28924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131984" y="3423983"/>
            <a:ext cx="1135760" cy="830997"/>
          </a:xfrm>
          <a:prstGeom prst="rect">
            <a:avLst/>
          </a:prstGeom>
          <a:noFill/>
        </p:spPr>
        <p:txBody>
          <a:bodyPr wrap="none" rtlCol="0">
            <a:spAutoFit/>
          </a:bodyPr>
          <a:lstStyle/>
          <a:p>
            <a:r>
              <a:rPr lang="en-US" sz="1200" dirty="0" smtClean="0"/>
              <a:t>Operator / </a:t>
            </a:r>
          </a:p>
          <a:p>
            <a:r>
              <a:rPr lang="en-US" sz="1200" dirty="0" err="1" smtClean="0"/>
              <a:t>Combinator</a:t>
            </a:r>
            <a:r>
              <a:rPr lang="en-US" sz="1200" dirty="0" smtClean="0"/>
              <a:t> / </a:t>
            </a:r>
          </a:p>
          <a:p>
            <a:r>
              <a:rPr lang="en-US" sz="1200" dirty="0" smtClean="0"/>
              <a:t>Function / </a:t>
            </a:r>
          </a:p>
          <a:p>
            <a:r>
              <a:rPr lang="en-US" sz="1200" dirty="0" smtClean="0"/>
              <a:t>Transformation</a:t>
            </a:r>
            <a:endParaRPr lang="en-US" sz="1200" dirty="0"/>
          </a:p>
        </p:txBody>
      </p:sp>
      <p:sp>
        <p:nvSpPr>
          <p:cNvPr id="50" name="TextBox 49"/>
          <p:cNvSpPr txBox="1"/>
          <p:nvPr/>
        </p:nvSpPr>
        <p:spPr>
          <a:xfrm>
            <a:off x="7318028" y="2336938"/>
            <a:ext cx="1276696" cy="369332"/>
          </a:xfrm>
          <a:prstGeom prst="rect">
            <a:avLst/>
          </a:prstGeom>
          <a:noFill/>
        </p:spPr>
        <p:txBody>
          <a:bodyPr wrap="none" rtlCol="0">
            <a:spAutoFit/>
          </a:bodyPr>
          <a:lstStyle/>
          <a:p>
            <a:r>
              <a:rPr lang="en-US" dirty="0" smtClean="0"/>
              <a:t>Completion</a:t>
            </a:r>
            <a:endParaRPr lang="en-US" dirty="0"/>
          </a:p>
        </p:txBody>
      </p:sp>
    </p:spTree>
    <p:extLst>
      <p:ext uri="{BB962C8B-B14F-4D97-AF65-F5344CB8AC3E}">
        <p14:creationId xmlns:p14="http://schemas.microsoft.com/office/powerpoint/2010/main" val="198056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P spid="48" grpId="0"/>
      <p:bldP spid="5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Observer Design Pattern (interface based or event based)</a:t>
            </a:r>
            <a:endParaRPr lang="en-US" dirty="0"/>
          </a:p>
        </p:txBody>
      </p:sp>
      <p:cxnSp>
        <p:nvCxnSpPr>
          <p:cNvPr id="7" name="Straight Arrow Connector 6"/>
          <p:cNvCxnSpPr/>
          <p:nvPr/>
        </p:nvCxnSpPr>
        <p:spPr>
          <a:xfrm>
            <a:off x="6012160" y="2564904"/>
            <a:ext cx="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2204864"/>
            <a:ext cx="442912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4503" y="1772816"/>
            <a:ext cx="6297613" cy="471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84262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Observer Design Pattern (interface based or event based)</a:t>
            </a:r>
            <a:endParaRPr lang="en-US" dirty="0"/>
          </a:p>
        </p:txBody>
      </p:sp>
      <p:cxnSp>
        <p:nvCxnSpPr>
          <p:cNvPr id="7" name="Straight Arrow Connector 6"/>
          <p:cNvCxnSpPr/>
          <p:nvPr/>
        </p:nvCxnSpPr>
        <p:spPr>
          <a:xfrm>
            <a:off x="6012160" y="2564904"/>
            <a:ext cx="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123" name="Picture 3"/>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27984" y="2204864"/>
            <a:ext cx="442912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4503" y="1772816"/>
            <a:ext cx="6297613" cy="471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331640" y="1968122"/>
            <a:ext cx="4932548" cy="4324261"/>
          </a:xfrm>
          <a:prstGeom prst="rect">
            <a:avLst/>
          </a:prstGeom>
          <a:noFill/>
        </p:spPr>
        <p:txBody>
          <a:bodyPr wrap="square" rtlCol="0">
            <a:spAutoFit/>
          </a:bodyPr>
          <a:lstStyle/>
          <a:p>
            <a:pPr marL="342900" indent="-342900">
              <a:buFont typeface="+mj-lt"/>
              <a:buAutoNum type="arabicPeriod"/>
            </a:pPr>
            <a:r>
              <a:rPr lang="en-US" sz="2500" b="1" dirty="0" smtClean="0">
                <a:solidFill>
                  <a:srgbClr val="0070C0"/>
                </a:solidFill>
              </a:rPr>
              <a:t>Does not give you one unified data structure like </a:t>
            </a:r>
            <a:r>
              <a:rPr lang="en-US" sz="2500" b="1" dirty="0" err="1" smtClean="0">
                <a:solidFill>
                  <a:srgbClr val="0070C0"/>
                </a:solidFill>
              </a:rPr>
              <a:t>RxDataStructure</a:t>
            </a:r>
            <a:r>
              <a:rPr lang="en-US" sz="2500" b="1" dirty="0" smtClean="0">
                <a:solidFill>
                  <a:srgbClr val="0070C0"/>
                </a:solidFill>
              </a:rPr>
              <a:t>&lt;T&gt; that you can query over.</a:t>
            </a:r>
          </a:p>
          <a:p>
            <a:pPr marL="342900" indent="-342900">
              <a:buFont typeface="+mj-lt"/>
              <a:buAutoNum type="arabicPeriod"/>
            </a:pPr>
            <a:endParaRPr lang="en-US" sz="2500" b="1" dirty="0">
              <a:solidFill>
                <a:srgbClr val="0070C0"/>
              </a:solidFill>
            </a:endParaRPr>
          </a:p>
          <a:p>
            <a:pPr marL="342900" indent="-342900">
              <a:buFont typeface="+mj-lt"/>
              <a:buAutoNum type="arabicPeriod"/>
            </a:pPr>
            <a:r>
              <a:rPr lang="en-US" sz="2500" b="1" dirty="0" smtClean="0">
                <a:solidFill>
                  <a:srgbClr val="0070C0"/>
                </a:solidFill>
              </a:rPr>
              <a:t>Not compositional.</a:t>
            </a:r>
          </a:p>
          <a:p>
            <a:pPr marL="342900" indent="-342900">
              <a:buFont typeface="+mj-lt"/>
              <a:buAutoNum type="arabicPeriod"/>
            </a:pPr>
            <a:endParaRPr lang="en-US" sz="2500" b="1" dirty="0">
              <a:solidFill>
                <a:srgbClr val="0070C0"/>
              </a:solidFill>
            </a:endParaRPr>
          </a:p>
          <a:p>
            <a:pPr marL="342900" indent="-342900">
              <a:buFont typeface="+mj-lt"/>
              <a:buAutoNum type="arabicPeriod"/>
            </a:pPr>
            <a:r>
              <a:rPr lang="en-US" sz="2500" b="1" dirty="0" smtClean="0">
                <a:solidFill>
                  <a:srgbClr val="0070C0"/>
                </a:solidFill>
              </a:rPr>
              <a:t>Blocking</a:t>
            </a:r>
          </a:p>
          <a:p>
            <a:pPr marL="342900" indent="-342900">
              <a:buFont typeface="+mj-lt"/>
              <a:buAutoNum type="arabicPeriod"/>
            </a:pPr>
            <a:endParaRPr lang="en-US" sz="2500" b="1" dirty="0">
              <a:solidFill>
                <a:srgbClr val="0070C0"/>
              </a:solidFill>
            </a:endParaRPr>
          </a:p>
          <a:p>
            <a:pPr marL="342900" indent="-342900">
              <a:buFont typeface="+mj-lt"/>
              <a:buAutoNum type="arabicPeriod"/>
            </a:pPr>
            <a:r>
              <a:rPr lang="en-US" sz="2500" b="1" dirty="0" smtClean="0">
                <a:solidFill>
                  <a:srgbClr val="0070C0"/>
                </a:solidFill>
              </a:rPr>
              <a:t>Can cause memory wastage if you forget to </a:t>
            </a:r>
            <a:r>
              <a:rPr lang="en-US" sz="2500" b="1" dirty="0" smtClean="0">
                <a:solidFill>
                  <a:srgbClr val="0070C0"/>
                </a:solidFill>
                <a:latin typeface="Consolas" panose="020B0609020204030204" pitchFamily="49" charset="0"/>
                <a:cs typeface="Consolas" panose="020B0609020204030204" pitchFamily="49" charset="0"/>
              </a:rPr>
              <a:t>Detach</a:t>
            </a:r>
            <a:r>
              <a:rPr lang="en-US" sz="2500" b="1" dirty="0" smtClean="0">
                <a:solidFill>
                  <a:srgbClr val="0070C0"/>
                </a:solidFill>
              </a:rPr>
              <a:t>.</a:t>
            </a:r>
            <a:endParaRPr lang="en-US" sz="2500" b="1" dirty="0">
              <a:solidFill>
                <a:srgbClr val="0070C0"/>
              </a:solidFill>
            </a:endParaRPr>
          </a:p>
        </p:txBody>
      </p:sp>
    </p:spTree>
    <p:extLst>
      <p:ext uri="{BB962C8B-B14F-4D97-AF65-F5344CB8AC3E}">
        <p14:creationId xmlns:p14="http://schemas.microsoft.com/office/powerpoint/2010/main" val="521556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2680" y="476672"/>
            <a:ext cx="8001315" cy="1512168"/>
          </a:xfrm>
        </p:spPr>
        <p:txBody>
          <a:bodyPr>
            <a:normAutofit/>
          </a:bodyPr>
          <a:lstStyle/>
          <a:p>
            <a:r>
              <a:rPr lang="en-US" dirty="0" smtClean="0"/>
              <a:t>With Rx you can do</a:t>
            </a:r>
            <a:endParaRPr lang="en-US" dirty="0"/>
          </a:p>
        </p:txBody>
      </p:sp>
      <p:sp>
        <p:nvSpPr>
          <p:cNvPr id="4" name="Text Placeholder 3"/>
          <p:cNvSpPr>
            <a:spLocks noGrp="1"/>
          </p:cNvSpPr>
          <p:nvPr>
            <p:ph type="body" sz="quarter" idx="16"/>
          </p:nvPr>
        </p:nvSpPr>
        <p:spPr>
          <a:xfrm>
            <a:off x="602680" y="2492895"/>
            <a:ext cx="8001315" cy="3658523"/>
          </a:xfrm>
        </p:spPr>
        <p:txBody>
          <a:bodyPr/>
          <a:lstStyle/>
          <a:p>
            <a:r>
              <a:rPr lang="en-US" dirty="0" smtClean="0">
                <a:solidFill>
                  <a:srgbClr val="00B050"/>
                </a:solidFill>
              </a:rPr>
              <a:t>// return </a:t>
            </a:r>
            <a:r>
              <a:rPr lang="en-US" dirty="0" err="1" smtClean="0">
                <a:solidFill>
                  <a:srgbClr val="00B050"/>
                </a:solidFill>
              </a:rPr>
              <a:t>RxDataStructure</a:t>
            </a:r>
            <a:r>
              <a:rPr lang="en-US" dirty="0" smtClean="0">
                <a:solidFill>
                  <a:srgbClr val="00B050"/>
                </a:solidFill>
              </a:rPr>
              <a:t>&lt;Foo&gt;</a:t>
            </a:r>
          </a:p>
          <a:p>
            <a:r>
              <a:rPr lang="en-US" dirty="0" err="1" smtClean="0"/>
              <a:t>var</a:t>
            </a:r>
            <a:r>
              <a:rPr lang="en-US" dirty="0" smtClean="0"/>
              <a:t> </a:t>
            </a:r>
            <a:r>
              <a:rPr lang="en-US" dirty="0" err="1" smtClean="0"/>
              <a:t>rxOfFoos</a:t>
            </a:r>
            <a:r>
              <a:rPr lang="en-US" dirty="0" smtClean="0"/>
              <a:t> = </a:t>
            </a:r>
            <a:r>
              <a:rPr lang="en-US" dirty="0" err="1" smtClean="0"/>
              <a:t>GetRxOfFoos</a:t>
            </a:r>
            <a:r>
              <a:rPr lang="en-US" dirty="0" smtClean="0"/>
              <a:t>();</a:t>
            </a:r>
          </a:p>
          <a:p>
            <a:endParaRPr lang="en-US" dirty="0"/>
          </a:p>
          <a:p>
            <a:r>
              <a:rPr lang="en-US" dirty="0" smtClean="0">
                <a:solidFill>
                  <a:srgbClr val="00B050"/>
                </a:solidFill>
              </a:rPr>
              <a:t>// now query it LINQ style using</a:t>
            </a:r>
          </a:p>
          <a:p>
            <a:r>
              <a:rPr lang="en-US" dirty="0" smtClean="0">
                <a:solidFill>
                  <a:srgbClr val="00B050"/>
                </a:solidFill>
              </a:rPr>
              <a:t>// standard LINQ query operators</a:t>
            </a:r>
          </a:p>
          <a:p>
            <a:r>
              <a:rPr lang="en-US" dirty="0" err="1"/>
              <a:t>v</a:t>
            </a:r>
            <a:r>
              <a:rPr lang="en-US" dirty="0" err="1" smtClean="0"/>
              <a:t>ar</a:t>
            </a:r>
            <a:r>
              <a:rPr lang="en-US" dirty="0" smtClean="0"/>
              <a:t> query = from foo in </a:t>
            </a:r>
            <a:r>
              <a:rPr lang="en-US" dirty="0" err="1" smtClean="0"/>
              <a:t>rxOfFoos</a:t>
            </a:r>
            <a:endParaRPr lang="en-US" dirty="0" smtClean="0"/>
          </a:p>
          <a:p>
            <a:r>
              <a:rPr lang="en-US" dirty="0"/>
              <a:t> </a:t>
            </a:r>
            <a:r>
              <a:rPr lang="en-US" dirty="0" smtClean="0"/>
              <a:t>            where </a:t>
            </a:r>
            <a:r>
              <a:rPr lang="en-US" dirty="0" err="1" smtClean="0"/>
              <a:t>foo.Bar</a:t>
            </a:r>
            <a:r>
              <a:rPr lang="en-US" dirty="0" smtClean="0"/>
              <a:t> &gt; </a:t>
            </a:r>
            <a:r>
              <a:rPr lang="en-US" dirty="0" err="1" smtClean="0"/>
              <a:t>foo.Gar</a:t>
            </a:r>
            <a:endParaRPr lang="en-US" dirty="0" smtClean="0"/>
          </a:p>
          <a:p>
            <a:r>
              <a:rPr lang="en-US" dirty="0"/>
              <a:t> </a:t>
            </a:r>
            <a:r>
              <a:rPr lang="en-US" dirty="0" smtClean="0"/>
              <a:t>            select new { Bar = </a:t>
            </a:r>
            <a:r>
              <a:rPr lang="en-US" dirty="0" err="1" smtClean="0"/>
              <a:t>foo.Bar</a:t>
            </a:r>
            <a:r>
              <a:rPr lang="en-US" dirty="0" smtClean="0"/>
              <a:t>, Gar = </a:t>
            </a:r>
            <a:r>
              <a:rPr lang="en-US" dirty="0" err="1" smtClean="0"/>
              <a:t>foo.Gar</a:t>
            </a:r>
            <a:r>
              <a:rPr lang="en-US" dirty="0" smtClean="0"/>
              <a:t> };</a:t>
            </a:r>
            <a:endParaRPr lang="en-US" dirty="0"/>
          </a:p>
        </p:txBody>
      </p:sp>
    </p:spTree>
    <p:extLst>
      <p:ext uri="{BB962C8B-B14F-4D97-AF65-F5344CB8AC3E}">
        <p14:creationId xmlns:p14="http://schemas.microsoft.com/office/powerpoint/2010/main" val="30367470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Push based data model</a:t>
            </a:r>
            <a:endParaRPr lang="en-US" dirty="0"/>
          </a:p>
        </p:txBody>
      </p:sp>
      <p:sp>
        <p:nvSpPr>
          <p:cNvPr id="2" name="Oval 1"/>
          <p:cNvSpPr/>
          <p:nvPr/>
        </p:nvSpPr>
        <p:spPr>
          <a:xfrm>
            <a:off x="3275856" y="3310045"/>
            <a:ext cx="1944216" cy="1656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Your program</a:t>
            </a:r>
            <a:endParaRPr lang="en-US" dirty="0"/>
          </a:p>
        </p:txBody>
      </p:sp>
      <p:sp>
        <p:nvSpPr>
          <p:cNvPr id="3" name="Cloud 2"/>
          <p:cNvSpPr/>
          <p:nvPr/>
        </p:nvSpPr>
        <p:spPr>
          <a:xfrm>
            <a:off x="6012160" y="1844824"/>
            <a:ext cx="1584176" cy="108012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source</a:t>
            </a:r>
            <a:endParaRPr lang="en-US" dirty="0"/>
          </a:p>
        </p:txBody>
      </p:sp>
      <p:cxnSp>
        <p:nvCxnSpPr>
          <p:cNvPr id="7" name="Straight Arrow Connector 6"/>
          <p:cNvCxnSpPr/>
          <p:nvPr/>
        </p:nvCxnSpPr>
        <p:spPr>
          <a:xfrm>
            <a:off x="6012160" y="2564904"/>
            <a:ext cx="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220072" y="2780928"/>
            <a:ext cx="792088" cy="792088"/>
          </a:xfrm>
          <a:prstGeom prst="straightConnector1">
            <a:avLst/>
          </a:prstGeom>
          <a:ln w="31750" cmpd="sng">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9732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Push based data models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96255"/>
            <a:ext cx="6461102" cy="4209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79813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Push based data model (EAP)</a:t>
            </a: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391816"/>
            <a:ext cx="6810375" cy="526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4655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Prerequisites</a:t>
            </a:r>
            <a:endParaRPr lang="en-US" dirty="0"/>
          </a:p>
        </p:txBody>
      </p:sp>
      <p:sp>
        <p:nvSpPr>
          <p:cNvPr id="4" name="Content Placeholder 3"/>
          <p:cNvSpPr>
            <a:spLocks noGrp="1"/>
          </p:cNvSpPr>
          <p:nvPr>
            <p:ph idx="1"/>
          </p:nvPr>
        </p:nvSpPr>
        <p:spPr/>
        <p:txBody>
          <a:bodyPr>
            <a:normAutofit lnSpcReduction="10000"/>
          </a:bodyPr>
          <a:lstStyle/>
          <a:p>
            <a:r>
              <a:rPr lang="en-US" dirty="0" smtClean="0"/>
              <a:t>How to write an event handler in .NET</a:t>
            </a:r>
          </a:p>
          <a:p>
            <a:r>
              <a:rPr lang="en-US" dirty="0" smtClean="0"/>
              <a:t>What is a delegate and how to use one?</a:t>
            </a:r>
          </a:p>
          <a:p>
            <a:r>
              <a:rPr lang="en-US" dirty="0" smtClean="0"/>
              <a:t>What is the </a:t>
            </a:r>
            <a:r>
              <a:rPr lang="en-US" dirty="0" err="1" smtClean="0"/>
              <a:t>IEnumerable</a:t>
            </a:r>
            <a:r>
              <a:rPr lang="en-US" dirty="0" smtClean="0"/>
              <a:t>&lt;T&gt; interface used for?</a:t>
            </a:r>
          </a:p>
          <a:p>
            <a:r>
              <a:rPr lang="en-US" dirty="0" err="1" smtClean="0"/>
              <a:t>IEnumerator</a:t>
            </a:r>
            <a:r>
              <a:rPr lang="en-US" dirty="0" smtClean="0"/>
              <a:t>&lt;T&gt;?</a:t>
            </a:r>
          </a:p>
          <a:p>
            <a:r>
              <a:rPr lang="en-US" dirty="0" smtClean="0"/>
              <a:t>How to write </a:t>
            </a:r>
            <a:r>
              <a:rPr lang="en-US" dirty="0" err="1" smtClean="0"/>
              <a:t>IEnumerable</a:t>
            </a:r>
            <a:r>
              <a:rPr lang="en-US" dirty="0" smtClean="0"/>
              <a:t>&lt;T&gt; and </a:t>
            </a:r>
            <a:r>
              <a:rPr lang="en-US" dirty="0" err="1" smtClean="0"/>
              <a:t>IEnumerator</a:t>
            </a:r>
            <a:r>
              <a:rPr lang="en-US" dirty="0" smtClean="0"/>
              <a:t>&lt;T&gt; </a:t>
            </a:r>
            <a:r>
              <a:rPr lang="en-US" dirty="0" err="1" smtClean="0"/>
              <a:t>imeplementations</a:t>
            </a:r>
            <a:r>
              <a:rPr lang="en-US" dirty="0" smtClean="0"/>
              <a:t>?</a:t>
            </a:r>
          </a:p>
          <a:p>
            <a:r>
              <a:rPr lang="en-US" dirty="0" smtClean="0"/>
              <a:t>Standard LINQ query operators</a:t>
            </a:r>
          </a:p>
          <a:p>
            <a:r>
              <a:rPr lang="en-US" dirty="0" smtClean="0"/>
              <a:t>LINQ query expression syntax</a:t>
            </a:r>
          </a:p>
          <a:p>
            <a:r>
              <a:rPr lang="en-US" dirty="0" smtClean="0"/>
              <a:t>Writing LINQ queries over </a:t>
            </a:r>
            <a:r>
              <a:rPr lang="en-US" dirty="0" err="1" smtClean="0"/>
              <a:t>IEnumerable</a:t>
            </a:r>
            <a:r>
              <a:rPr lang="en-US" dirty="0" smtClean="0"/>
              <a:t>&lt;T&gt;</a:t>
            </a:r>
          </a:p>
          <a:p>
            <a:r>
              <a:rPr lang="en-US" dirty="0" smtClean="0"/>
              <a:t>Working with lambda expressions</a:t>
            </a:r>
            <a:endParaRPr lang="en-US" dirty="0"/>
          </a:p>
        </p:txBody>
      </p:sp>
    </p:spTree>
    <p:extLst>
      <p:ext uri="{BB962C8B-B14F-4D97-AF65-F5344CB8AC3E}">
        <p14:creationId xmlns:p14="http://schemas.microsoft.com/office/powerpoint/2010/main" val="39745451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Push based data model (APM)</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719" y="1376572"/>
            <a:ext cx="5762625" cy="507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65796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2680" y="476672"/>
            <a:ext cx="8001315" cy="1512168"/>
          </a:xfrm>
        </p:spPr>
        <p:txBody>
          <a:bodyPr>
            <a:normAutofit fontScale="90000"/>
          </a:bodyPr>
          <a:lstStyle/>
          <a:p>
            <a:r>
              <a:rPr lang="en-US" dirty="0"/>
              <a:t>What you can’t do with traditional push-based data models available today</a:t>
            </a:r>
          </a:p>
        </p:txBody>
      </p:sp>
      <p:sp>
        <p:nvSpPr>
          <p:cNvPr id="4" name="Text Placeholder 3"/>
          <p:cNvSpPr>
            <a:spLocks noGrp="1"/>
          </p:cNvSpPr>
          <p:nvPr>
            <p:ph type="body" sz="quarter" idx="16"/>
          </p:nvPr>
        </p:nvSpPr>
        <p:spPr>
          <a:xfrm>
            <a:off x="602680" y="2492895"/>
            <a:ext cx="8001315" cy="3658523"/>
          </a:xfrm>
        </p:spPr>
        <p:txBody>
          <a:bodyPr/>
          <a:lstStyle/>
          <a:p>
            <a:r>
              <a:rPr lang="en-US" dirty="0"/>
              <a:t>public void SomeMethod(event WhenDone)</a:t>
            </a:r>
          </a:p>
          <a:p>
            <a:r>
              <a:rPr lang="en-US" dirty="0" smtClean="0"/>
              <a:t>{</a:t>
            </a:r>
            <a:endParaRPr lang="en-US" dirty="0"/>
          </a:p>
          <a:p>
            <a:r>
              <a:rPr lang="en-US" dirty="0" smtClean="0"/>
              <a:t>}</a:t>
            </a:r>
            <a:endParaRPr lang="en-US" dirty="0"/>
          </a:p>
          <a:p>
            <a:endParaRPr lang="en-US" dirty="0"/>
          </a:p>
          <a:p>
            <a:r>
              <a:rPr lang="en-US" dirty="0" smtClean="0"/>
              <a:t>public </a:t>
            </a:r>
            <a:r>
              <a:rPr lang="en-US" dirty="0"/>
              <a:t>event WhenDone GetWhenDoneEvent()</a:t>
            </a:r>
          </a:p>
          <a:p>
            <a:r>
              <a:rPr lang="en-US" dirty="0" smtClean="0"/>
              <a:t>{</a:t>
            </a:r>
            <a:endParaRPr lang="en-US" dirty="0"/>
          </a:p>
          <a:p>
            <a:r>
              <a:rPr lang="en-US" dirty="0" smtClean="0"/>
              <a:t>}</a:t>
            </a:r>
            <a:endParaRPr lang="en-US" dirty="0"/>
          </a:p>
          <a:p>
            <a:endParaRPr lang="en-US" dirty="0" smtClean="0"/>
          </a:p>
          <a:p>
            <a:r>
              <a:rPr lang="en-US" dirty="0" smtClean="0"/>
              <a:t>// Events </a:t>
            </a:r>
            <a:r>
              <a:rPr lang="en-US" dirty="0"/>
              <a:t>are not first class </a:t>
            </a:r>
            <a:r>
              <a:rPr lang="en-US" dirty="0" smtClean="0"/>
              <a:t>citizens</a:t>
            </a:r>
            <a:endParaRPr lang="en-US" dirty="0"/>
          </a:p>
        </p:txBody>
      </p:sp>
    </p:spTree>
    <p:extLst>
      <p:ext uri="{BB962C8B-B14F-4D97-AF65-F5344CB8AC3E}">
        <p14:creationId xmlns:p14="http://schemas.microsoft.com/office/powerpoint/2010/main" val="24404438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What you can’t do with traditional push-based data models available today</a:t>
            </a:r>
            <a:endParaRPr lang="en-US" dirty="0"/>
          </a:p>
        </p:txBody>
      </p:sp>
      <p:sp>
        <p:nvSpPr>
          <p:cNvPr id="5" name="Text Placeholder 4"/>
          <p:cNvSpPr>
            <a:spLocks noGrp="1"/>
          </p:cNvSpPr>
          <p:nvPr>
            <p:ph type="body" sz="quarter" idx="13"/>
          </p:nvPr>
        </p:nvSpPr>
        <p:spPr>
          <a:xfrm>
            <a:off x="611560" y="1988840"/>
            <a:ext cx="7992690" cy="4673143"/>
          </a:xfrm>
        </p:spPr>
        <p:txBody>
          <a:bodyPr/>
          <a:lstStyle/>
          <a:p>
            <a:r>
              <a:rPr lang="en-US" dirty="0" smtClean="0"/>
              <a:t>You cannot compose events</a:t>
            </a:r>
          </a:p>
          <a:p>
            <a:endParaRPr lang="en-US" dirty="0" smtClean="0"/>
          </a:p>
          <a:p>
            <a:r>
              <a:rPr lang="en-US" dirty="0" smtClean="0"/>
              <a:t>For e.g. when a student joins any of these five schools, let me know.</a:t>
            </a:r>
            <a:endParaRPr lang="en-US" dirty="0"/>
          </a:p>
        </p:txBody>
      </p:sp>
    </p:spTree>
    <p:extLst>
      <p:ext uri="{BB962C8B-B14F-4D97-AF65-F5344CB8AC3E}">
        <p14:creationId xmlns:p14="http://schemas.microsoft.com/office/powerpoint/2010/main" val="9271427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What you can’t do with traditional push-based data models available today</a:t>
            </a:r>
            <a:endParaRPr lang="en-US" dirty="0"/>
          </a:p>
        </p:txBody>
      </p:sp>
      <p:sp>
        <p:nvSpPr>
          <p:cNvPr id="5" name="Text Placeholder 4"/>
          <p:cNvSpPr>
            <a:spLocks noGrp="1"/>
          </p:cNvSpPr>
          <p:nvPr>
            <p:ph type="body" sz="quarter" idx="13"/>
          </p:nvPr>
        </p:nvSpPr>
        <p:spPr>
          <a:xfrm>
            <a:off x="611560" y="1988840"/>
            <a:ext cx="7992690" cy="4673143"/>
          </a:xfrm>
        </p:spPr>
        <p:txBody>
          <a:bodyPr/>
          <a:lstStyle/>
          <a:p>
            <a:r>
              <a:rPr lang="en-US" dirty="0" smtClean="0"/>
              <a:t>You cannot reason about events with respect to time</a:t>
            </a:r>
          </a:p>
          <a:p>
            <a:endParaRPr lang="en-US" dirty="0"/>
          </a:p>
          <a:p>
            <a:r>
              <a:rPr lang="en-US" dirty="0" smtClean="0"/>
              <a:t>For </a:t>
            </a:r>
            <a:r>
              <a:rPr lang="en-US" dirty="0" err="1" smtClean="0"/>
              <a:t>e.g</a:t>
            </a:r>
            <a:r>
              <a:rPr lang="en-US" dirty="0" smtClean="0"/>
              <a:t>: If two students join this school within 2 hours of each other, let me know.</a:t>
            </a:r>
            <a:endParaRPr lang="en-US" dirty="0"/>
          </a:p>
        </p:txBody>
      </p:sp>
    </p:spTree>
    <p:extLst>
      <p:ext uri="{BB962C8B-B14F-4D97-AF65-F5344CB8AC3E}">
        <p14:creationId xmlns:p14="http://schemas.microsoft.com/office/powerpoint/2010/main" val="21479221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What you can’t do with traditional push-based data models available today</a:t>
            </a:r>
            <a:endParaRPr lang="en-US" dirty="0"/>
          </a:p>
        </p:txBody>
      </p:sp>
      <p:sp>
        <p:nvSpPr>
          <p:cNvPr id="5" name="Text Placeholder 4"/>
          <p:cNvSpPr>
            <a:spLocks noGrp="1"/>
          </p:cNvSpPr>
          <p:nvPr>
            <p:ph type="body" sz="quarter" idx="13"/>
          </p:nvPr>
        </p:nvSpPr>
        <p:spPr>
          <a:xfrm>
            <a:off x="611560" y="1988840"/>
            <a:ext cx="7992690" cy="4673143"/>
          </a:xfrm>
        </p:spPr>
        <p:txBody>
          <a:bodyPr>
            <a:normAutofit lnSpcReduction="10000"/>
          </a:bodyPr>
          <a:lstStyle/>
          <a:p>
            <a:r>
              <a:rPr lang="en-US" dirty="0" smtClean="0"/>
              <a:t>You cannot build complex queries over events from disparate data sources</a:t>
            </a:r>
          </a:p>
          <a:p>
            <a:endParaRPr lang="en-US" dirty="0"/>
          </a:p>
          <a:p>
            <a:r>
              <a:rPr lang="en-US" dirty="0" smtClean="0"/>
              <a:t>For e.g. for the next student that joins any of these three schools, if the students join them within the same week and if their addresses happen to be the same, then do something about it. May be inform the Facebook graph API that they might know each other so it can show them in each other’s People You May Know section.</a:t>
            </a:r>
            <a:endParaRPr lang="en-US" dirty="0"/>
          </a:p>
        </p:txBody>
      </p:sp>
    </p:spTree>
    <p:extLst>
      <p:ext uri="{BB962C8B-B14F-4D97-AF65-F5344CB8AC3E}">
        <p14:creationId xmlns:p14="http://schemas.microsoft.com/office/powerpoint/2010/main" val="21479221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What you can’t do with traditional push-based data models available today</a:t>
            </a:r>
            <a:endParaRPr lang="en-US" dirty="0"/>
          </a:p>
        </p:txBody>
      </p:sp>
      <p:sp>
        <p:nvSpPr>
          <p:cNvPr id="5" name="Text Placeholder 4"/>
          <p:cNvSpPr>
            <a:spLocks noGrp="1"/>
          </p:cNvSpPr>
          <p:nvPr>
            <p:ph type="body" sz="quarter" idx="13"/>
          </p:nvPr>
        </p:nvSpPr>
        <p:spPr>
          <a:xfrm>
            <a:off x="611560" y="1988840"/>
            <a:ext cx="7992690" cy="4673143"/>
          </a:xfrm>
        </p:spPr>
        <p:txBody>
          <a:bodyPr>
            <a:normAutofit lnSpcReduction="10000"/>
          </a:bodyPr>
          <a:lstStyle/>
          <a:p>
            <a:r>
              <a:rPr lang="en-US" dirty="0" smtClean="0"/>
              <a:t>You will find it very difficult to create a composite event source from disparate data sources but have the event notifications be handled by a common event handler.</a:t>
            </a:r>
          </a:p>
          <a:p>
            <a:r>
              <a:rPr lang="en-US" dirty="0" smtClean="0"/>
              <a:t>Or to have the common event handler be further queried and passed around to another function to have more queries attached to it.</a:t>
            </a:r>
          </a:p>
          <a:p>
            <a:r>
              <a:rPr lang="en-US" dirty="0" smtClean="0"/>
              <a:t>What if you wanted to schedule the notifications, i.e. the call to the common event handler on different synchronization contexts under different conditions?</a:t>
            </a:r>
            <a:endParaRPr lang="en-US" dirty="0"/>
          </a:p>
        </p:txBody>
      </p:sp>
    </p:spTree>
    <p:extLst>
      <p:ext uri="{BB962C8B-B14F-4D97-AF65-F5344CB8AC3E}">
        <p14:creationId xmlns:p14="http://schemas.microsoft.com/office/powerpoint/2010/main" val="21479221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Rx makes all of this a walk in the park</a:t>
            </a:r>
            <a:endParaRPr lang="en-US" dirty="0"/>
          </a:p>
        </p:txBody>
      </p:sp>
      <p:sp>
        <p:nvSpPr>
          <p:cNvPr id="6" name="Content Placeholder 3"/>
          <p:cNvSpPr txBox="1">
            <a:spLocks/>
          </p:cNvSpPr>
          <p:nvPr/>
        </p:nvSpPr>
        <p:spPr>
          <a:xfrm>
            <a:off x="611560" y="1492161"/>
            <a:ext cx="7992888" cy="4648200"/>
          </a:xfrm>
          <a:prstGeom prst="rect">
            <a:avLst/>
          </a:prstGeom>
        </p:spPr>
        <p:txBody>
          <a:bodyPr/>
          <a:lstStyle>
            <a:lvl1pPr marL="342900" indent="-34290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Font typeface="Arial" pitchFamily="34" charset="0"/>
              <a:buNone/>
            </a:pPr>
            <a:r>
              <a:rPr lang="en-US" dirty="0" smtClean="0"/>
              <a:t>The Reactive Extensions (Rx) is a library </a:t>
            </a:r>
          </a:p>
          <a:p>
            <a:pPr marL="0" indent="0" algn="l">
              <a:buFont typeface="Arial" pitchFamily="34" charset="0"/>
              <a:buNone/>
            </a:pPr>
            <a:endParaRPr lang="en-US" dirty="0"/>
          </a:p>
          <a:p>
            <a:pPr marL="0" indent="0" algn="l">
              <a:buFont typeface="Arial" pitchFamily="34" charset="0"/>
              <a:buNone/>
            </a:pPr>
            <a:r>
              <a:rPr lang="en-US" dirty="0" smtClean="0"/>
              <a:t>for </a:t>
            </a:r>
            <a:r>
              <a:rPr lang="en-US" u="sng" dirty="0" smtClean="0"/>
              <a:t>composing</a:t>
            </a:r>
            <a:r>
              <a:rPr lang="en-US" dirty="0" smtClean="0"/>
              <a:t> </a:t>
            </a:r>
            <a:r>
              <a:rPr lang="en-US" u="sng" dirty="0" smtClean="0"/>
              <a:t>asynchronous</a:t>
            </a:r>
            <a:r>
              <a:rPr lang="en-US" dirty="0" smtClean="0"/>
              <a:t> and </a:t>
            </a:r>
            <a:r>
              <a:rPr lang="en-US" u="sng" dirty="0" smtClean="0"/>
              <a:t>event-based</a:t>
            </a:r>
            <a:r>
              <a:rPr lang="en-US" dirty="0" smtClean="0"/>
              <a:t> programs </a:t>
            </a:r>
          </a:p>
          <a:p>
            <a:pPr marL="0" indent="0" algn="l">
              <a:buFont typeface="Arial" pitchFamily="34" charset="0"/>
              <a:buNone/>
            </a:pPr>
            <a:endParaRPr lang="en-US" dirty="0"/>
          </a:p>
          <a:p>
            <a:pPr marL="0" indent="0" algn="l">
              <a:buFont typeface="Arial" pitchFamily="34" charset="0"/>
              <a:buNone/>
            </a:pPr>
            <a:r>
              <a:rPr lang="en-US" dirty="0" smtClean="0"/>
              <a:t>using observable sequences </a:t>
            </a:r>
          </a:p>
          <a:p>
            <a:pPr marL="0" indent="0" algn="l">
              <a:buFont typeface="Arial" pitchFamily="34" charset="0"/>
              <a:buNone/>
            </a:pPr>
            <a:endParaRPr lang="en-US" dirty="0"/>
          </a:p>
          <a:p>
            <a:pPr marL="0" indent="0" algn="l">
              <a:buFont typeface="Arial" pitchFamily="34" charset="0"/>
              <a:buNone/>
            </a:pPr>
            <a:r>
              <a:rPr lang="en-US" dirty="0"/>
              <a:t>a</a:t>
            </a:r>
            <a:r>
              <a:rPr lang="en-US" dirty="0" smtClean="0"/>
              <a:t>nd </a:t>
            </a:r>
            <a:r>
              <a:rPr lang="en-US" u="sng" dirty="0" smtClean="0"/>
              <a:t>LINQ-style query</a:t>
            </a:r>
            <a:r>
              <a:rPr lang="en-US" dirty="0" smtClean="0"/>
              <a:t> operators.</a:t>
            </a:r>
          </a:p>
        </p:txBody>
      </p:sp>
    </p:spTree>
    <p:extLst>
      <p:ext uri="{BB962C8B-B14F-4D97-AF65-F5344CB8AC3E}">
        <p14:creationId xmlns:p14="http://schemas.microsoft.com/office/powerpoint/2010/main" val="34995479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Rx makes all of this a walk in the park</a:t>
            </a:r>
            <a:endParaRPr lang="en-US" dirty="0"/>
          </a:p>
        </p:txBody>
      </p:sp>
      <p:sp>
        <p:nvSpPr>
          <p:cNvPr id="6" name="Content Placeholder 3"/>
          <p:cNvSpPr txBox="1">
            <a:spLocks/>
          </p:cNvSpPr>
          <p:nvPr/>
        </p:nvSpPr>
        <p:spPr>
          <a:xfrm>
            <a:off x="611560" y="1492161"/>
            <a:ext cx="7992888" cy="4648200"/>
          </a:xfrm>
          <a:prstGeom prst="rect">
            <a:avLst/>
          </a:prstGeom>
        </p:spPr>
        <p:txBody>
          <a:bodyPr/>
          <a:lstStyle>
            <a:lvl1pPr marL="342900" indent="-34290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Font typeface="Arial" pitchFamily="34" charset="0"/>
              <a:buNone/>
            </a:pPr>
            <a:r>
              <a:rPr lang="en-US" dirty="0" smtClean="0"/>
              <a:t>Using Rx, </a:t>
            </a:r>
            <a:r>
              <a:rPr lang="en-US" b="1" i="1" dirty="0" smtClean="0"/>
              <a:t>parameterize</a:t>
            </a:r>
            <a:r>
              <a:rPr lang="en-US" dirty="0" smtClean="0"/>
              <a:t> the concurrency in the asynchronous data streams using </a:t>
            </a:r>
            <a:r>
              <a:rPr lang="en-US" dirty="0" smtClean="0">
                <a:hlinkClick r:id="rId2"/>
              </a:rPr>
              <a:t>Schedulers</a:t>
            </a:r>
            <a:r>
              <a:rPr lang="en-US" dirty="0" smtClean="0"/>
              <a:t>. </a:t>
            </a:r>
          </a:p>
          <a:p>
            <a:pPr marL="0" indent="0" algn="l">
              <a:buFont typeface="Arial" pitchFamily="34" charset="0"/>
              <a:buNone/>
            </a:pPr>
            <a:endParaRPr lang="en-US" dirty="0"/>
          </a:p>
          <a:p>
            <a:pPr marL="0" indent="0" algn="l">
              <a:buFont typeface="Arial" pitchFamily="34" charset="0"/>
              <a:buNone/>
            </a:pPr>
            <a:r>
              <a:rPr lang="en-US" dirty="0" smtClean="0"/>
              <a:t>Simply put, Rx = Observables + LINQ + Schedulers.</a:t>
            </a:r>
            <a:endParaRPr lang="en-US" dirty="0"/>
          </a:p>
        </p:txBody>
      </p:sp>
    </p:spTree>
    <p:extLst>
      <p:ext uri="{BB962C8B-B14F-4D97-AF65-F5344CB8AC3E}">
        <p14:creationId xmlns:p14="http://schemas.microsoft.com/office/powerpoint/2010/main" val="38580040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560" y="692696"/>
            <a:ext cx="7992690" cy="1015489"/>
          </a:xfrm>
        </p:spPr>
        <p:txBody>
          <a:bodyPr>
            <a:normAutofit/>
          </a:bodyPr>
          <a:lstStyle/>
          <a:p>
            <a:r>
              <a:rPr lang="en-US" dirty="0" smtClean="0"/>
              <a:t>Rx</a:t>
            </a:r>
            <a:endParaRPr lang="en-US" dirty="0"/>
          </a:p>
        </p:txBody>
      </p:sp>
      <p:cxnSp>
        <p:nvCxnSpPr>
          <p:cNvPr id="7" name="Straight Arrow Connector 6"/>
          <p:cNvCxnSpPr/>
          <p:nvPr/>
        </p:nvCxnSpPr>
        <p:spPr>
          <a:xfrm>
            <a:off x="6012160" y="2564904"/>
            <a:ext cx="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5652120" y="1436112"/>
            <a:ext cx="1224136"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 A</a:t>
            </a:r>
            <a:endParaRPr lang="en-US" dirty="0"/>
          </a:p>
        </p:txBody>
      </p:sp>
      <p:cxnSp>
        <p:nvCxnSpPr>
          <p:cNvPr id="5" name="Straight Arrow Connector 4"/>
          <p:cNvCxnSpPr/>
          <p:nvPr/>
        </p:nvCxnSpPr>
        <p:spPr>
          <a:xfrm flipH="1">
            <a:off x="4572000" y="2420888"/>
            <a:ext cx="1008112"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796136" y="4461448"/>
            <a:ext cx="1224136"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 B</a:t>
            </a:r>
            <a:endParaRPr lang="en-US" dirty="0"/>
          </a:p>
        </p:txBody>
      </p:sp>
      <p:cxnSp>
        <p:nvCxnSpPr>
          <p:cNvPr id="11" name="Straight Arrow Connector 10"/>
          <p:cNvCxnSpPr/>
          <p:nvPr/>
        </p:nvCxnSpPr>
        <p:spPr>
          <a:xfrm flipH="1" flipV="1">
            <a:off x="4585356" y="3744598"/>
            <a:ext cx="1368152" cy="13448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Can 11"/>
          <p:cNvSpPr/>
          <p:nvPr/>
        </p:nvSpPr>
        <p:spPr>
          <a:xfrm rot="5400000">
            <a:off x="2555776" y="2276872"/>
            <a:ext cx="1008112" cy="288032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Pipeline</a:t>
            </a:r>
            <a:endParaRPr lang="en-US" dirty="0"/>
          </a:p>
        </p:txBody>
      </p:sp>
      <p:sp>
        <p:nvSpPr>
          <p:cNvPr id="13" name="Can 12"/>
          <p:cNvSpPr/>
          <p:nvPr/>
        </p:nvSpPr>
        <p:spPr>
          <a:xfrm>
            <a:off x="7668343" y="1436112"/>
            <a:ext cx="1051411" cy="112879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 Source A</a:t>
            </a:r>
            <a:endParaRPr lang="en-US" dirty="0"/>
          </a:p>
        </p:txBody>
      </p:sp>
      <p:sp>
        <p:nvSpPr>
          <p:cNvPr id="15" name="Can 14"/>
          <p:cNvSpPr/>
          <p:nvPr/>
        </p:nvSpPr>
        <p:spPr>
          <a:xfrm>
            <a:off x="7812360" y="4565241"/>
            <a:ext cx="1051412" cy="104834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 Source B</a:t>
            </a:r>
            <a:endParaRPr lang="en-US" dirty="0"/>
          </a:p>
        </p:txBody>
      </p:sp>
      <p:cxnSp>
        <p:nvCxnSpPr>
          <p:cNvPr id="16" name="Straight Arrow Connector 15"/>
          <p:cNvCxnSpPr/>
          <p:nvPr/>
        </p:nvCxnSpPr>
        <p:spPr>
          <a:xfrm flipH="1">
            <a:off x="6876256" y="1856492"/>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085384" y="5018312"/>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Left Brace 16"/>
          <p:cNvSpPr/>
          <p:nvPr/>
        </p:nvSpPr>
        <p:spPr>
          <a:xfrm>
            <a:off x="443258" y="2708920"/>
            <a:ext cx="360040" cy="5040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0800000">
            <a:off x="751103" y="4300445"/>
            <a:ext cx="360040" cy="5040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767293" y="3227222"/>
            <a:ext cx="792089" cy="954107"/>
          </a:xfrm>
          <a:prstGeom prst="rect">
            <a:avLst/>
          </a:prstGeom>
          <a:noFill/>
        </p:spPr>
        <p:txBody>
          <a:bodyPr wrap="square" rtlCol="0">
            <a:spAutoFit/>
          </a:bodyPr>
          <a:lstStyle/>
          <a:p>
            <a:r>
              <a:rPr lang="en-US" sz="1400" dirty="0" smtClean="0"/>
              <a:t>Query using LINQ syntax</a:t>
            </a:r>
            <a:endParaRPr lang="en-US" sz="1400" dirty="0"/>
          </a:p>
        </p:txBody>
      </p:sp>
    </p:spTree>
    <p:extLst>
      <p:ext uri="{BB962C8B-B14F-4D97-AF65-F5344CB8AC3E}">
        <p14:creationId xmlns:p14="http://schemas.microsoft.com/office/powerpoint/2010/main" val="36695134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Where to get Rx from?</a:t>
            </a:r>
            <a:endParaRPr lang="en-US" dirty="0"/>
          </a:p>
        </p:txBody>
      </p:sp>
      <p:sp>
        <p:nvSpPr>
          <p:cNvPr id="5" name="Text Placeholder 4"/>
          <p:cNvSpPr>
            <a:spLocks noGrp="1"/>
          </p:cNvSpPr>
          <p:nvPr>
            <p:ph type="body" sz="quarter" idx="13"/>
          </p:nvPr>
        </p:nvSpPr>
        <p:spPr/>
        <p:txBody>
          <a:bodyPr/>
          <a:lstStyle/>
          <a:p>
            <a:r>
              <a:rPr lang="en-US" dirty="0" smtClean="0"/>
              <a:t>Download the MSI Installer from </a:t>
            </a:r>
          </a:p>
          <a:p>
            <a:r>
              <a:rPr lang="en-US" dirty="0" smtClean="0"/>
              <a:t>Install-Package Rx-Main</a:t>
            </a:r>
          </a:p>
          <a:p>
            <a:r>
              <a:rPr lang="en-US" dirty="0" smtClean="0"/>
              <a:t> Search </a:t>
            </a:r>
            <a:r>
              <a:rPr lang="en-US" dirty="0" err="1" smtClean="0"/>
              <a:t>NuGet</a:t>
            </a:r>
            <a:r>
              <a:rPr lang="en-US" dirty="0" smtClean="0"/>
              <a:t> for “Rx-Main”</a:t>
            </a:r>
            <a:endParaRPr lang="en-US" dirty="0"/>
          </a:p>
        </p:txBody>
      </p:sp>
    </p:spTree>
    <p:extLst>
      <p:ext uri="{BB962C8B-B14F-4D97-AF65-F5344CB8AC3E}">
        <p14:creationId xmlns:p14="http://schemas.microsoft.com/office/powerpoint/2010/main" val="1961717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Definition</a:t>
            </a:r>
            <a:endParaRPr lang="en-US" dirty="0"/>
          </a:p>
        </p:txBody>
      </p:sp>
      <p:sp>
        <p:nvSpPr>
          <p:cNvPr id="4" name="Content Placeholder 3"/>
          <p:cNvSpPr>
            <a:spLocks noGrp="1"/>
          </p:cNvSpPr>
          <p:nvPr>
            <p:ph idx="1"/>
          </p:nvPr>
        </p:nvSpPr>
        <p:spPr/>
        <p:txBody>
          <a:bodyPr/>
          <a:lstStyle/>
          <a:p>
            <a:pPr marL="0" indent="0">
              <a:buNone/>
            </a:pPr>
            <a:r>
              <a:rPr lang="en-US" dirty="0"/>
              <a:t>The Reactive Extensions (Rx) is a library for composing asynchronous and event-based programs using observable sequences and LINQ-style query operators. Using Rx, developers </a:t>
            </a:r>
            <a:r>
              <a:rPr lang="en-US" b="1" i="1" dirty="0"/>
              <a:t>represent</a:t>
            </a:r>
            <a:r>
              <a:rPr lang="en-US" dirty="0"/>
              <a:t> asynchronous data streams with </a:t>
            </a:r>
            <a:r>
              <a:rPr lang="en-US" dirty="0">
                <a:hlinkClick r:id="rId2"/>
              </a:rPr>
              <a:t>Observables</a:t>
            </a:r>
            <a:r>
              <a:rPr lang="en-US" dirty="0"/>
              <a:t>, </a:t>
            </a:r>
            <a:r>
              <a:rPr lang="en-US" b="1" i="1" dirty="0"/>
              <a:t>query</a:t>
            </a:r>
            <a:r>
              <a:rPr lang="en-US" dirty="0"/>
              <a:t> asynchronous data streams using </a:t>
            </a:r>
            <a:r>
              <a:rPr lang="en-US" dirty="0">
                <a:hlinkClick r:id="rId3"/>
              </a:rPr>
              <a:t>LINQ operators</a:t>
            </a:r>
            <a:r>
              <a:rPr lang="en-US" dirty="0"/>
              <a:t>, and </a:t>
            </a:r>
            <a:r>
              <a:rPr lang="en-US" b="1" i="1" dirty="0"/>
              <a:t>parameterize</a:t>
            </a:r>
            <a:r>
              <a:rPr lang="en-US" dirty="0"/>
              <a:t> the concurrency in the asynchronous data streams using </a:t>
            </a:r>
            <a:r>
              <a:rPr lang="en-US" dirty="0">
                <a:hlinkClick r:id="rId4"/>
              </a:rPr>
              <a:t>Schedulers</a:t>
            </a:r>
            <a:r>
              <a:rPr lang="en-US" dirty="0"/>
              <a:t>. Simply put, Rx = Observables + LINQ + Schedulers.</a:t>
            </a:r>
          </a:p>
        </p:txBody>
      </p:sp>
    </p:spTree>
    <p:extLst>
      <p:ext uri="{BB962C8B-B14F-4D97-AF65-F5344CB8AC3E}">
        <p14:creationId xmlns:p14="http://schemas.microsoft.com/office/powerpoint/2010/main" val="39697351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Stable Version</a:t>
            </a:r>
            <a:endParaRPr lang="en-US" dirty="0"/>
          </a:p>
        </p:txBody>
      </p:sp>
      <p:sp>
        <p:nvSpPr>
          <p:cNvPr id="2" name="Text Placeholder 1"/>
          <p:cNvSpPr>
            <a:spLocks noGrp="1"/>
          </p:cNvSpPr>
          <p:nvPr>
            <p:ph type="body" sz="quarter" idx="13"/>
          </p:nvPr>
        </p:nvSpPr>
        <p:spPr/>
        <p:txBody>
          <a:bodyPr>
            <a:normAutofit/>
          </a:bodyPr>
          <a:lstStyle/>
          <a:p>
            <a:pPr algn="ctr"/>
            <a:endParaRPr lang="en-US" sz="4800" dirty="0" smtClean="0"/>
          </a:p>
          <a:p>
            <a:pPr algn="ctr"/>
            <a:endParaRPr lang="en-US" sz="4800" dirty="0"/>
          </a:p>
          <a:p>
            <a:pPr marL="0" indent="0" algn="ctr">
              <a:buNone/>
            </a:pPr>
            <a:r>
              <a:rPr lang="en-US" sz="4800" dirty="0"/>
              <a:t>v</a:t>
            </a:r>
            <a:r>
              <a:rPr lang="en-US" sz="4800" dirty="0" smtClean="0"/>
              <a:t>2.2.5</a:t>
            </a:r>
            <a:endParaRPr lang="en-US" sz="4800" dirty="0"/>
          </a:p>
        </p:txBody>
      </p:sp>
    </p:spTree>
    <p:extLst>
      <p:ext uri="{BB962C8B-B14F-4D97-AF65-F5344CB8AC3E}">
        <p14:creationId xmlns:p14="http://schemas.microsoft.com/office/powerpoint/2010/main" val="32323601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560" y="548680"/>
            <a:ext cx="7992690" cy="1015489"/>
          </a:xfrm>
        </p:spPr>
        <p:txBody>
          <a:bodyPr>
            <a:normAutofit fontScale="90000"/>
          </a:bodyPr>
          <a:lstStyle/>
          <a:p>
            <a:r>
              <a:rPr lang="en-US" dirty="0" smtClean="0"/>
              <a:t>Rx makes composing events a piece of cake</a:t>
            </a:r>
            <a:endParaRPr lang="en-US" dirty="0"/>
          </a:p>
        </p:txBody>
      </p:sp>
    </p:spTree>
    <p:extLst>
      <p:ext uri="{BB962C8B-B14F-4D97-AF65-F5344CB8AC3E}">
        <p14:creationId xmlns:p14="http://schemas.microsoft.com/office/powerpoint/2010/main" val="40802900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Querying events with Rx</a:t>
            </a:r>
            <a:endParaRPr lang="en-US" dirty="0"/>
          </a:p>
        </p:txBody>
      </p:sp>
    </p:spTree>
    <p:extLst>
      <p:ext uri="{BB962C8B-B14F-4D97-AF65-F5344CB8AC3E}">
        <p14:creationId xmlns:p14="http://schemas.microsoft.com/office/powerpoint/2010/main" val="40802900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Waiting for an </a:t>
            </a:r>
            <a:r>
              <a:rPr lang="en-US" dirty="0" err="1" smtClean="0"/>
              <a:t>async</a:t>
            </a:r>
            <a:r>
              <a:rPr lang="en-US" dirty="0" smtClean="0"/>
              <a:t> operation to complete using Rx</a:t>
            </a:r>
            <a:endParaRPr lang="en-US" dirty="0"/>
          </a:p>
        </p:txBody>
      </p:sp>
    </p:spTree>
    <p:extLst>
      <p:ext uri="{BB962C8B-B14F-4D97-AF65-F5344CB8AC3E}">
        <p14:creationId xmlns:p14="http://schemas.microsoft.com/office/powerpoint/2010/main" val="40802900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Passing events around as parameters or return values</a:t>
            </a:r>
            <a:endParaRPr lang="en-US" dirty="0"/>
          </a:p>
        </p:txBody>
      </p:sp>
    </p:spTree>
    <p:extLst>
      <p:ext uri="{BB962C8B-B14F-4D97-AF65-F5344CB8AC3E}">
        <p14:creationId xmlns:p14="http://schemas.microsoft.com/office/powerpoint/2010/main" val="40802900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552" y="541303"/>
            <a:ext cx="7992690" cy="1447537"/>
          </a:xfrm>
        </p:spPr>
        <p:txBody>
          <a:bodyPr>
            <a:normAutofit fontScale="90000"/>
          </a:bodyPr>
          <a:lstStyle/>
          <a:p>
            <a:r>
              <a:rPr lang="en-US" dirty="0" smtClean="0"/>
              <a:t>Retrying an asynchronous operation several times until success and defining a failure action</a:t>
            </a:r>
            <a:endParaRPr lang="en-US" dirty="0"/>
          </a:p>
        </p:txBody>
      </p:sp>
    </p:spTree>
    <p:extLst>
      <p:ext uri="{BB962C8B-B14F-4D97-AF65-F5344CB8AC3E}">
        <p14:creationId xmlns:p14="http://schemas.microsoft.com/office/powerpoint/2010/main" val="40802900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552" y="404664"/>
            <a:ext cx="7992690" cy="2448272"/>
          </a:xfrm>
        </p:spPr>
        <p:txBody>
          <a:bodyPr>
            <a:normAutofit/>
          </a:bodyPr>
          <a:lstStyle/>
          <a:p>
            <a:r>
              <a:rPr lang="en-US" sz="2600" dirty="0" smtClean="0"/>
              <a:t>Deriving IObservable&lt;T&gt; and IObserver&lt;T&gt;: the duals of IEnumerable&lt;T&gt; and </a:t>
            </a:r>
            <a:r>
              <a:rPr lang="en-US" sz="2600" dirty="0" err="1" smtClean="0"/>
              <a:t>IEnumerator</a:t>
            </a:r>
            <a:r>
              <a:rPr lang="en-US" sz="2600" dirty="0" smtClean="0"/>
              <a:t>&lt;T&gt; respectively</a:t>
            </a:r>
            <a:endParaRPr lang="en-US" sz="2600" dirty="0"/>
          </a:p>
        </p:txBody>
      </p:sp>
    </p:spTree>
    <p:extLst>
      <p:ext uri="{BB962C8B-B14F-4D97-AF65-F5344CB8AC3E}">
        <p14:creationId xmlns:p14="http://schemas.microsoft.com/office/powerpoint/2010/main" val="38498922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552" y="620688"/>
            <a:ext cx="7992690" cy="1015489"/>
          </a:xfrm>
        </p:spPr>
        <p:txBody>
          <a:bodyPr>
            <a:normAutofit fontScale="90000"/>
          </a:bodyPr>
          <a:lstStyle/>
          <a:p>
            <a:r>
              <a:rPr lang="en-US" dirty="0" smtClean="0"/>
              <a:t>Four Steps to Using an IObservable&lt;T&gt;</a:t>
            </a:r>
            <a:endParaRPr lang="en-US" dirty="0"/>
          </a:p>
        </p:txBody>
      </p:sp>
      <p:sp>
        <p:nvSpPr>
          <p:cNvPr id="2" name="Text Placeholder 1"/>
          <p:cNvSpPr>
            <a:spLocks noGrp="1"/>
          </p:cNvSpPr>
          <p:nvPr>
            <p:ph type="body" sz="quarter" idx="13"/>
          </p:nvPr>
        </p:nvSpPr>
        <p:spPr>
          <a:xfrm>
            <a:off x="417312" y="1906779"/>
            <a:ext cx="7992690" cy="4673143"/>
          </a:xfrm>
        </p:spPr>
        <p:txBody>
          <a:bodyPr>
            <a:normAutofit fontScale="92500" lnSpcReduction="20000"/>
          </a:bodyPr>
          <a:lstStyle/>
          <a:p>
            <a:r>
              <a:rPr lang="en-US" sz="4800" dirty="0" smtClean="0"/>
              <a:t>Create the IObservable&lt;T&gt; query</a:t>
            </a:r>
          </a:p>
          <a:p>
            <a:r>
              <a:rPr lang="en-US" sz="4800" dirty="0" smtClean="0"/>
              <a:t>Subscribe to the observable</a:t>
            </a:r>
          </a:p>
          <a:p>
            <a:r>
              <a:rPr lang="en-US" sz="4800" dirty="0" smtClean="0"/>
              <a:t>Get a value or exception or completion signal from the observable</a:t>
            </a:r>
          </a:p>
          <a:p>
            <a:r>
              <a:rPr lang="en-US" sz="4800" dirty="0" smtClean="0"/>
              <a:t>Dispose off the subscription</a:t>
            </a:r>
          </a:p>
        </p:txBody>
      </p:sp>
    </p:spTree>
    <p:extLst>
      <p:ext uri="{BB962C8B-B14F-4D97-AF65-F5344CB8AC3E}">
        <p14:creationId xmlns:p14="http://schemas.microsoft.com/office/powerpoint/2010/main" val="4434838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560" y="836712"/>
            <a:ext cx="7992690" cy="1800200"/>
          </a:xfrm>
        </p:spPr>
        <p:txBody>
          <a:bodyPr>
            <a:normAutofit fontScale="90000"/>
          </a:bodyPr>
          <a:lstStyle/>
          <a:p>
            <a:r>
              <a:rPr lang="en-US" dirty="0" smtClean="0"/>
              <a:t>The Four Steps to Using an IObservable&lt;T&gt;: Creating an IObserver&lt;T&gt; implementation by hand</a:t>
            </a:r>
            <a:endParaRPr lang="en-US" dirty="0"/>
          </a:p>
        </p:txBody>
      </p:sp>
    </p:spTree>
    <p:extLst>
      <p:ext uri="{BB962C8B-B14F-4D97-AF65-F5344CB8AC3E}">
        <p14:creationId xmlns:p14="http://schemas.microsoft.com/office/powerpoint/2010/main" val="19535754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560" y="836712"/>
            <a:ext cx="7992690" cy="1800200"/>
          </a:xfrm>
        </p:spPr>
        <p:txBody>
          <a:bodyPr>
            <a:normAutofit fontScale="90000"/>
          </a:bodyPr>
          <a:lstStyle/>
          <a:p>
            <a:r>
              <a:rPr lang="en-US" dirty="0" smtClean="0"/>
              <a:t>The Four Steps to Using an IObservable&lt;T&gt;: passing in lambdas for the value, error and completion handlers</a:t>
            </a:r>
            <a:endParaRPr lang="en-US" dirty="0"/>
          </a:p>
        </p:txBody>
      </p:sp>
    </p:spTree>
    <p:extLst>
      <p:ext uri="{BB962C8B-B14F-4D97-AF65-F5344CB8AC3E}">
        <p14:creationId xmlns:p14="http://schemas.microsoft.com/office/powerpoint/2010/main" val="757464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Pull based data model</a:t>
            </a:r>
            <a:endParaRPr lang="en-US" dirty="0"/>
          </a:p>
        </p:txBody>
      </p:sp>
      <p:sp>
        <p:nvSpPr>
          <p:cNvPr id="2" name="Oval 1"/>
          <p:cNvSpPr/>
          <p:nvPr/>
        </p:nvSpPr>
        <p:spPr>
          <a:xfrm>
            <a:off x="3275856" y="3310045"/>
            <a:ext cx="1944216" cy="1656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Your program</a:t>
            </a:r>
            <a:endParaRPr lang="en-US" dirty="0"/>
          </a:p>
        </p:txBody>
      </p:sp>
      <p:sp>
        <p:nvSpPr>
          <p:cNvPr id="3" name="Cloud 2"/>
          <p:cNvSpPr/>
          <p:nvPr/>
        </p:nvSpPr>
        <p:spPr>
          <a:xfrm>
            <a:off x="6012160" y="1844824"/>
            <a:ext cx="1584176" cy="108012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source</a:t>
            </a:r>
            <a:endParaRPr lang="en-US" dirty="0"/>
          </a:p>
        </p:txBody>
      </p:sp>
      <p:cxnSp>
        <p:nvCxnSpPr>
          <p:cNvPr id="7" name="Straight Arrow Connector 6"/>
          <p:cNvCxnSpPr/>
          <p:nvPr/>
        </p:nvCxnSpPr>
        <p:spPr>
          <a:xfrm>
            <a:off x="6012160" y="2564904"/>
            <a:ext cx="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05357" y="2636912"/>
            <a:ext cx="1234795" cy="844583"/>
          </a:xfrm>
          <a:prstGeom prst="straightConnector1">
            <a:avLst/>
          </a:prstGeom>
          <a:ln w="31750" cmpd="sng">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75856" y="5413866"/>
            <a:ext cx="2546723" cy="369332"/>
          </a:xfrm>
          <a:prstGeom prst="rect">
            <a:avLst/>
          </a:prstGeom>
          <a:noFill/>
        </p:spPr>
        <p:txBody>
          <a:bodyPr wrap="none" rtlCol="0">
            <a:spAutoFit/>
          </a:bodyPr>
          <a:lstStyle/>
          <a:p>
            <a:r>
              <a:rPr lang="en-US" b="1" dirty="0" smtClean="0"/>
              <a:t>Interactive Programming</a:t>
            </a:r>
            <a:endParaRPr lang="en-US" b="1" dirty="0"/>
          </a:p>
        </p:txBody>
      </p:sp>
    </p:spTree>
    <p:extLst>
      <p:ext uri="{BB962C8B-B14F-4D97-AF65-F5344CB8AC3E}">
        <p14:creationId xmlns:p14="http://schemas.microsoft.com/office/powerpoint/2010/main" val="70732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552" y="476672"/>
            <a:ext cx="7992690" cy="1800200"/>
          </a:xfrm>
        </p:spPr>
        <p:txBody>
          <a:bodyPr>
            <a:normAutofit/>
          </a:bodyPr>
          <a:lstStyle/>
          <a:p>
            <a:r>
              <a:rPr lang="en-US" dirty="0" smtClean="0"/>
              <a:t>Converting an IEnumerable&lt;T&gt; into an IObservable&lt;T&gt;</a:t>
            </a:r>
            <a:endParaRPr lang="en-US" dirty="0"/>
          </a:p>
        </p:txBody>
      </p:sp>
    </p:spTree>
    <p:extLst>
      <p:ext uri="{BB962C8B-B14F-4D97-AF65-F5344CB8AC3E}">
        <p14:creationId xmlns:p14="http://schemas.microsoft.com/office/powerpoint/2010/main" val="29602238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Marble Diagrams</a:t>
            </a:r>
            <a:endParaRPr lang="en-US" dirty="0"/>
          </a:p>
        </p:txBody>
      </p:sp>
      <p:cxnSp>
        <p:nvCxnSpPr>
          <p:cNvPr id="15" name="Straight Connector 14"/>
          <p:cNvCxnSpPr/>
          <p:nvPr/>
        </p:nvCxnSpPr>
        <p:spPr>
          <a:xfrm flipV="1">
            <a:off x="2269341" y="4518719"/>
            <a:ext cx="5688632" cy="72008"/>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845405" y="4518719"/>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788888" y="4711623"/>
            <a:ext cx="649537" cy="369332"/>
          </a:xfrm>
          <a:prstGeom prst="rect">
            <a:avLst/>
          </a:prstGeom>
          <a:noFill/>
        </p:spPr>
        <p:txBody>
          <a:bodyPr wrap="none" rtlCol="0">
            <a:spAutoFit/>
          </a:bodyPr>
          <a:lstStyle/>
          <a:p>
            <a:r>
              <a:rPr lang="en-US" dirty="0" smtClean="0"/>
              <a:t>Time</a:t>
            </a:r>
            <a:endParaRPr lang="en-US" dirty="0"/>
          </a:p>
        </p:txBody>
      </p:sp>
      <p:sp>
        <p:nvSpPr>
          <p:cNvPr id="29" name="TextBox 28"/>
          <p:cNvSpPr txBox="1"/>
          <p:nvPr/>
        </p:nvSpPr>
        <p:spPr>
          <a:xfrm>
            <a:off x="1945213" y="3963117"/>
            <a:ext cx="324128" cy="276999"/>
          </a:xfrm>
          <a:prstGeom prst="rect">
            <a:avLst/>
          </a:prstGeom>
          <a:noFill/>
        </p:spPr>
        <p:txBody>
          <a:bodyPr wrap="none" rtlCol="0">
            <a:spAutoFit/>
          </a:bodyPr>
          <a:lstStyle/>
          <a:p>
            <a:r>
              <a:rPr lang="en-US" sz="1200" i="1" dirty="0"/>
              <a:t>f</a:t>
            </a:r>
            <a:r>
              <a:rPr lang="en-US" sz="1200" i="1" dirty="0" smtClean="0"/>
              <a:t>()</a:t>
            </a:r>
            <a:endParaRPr lang="en-US" sz="1200" i="1" dirty="0"/>
          </a:p>
        </p:txBody>
      </p:sp>
      <p:cxnSp>
        <p:nvCxnSpPr>
          <p:cNvPr id="36" name="Straight Arrow Connector 35"/>
          <p:cNvCxnSpPr/>
          <p:nvPr/>
        </p:nvCxnSpPr>
        <p:spPr>
          <a:xfrm>
            <a:off x="2348060" y="459072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2348060" y="1882969"/>
            <a:ext cx="0" cy="2707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234789" y="3593785"/>
            <a:ext cx="1034770" cy="369332"/>
          </a:xfrm>
          <a:prstGeom prst="rect">
            <a:avLst/>
          </a:prstGeom>
          <a:noFill/>
        </p:spPr>
        <p:txBody>
          <a:bodyPr wrap="none" rtlCol="0">
            <a:spAutoFit/>
          </a:bodyPr>
          <a:lstStyle/>
          <a:p>
            <a:r>
              <a:rPr lang="en-US" dirty="0" smtClean="0"/>
              <a:t>Operator</a:t>
            </a:r>
            <a:endParaRPr lang="en-US" dirty="0"/>
          </a:p>
        </p:txBody>
      </p:sp>
      <p:sp>
        <p:nvSpPr>
          <p:cNvPr id="2" name="TextBox 1"/>
          <p:cNvSpPr txBox="1"/>
          <p:nvPr/>
        </p:nvSpPr>
        <p:spPr>
          <a:xfrm>
            <a:off x="2917413" y="4055450"/>
            <a:ext cx="1420453" cy="369332"/>
          </a:xfrm>
          <a:prstGeom prst="rect">
            <a:avLst/>
          </a:prstGeom>
          <a:noFill/>
        </p:spPr>
        <p:txBody>
          <a:bodyPr wrap="none" rtlCol="0">
            <a:spAutoFit/>
          </a:bodyPr>
          <a:lstStyle/>
          <a:p>
            <a:r>
              <a:rPr lang="en-US" dirty="0" smtClean="0"/>
              <a:t>Value / Event</a:t>
            </a:r>
            <a:endParaRPr lang="en-US" dirty="0"/>
          </a:p>
        </p:txBody>
      </p:sp>
      <p:sp>
        <p:nvSpPr>
          <p:cNvPr id="5" name="TextBox 4"/>
          <p:cNvSpPr txBox="1"/>
          <p:nvPr/>
        </p:nvSpPr>
        <p:spPr>
          <a:xfrm>
            <a:off x="5463432" y="4577950"/>
            <a:ext cx="676788" cy="707886"/>
          </a:xfrm>
          <a:prstGeom prst="rect">
            <a:avLst/>
          </a:prstGeom>
          <a:noFill/>
        </p:spPr>
        <p:txBody>
          <a:bodyPr wrap="none" rtlCol="0">
            <a:spAutoFit/>
          </a:bodyPr>
          <a:lstStyle/>
          <a:p>
            <a:r>
              <a:rPr lang="en-US" sz="4000" i="1" dirty="0" smtClean="0">
                <a:latin typeface="Brush Script MT" panose="03060802040406070304" pitchFamily="66" charset="0"/>
              </a:rPr>
              <a:t>(x)</a:t>
            </a:r>
            <a:endParaRPr lang="en-US" sz="4000" i="1" dirty="0">
              <a:latin typeface="Brush Script MT" panose="03060802040406070304" pitchFamily="66" charset="0"/>
            </a:endParaRPr>
          </a:p>
        </p:txBody>
      </p:sp>
      <p:sp>
        <p:nvSpPr>
          <p:cNvPr id="34" name="TextBox 33"/>
          <p:cNvSpPr txBox="1"/>
          <p:nvPr/>
        </p:nvSpPr>
        <p:spPr>
          <a:xfrm>
            <a:off x="1592553" y="2348880"/>
            <a:ext cx="713337" cy="707886"/>
          </a:xfrm>
          <a:prstGeom prst="rect">
            <a:avLst/>
          </a:prstGeom>
          <a:noFill/>
        </p:spPr>
        <p:txBody>
          <a:bodyPr wrap="none" rtlCol="0">
            <a:spAutoFit/>
          </a:bodyPr>
          <a:lstStyle/>
          <a:p>
            <a:r>
              <a:rPr lang="en-US" sz="4000" i="1" dirty="0" smtClean="0">
                <a:latin typeface="Brush Script MT" panose="03060802040406070304" pitchFamily="66" charset="0"/>
              </a:rPr>
              <a:t>(y)</a:t>
            </a:r>
            <a:endParaRPr lang="en-US" sz="4000" i="1" dirty="0">
              <a:latin typeface="Brush Script MT" panose="03060802040406070304" pitchFamily="66" charset="0"/>
            </a:endParaRPr>
          </a:p>
        </p:txBody>
      </p:sp>
    </p:spTree>
    <p:extLst>
      <p:ext uri="{BB962C8B-B14F-4D97-AF65-F5344CB8AC3E}">
        <p14:creationId xmlns:p14="http://schemas.microsoft.com/office/powerpoint/2010/main" val="16970065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Marble Diagrams</a:t>
            </a:r>
            <a:endParaRPr lang="en-US" dirty="0"/>
          </a:p>
        </p:txBody>
      </p:sp>
      <p:cxnSp>
        <p:nvCxnSpPr>
          <p:cNvPr id="15" name="Straight Connector 14"/>
          <p:cNvCxnSpPr/>
          <p:nvPr/>
        </p:nvCxnSpPr>
        <p:spPr>
          <a:xfrm flipV="1">
            <a:off x="2269341" y="4518719"/>
            <a:ext cx="5688632" cy="7200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788888" y="4711623"/>
            <a:ext cx="649537" cy="369332"/>
          </a:xfrm>
          <a:prstGeom prst="rect">
            <a:avLst/>
          </a:prstGeom>
          <a:noFill/>
        </p:spPr>
        <p:txBody>
          <a:bodyPr wrap="none" rtlCol="0">
            <a:spAutoFit/>
          </a:bodyPr>
          <a:lstStyle/>
          <a:p>
            <a:r>
              <a:rPr lang="en-US" dirty="0" smtClean="0"/>
              <a:t>Time</a:t>
            </a:r>
            <a:endParaRPr lang="en-US" dirty="0"/>
          </a:p>
        </p:txBody>
      </p:sp>
      <p:sp>
        <p:nvSpPr>
          <p:cNvPr id="29" name="TextBox 28"/>
          <p:cNvSpPr txBox="1"/>
          <p:nvPr/>
        </p:nvSpPr>
        <p:spPr>
          <a:xfrm>
            <a:off x="1945213" y="3963117"/>
            <a:ext cx="324128" cy="276999"/>
          </a:xfrm>
          <a:prstGeom prst="rect">
            <a:avLst/>
          </a:prstGeom>
          <a:noFill/>
        </p:spPr>
        <p:txBody>
          <a:bodyPr wrap="none" rtlCol="0">
            <a:spAutoFit/>
          </a:bodyPr>
          <a:lstStyle/>
          <a:p>
            <a:r>
              <a:rPr lang="en-US" sz="1200" i="1" dirty="0"/>
              <a:t>f</a:t>
            </a:r>
            <a:r>
              <a:rPr lang="en-US" sz="1200" i="1" dirty="0" smtClean="0"/>
              <a:t>()</a:t>
            </a:r>
            <a:endParaRPr lang="en-US" sz="1200" i="1" dirty="0"/>
          </a:p>
        </p:txBody>
      </p:sp>
      <p:cxnSp>
        <p:nvCxnSpPr>
          <p:cNvPr id="36" name="Straight Arrow Connector 35"/>
          <p:cNvCxnSpPr/>
          <p:nvPr/>
        </p:nvCxnSpPr>
        <p:spPr>
          <a:xfrm>
            <a:off x="2348060" y="459072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2348060" y="1882969"/>
            <a:ext cx="0" cy="2707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234789" y="3593785"/>
            <a:ext cx="1034770" cy="369332"/>
          </a:xfrm>
          <a:prstGeom prst="rect">
            <a:avLst/>
          </a:prstGeom>
          <a:noFill/>
        </p:spPr>
        <p:txBody>
          <a:bodyPr wrap="none" rtlCol="0">
            <a:spAutoFit/>
          </a:bodyPr>
          <a:lstStyle/>
          <a:p>
            <a:r>
              <a:rPr lang="en-US" dirty="0" smtClean="0"/>
              <a:t>Operator</a:t>
            </a:r>
            <a:endParaRPr lang="en-US" dirty="0"/>
          </a:p>
        </p:txBody>
      </p:sp>
      <p:sp>
        <p:nvSpPr>
          <p:cNvPr id="2" name="TextBox 1"/>
          <p:cNvSpPr txBox="1"/>
          <p:nvPr/>
        </p:nvSpPr>
        <p:spPr>
          <a:xfrm>
            <a:off x="2917413" y="4055450"/>
            <a:ext cx="1276696" cy="369332"/>
          </a:xfrm>
          <a:prstGeom prst="rect">
            <a:avLst/>
          </a:prstGeom>
          <a:noFill/>
        </p:spPr>
        <p:txBody>
          <a:bodyPr wrap="none" rtlCol="0">
            <a:spAutoFit/>
          </a:bodyPr>
          <a:lstStyle/>
          <a:p>
            <a:r>
              <a:rPr lang="en-US" dirty="0" smtClean="0"/>
              <a:t>Completion</a:t>
            </a:r>
            <a:endParaRPr lang="en-US" dirty="0"/>
          </a:p>
        </p:txBody>
      </p:sp>
      <p:sp>
        <p:nvSpPr>
          <p:cNvPr id="5" name="TextBox 4"/>
          <p:cNvSpPr txBox="1"/>
          <p:nvPr/>
        </p:nvSpPr>
        <p:spPr>
          <a:xfrm>
            <a:off x="5463432" y="4577950"/>
            <a:ext cx="676788" cy="707886"/>
          </a:xfrm>
          <a:prstGeom prst="rect">
            <a:avLst/>
          </a:prstGeom>
          <a:noFill/>
        </p:spPr>
        <p:txBody>
          <a:bodyPr wrap="none" rtlCol="0">
            <a:spAutoFit/>
          </a:bodyPr>
          <a:lstStyle/>
          <a:p>
            <a:r>
              <a:rPr lang="en-US" sz="4000" i="1" dirty="0" smtClean="0">
                <a:latin typeface="Brush Script MT" panose="03060802040406070304" pitchFamily="66" charset="0"/>
              </a:rPr>
              <a:t>(x)</a:t>
            </a:r>
            <a:endParaRPr lang="en-US" sz="4000" i="1" dirty="0">
              <a:latin typeface="Brush Script MT" panose="03060802040406070304" pitchFamily="66" charset="0"/>
            </a:endParaRPr>
          </a:p>
        </p:txBody>
      </p:sp>
      <p:sp>
        <p:nvSpPr>
          <p:cNvPr id="34" name="TextBox 33"/>
          <p:cNvSpPr txBox="1"/>
          <p:nvPr/>
        </p:nvSpPr>
        <p:spPr>
          <a:xfrm>
            <a:off x="1592553" y="2348880"/>
            <a:ext cx="713337" cy="707886"/>
          </a:xfrm>
          <a:prstGeom prst="rect">
            <a:avLst/>
          </a:prstGeom>
          <a:noFill/>
        </p:spPr>
        <p:txBody>
          <a:bodyPr wrap="none" rtlCol="0">
            <a:spAutoFit/>
          </a:bodyPr>
          <a:lstStyle/>
          <a:p>
            <a:r>
              <a:rPr lang="en-US" sz="4000" i="1" dirty="0" smtClean="0">
                <a:latin typeface="Brush Script MT" panose="03060802040406070304" pitchFamily="66" charset="0"/>
              </a:rPr>
              <a:t>(y)</a:t>
            </a:r>
            <a:endParaRPr lang="en-US" sz="4000" i="1" dirty="0">
              <a:latin typeface="Brush Script MT" panose="03060802040406070304" pitchFamily="66" charset="0"/>
            </a:endParaRPr>
          </a:p>
        </p:txBody>
      </p:sp>
      <p:cxnSp>
        <p:nvCxnSpPr>
          <p:cNvPr id="6" name="Straight Connector 5"/>
          <p:cNvCxnSpPr/>
          <p:nvPr/>
        </p:nvCxnSpPr>
        <p:spPr>
          <a:xfrm>
            <a:off x="3419872" y="4424782"/>
            <a:ext cx="0" cy="2868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4645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Marble Diagrams</a:t>
            </a:r>
            <a:endParaRPr lang="en-US" dirty="0"/>
          </a:p>
        </p:txBody>
      </p:sp>
      <p:cxnSp>
        <p:nvCxnSpPr>
          <p:cNvPr id="15" name="Straight Connector 14"/>
          <p:cNvCxnSpPr/>
          <p:nvPr/>
        </p:nvCxnSpPr>
        <p:spPr>
          <a:xfrm flipV="1">
            <a:off x="2269341" y="4518719"/>
            <a:ext cx="5688632" cy="7200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788888" y="4711623"/>
            <a:ext cx="649537" cy="369332"/>
          </a:xfrm>
          <a:prstGeom prst="rect">
            <a:avLst/>
          </a:prstGeom>
          <a:noFill/>
        </p:spPr>
        <p:txBody>
          <a:bodyPr wrap="none" rtlCol="0">
            <a:spAutoFit/>
          </a:bodyPr>
          <a:lstStyle/>
          <a:p>
            <a:r>
              <a:rPr lang="en-US" dirty="0" smtClean="0"/>
              <a:t>Time</a:t>
            </a:r>
            <a:endParaRPr lang="en-US" dirty="0"/>
          </a:p>
        </p:txBody>
      </p:sp>
      <p:sp>
        <p:nvSpPr>
          <p:cNvPr id="29" name="TextBox 28"/>
          <p:cNvSpPr txBox="1"/>
          <p:nvPr/>
        </p:nvSpPr>
        <p:spPr>
          <a:xfrm>
            <a:off x="1945213" y="3963117"/>
            <a:ext cx="324128" cy="276999"/>
          </a:xfrm>
          <a:prstGeom prst="rect">
            <a:avLst/>
          </a:prstGeom>
          <a:noFill/>
        </p:spPr>
        <p:txBody>
          <a:bodyPr wrap="none" rtlCol="0">
            <a:spAutoFit/>
          </a:bodyPr>
          <a:lstStyle/>
          <a:p>
            <a:r>
              <a:rPr lang="en-US" sz="1200" i="1" dirty="0"/>
              <a:t>f</a:t>
            </a:r>
            <a:r>
              <a:rPr lang="en-US" sz="1200" i="1" dirty="0" smtClean="0"/>
              <a:t>()</a:t>
            </a:r>
            <a:endParaRPr lang="en-US" sz="1200" i="1" dirty="0"/>
          </a:p>
        </p:txBody>
      </p:sp>
      <p:cxnSp>
        <p:nvCxnSpPr>
          <p:cNvPr id="36" name="Straight Arrow Connector 35"/>
          <p:cNvCxnSpPr/>
          <p:nvPr/>
        </p:nvCxnSpPr>
        <p:spPr>
          <a:xfrm>
            <a:off x="2348060" y="459072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2348060" y="1882969"/>
            <a:ext cx="0" cy="2707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234789" y="3593785"/>
            <a:ext cx="1034770" cy="369332"/>
          </a:xfrm>
          <a:prstGeom prst="rect">
            <a:avLst/>
          </a:prstGeom>
          <a:noFill/>
        </p:spPr>
        <p:txBody>
          <a:bodyPr wrap="none" rtlCol="0">
            <a:spAutoFit/>
          </a:bodyPr>
          <a:lstStyle/>
          <a:p>
            <a:r>
              <a:rPr lang="en-US" dirty="0" smtClean="0"/>
              <a:t>Operator</a:t>
            </a:r>
            <a:endParaRPr lang="en-US" dirty="0"/>
          </a:p>
        </p:txBody>
      </p:sp>
      <p:sp>
        <p:nvSpPr>
          <p:cNvPr id="2" name="TextBox 1"/>
          <p:cNvSpPr txBox="1"/>
          <p:nvPr/>
        </p:nvSpPr>
        <p:spPr>
          <a:xfrm>
            <a:off x="2884095" y="3985102"/>
            <a:ext cx="655436" cy="369332"/>
          </a:xfrm>
          <a:prstGeom prst="rect">
            <a:avLst/>
          </a:prstGeom>
          <a:noFill/>
        </p:spPr>
        <p:txBody>
          <a:bodyPr wrap="none" rtlCol="0">
            <a:spAutoFit/>
          </a:bodyPr>
          <a:lstStyle/>
          <a:p>
            <a:r>
              <a:rPr lang="en-US" dirty="0" smtClean="0"/>
              <a:t>Error</a:t>
            </a:r>
            <a:endParaRPr lang="en-US" dirty="0"/>
          </a:p>
        </p:txBody>
      </p:sp>
      <p:sp>
        <p:nvSpPr>
          <p:cNvPr id="5" name="TextBox 4"/>
          <p:cNvSpPr txBox="1"/>
          <p:nvPr/>
        </p:nvSpPr>
        <p:spPr>
          <a:xfrm>
            <a:off x="5463432" y="4577950"/>
            <a:ext cx="676788" cy="707886"/>
          </a:xfrm>
          <a:prstGeom prst="rect">
            <a:avLst/>
          </a:prstGeom>
          <a:noFill/>
        </p:spPr>
        <p:txBody>
          <a:bodyPr wrap="none" rtlCol="0">
            <a:spAutoFit/>
          </a:bodyPr>
          <a:lstStyle/>
          <a:p>
            <a:r>
              <a:rPr lang="en-US" sz="4000" i="1" dirty="0" smtClean="0">
                <a:latin typeface="Brush Script MT" panose="03060802040406070304" pitchFamily="66" charset="0"/>
              </a:rPr>
              <a:t>(x)</a:t>
            </a:r>
            <a:endParaRPr lang="en-US" sz="4000" i="1" dirty="0">
              <a:latin typeface="Brush Script MT" panose="03060802040406070304" pitchFamily="66" charset="0"/>
            </a:endParaRPr>
          </a:p>
        </p:txBody>
      </p:sp>
      <p:sp>
        <p:nvSpPr>
          <p:cNvPr id="34" name="TextBox 33"/>
          <p:cNvSpPr txBox="1"/>
          <p:nvPr/>
        </p:nvSpPr>
        <p:spPr>
          <a:xfrm>
            <a:off x="1592553" y="2348880"/>
            <a:ext cx="713337" cy="707886"/>
          </a:xfrm>
          <a:prstGeom prst="rect">
            <a:avLst/>
          </a:prstGeom>
          <a:noFill/>
        </p:spPr>
        <p:txBody>
          <a:bodyPr wrap="none" rtlCol="0">
            <a:spAutoFit/>
          </a:bodyPr>
          <a:lstStyle/>
          <a:p>
            <a:r>
              <a:rPr lang="en-US" sz="4000" i="1" dirty="0" smtClean="0">
                <a:latin typeface="Brush Script MT" panose="03060802040406070304" pitchFamily="66" charset="0"/>
              </a:rPr>
              <a:t>(y)</a:t>
            </a:r>
            <a:endParaRPr lang="en-US" sz="4000" i="1" dirty="0">
              <a:latin typeface="Brush Script MT" panose="03060802040406070304" pitchFamily="66" charset="0"/>
            </a:endParaRPr>
          </a:p>
        </p:txBody>
      </p:sp>
      <p:grpSp>
        <p:nvGrpSpPr>
          <p:cNvPr id="10" name="Group 9"/>
          <p:cNvGrpSpPr/>
          <p:nvPr/>
        </p:nvGrpSpPr>
        <p:grpSpPr>
          <a:xfrm>
            <a:off x="2843808" y="4408827"/>
            <a:ext cx="569842" cy="310803"/>
            <a:chOff x="3295665" y="4424047"/>
            <a:chExt cx="569842" cy="310803"/>
          </a:xfrm>
        </p:grpSpPr>
        <p:cxnSp>
          <p:nvCxnSpPr>
            <p:cNvPr id="7" name="Straight Connector 6"/>
            <p:cNvCxnSpPr/>
            <p:nvPr/>
          </p:nvCxnSpPr>
          <p:spPr>
            <a:xfrm>
              <a:off x="3295666" y="4424047"/>
              <a:ext cx="569841" cy="287576"/>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flipH="1">
              <a:off x="3295665" y="4447274"/>
              <a:ext cx="569841" cy="287576"/>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15245932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Marble Diagrams</a:t>
            </a:r>
            <a:endParaRPr lang="en-US" dirty="0"/>
          </a:p>
        </p:txBody>
      </p:sp>
      <p:grpSp>
        <p:nvGrpSpPr>
          <p:cNvPr id="13" name="Group 12"/>
          <p:cNvGrpSpPr/>
          <p:nvPr/>
        </p:nvGrpSpPr>
        <p:grpSpPr>
          <a:xfrm>
            <a:off x="2267744" y="2739607"/>
            <a:ext cx="5688632" cy="234026"/>
            <a:chOff x="1907704" y="2197406"/>
            <a:chExt cx="5688632" cy="234026"/>
          </a:xfrm>
        </p:grpSpPr>
        <p:cxnSp>
          <p:nvCxnSpPr>
            <p:cNvPr id="3" name="Straight Connector 2"/>
            <p:cNvCxnSpPr/>
            <p:nvPr/>
          </p:nvCxnSpPr>
          <p:spPr>
            <a:xfrm flipV="1">
              <a:off x="1907704" y="2240868"/>
              <a:ext cx="5688632" cy="72008"/>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483768" y="2240868"/>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275856" y="2251412"/>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812450" y="2222866"/>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868144" y="2197406"/>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7236296" y="2197406"/>
              <a:ext cx="0" cy="18002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2269341" y="4475257"/>
            <a:ext cx="5688632" cy="234026"/>
            <a:chOff x="1907704" y="2197406"/>
            <a:chExt cx="5688632" cy="234026"/>
          </a:xfrm>
        </p:grpSpPr>
        <p:cxnSp>
          <p:nvCxnSpPr>
            <p:cNvPr id="15" name="Straight Connector 14"/>
            <p:cNvCxnSpPr/>
            <p:nvPr/>
          </p:nvCxnSpPr>
          <p:spPr>
            <a:xfrm flipV="1">
              <a:off x="1907704" y="2240868"/>
              <a:ext cx="5688632" cy="72008"/>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483768" y="2240868"/>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275856" y="2251412"/>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812450" y="2222866"/>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868144" y="2197406"/>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7236296" y="2197406"/>
              <a:ext cx="0" cy="18002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flipH="1">
            <a:off x="2915816" y="2973633"/>
            <a:ext cx="1597" cy="1501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706307" y="2947529"/>
            <a:ext cx="1597" cy="1501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5246095" y="3027639"/>
            <a:ext cx="1597" cy="1501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6298595" y="2963089"/>
            <a:ext cx="1597" cy="1501624"/>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32572" y="2698957"/>
            <a:ext cx="1636987" cy="369332"/>
          </a:xfrm>
          <a:prstGeom prst="rect">
            <a:avLst/>
          </a:prstGeom>
          <a:noFill/>
        </p:spPr>
        <p:txBody>
          <a:bodyPr wrap="none" rtlCol="0">
            <a:spAutoFit/>
          </a:bodyPr>
          <a:lstStyle/>
          <a:p>
            <a:r>
              <a:rPr lang="en-US" dirty="0" smtClean="0"/>
              <a:t>Input sequence</a:t>
            </a:r>
            <a:endParaRPr lang="en-US" dirty="0"/>
          </a:p>
        </p:txBody>
      </p:sp>
      <p:sp>
        <p:nvSpPr>
          <p:cNvPr id="27" name="TextBox 26"/>
          <p:cNvSpPr txBox="1"/>
          <p:nvPr/>
        </p:nvSpPr>
        <p:spPr>
          <a:xfrm>
            <a:off x="539552" y="4406061"/>
            <a:ext cx="1808508" cy="369332"/>
          </a:xfrm>
          <a:prstGeom prst="rect">
            <a:avLst/>
          </a:prstGeom>
          <a:noFill/>
        </p:spPr>
        <p:txBody>
          <a:bodyPr wrap="none" rtlCol="0">
            <a:spAutoFit/>
          </a:bodyPr>
          <a:lstStyle/>
          <a:p>
            <a:r>
              <a:rPr lang="en-US" dirty="0" smtClean="0"/>
              <a:t>Output sequence</a:t>
            </a:r>
            <a:endParaRPr lang="en-US" dirty="0"/>
          </a:p>
        </p:txBody>
      </p:sp>
      <p:sp>
        <p:nvSpPr>
          <p:cNvPr id="28" name="TextBox 27"/>
          <p:cNvSpPr txBox="1"/>
          <p:nvPr/>
        </p:nvSpPr>
        <p:spPr>
          <a:xfrm>
            <a:off x="4427983" y="2425170"/>
            <a:ext cx="649537" cy="369332"/>
          </a:xfrm>
          <a:prstGeom prst="rect">
            <a:avLst/>
          </a:prstGeom>
          <a:noFill/>
        </p:spPr>
        <p:txBody>
          <a:bodyPr wrap="none" rtlCol="0">
            <a:spAutoFit/>
          </a:bodyPr>
          <a:lstStyle/>
          <a:p>
            <a:r>
              <a:rPr lang="en-US" dirty="0" smtClean="0"/>
              <a:t>Time</a:t>
            </a:r>
            <a:endParaRPr lang="en-US" dirty="0"/>
          </a:p>
        </p:txBody>
      </p:sp>
      <p:sp>
        <p:nvSpPr>
          <p:cNvPr id="29" name="TextBox 28"/>
          <p:cNvSpPr txBox="1"/>
          <p:nvPr/>
        </p:nvSpPr>
        <p:spPr>
          <a:xfrm>
            <a:off x="2449143" y="3241829"/>
            <a:ext cx="324128" cy="276999"/>
          </a:xfrm>
          <a:prstGeom prst="rect">
            <a:avLst/>
          </a:prstGeom>
          <a:noFill/>
        </p:spPr>
        <p:txBody>
          <a:bodyPr wrap="none" rtlCol="0">
            <a:spAutoFit/>
          </a:bodyPr>
          <a:lstStyle/>
          <a:p>
            <a:r>
              <a:rPr lang="en-US" sz="1200" i="1" dirty="0"/>
              <a:t>f</a:t>
            </a:r>
            <a:r>
              <a:rPr lang="en-US" sz="1200" i="1" dirty="0" smtClean="0"/>
              <a:t>()</a:t>
            </a:r>
            <a:endParaRPr lang="en-US" sz="1200" i="1" dirty="0"/>
          </a:p>
        </p:txBody>
      </p:sp>
      <p:sp>
        <p:nvSpPr>
          <p:cNvPr id="30" name="TextBox 29"/>
          <p:cNvSpPr txBox="1"/>
          <p:nvPr/>
        </p:nvSpPr>
        <p:spPr>
          <a:xfrm>
            <a:off x="3311768" y="3371925"/>
            <a:ext cx="324128" cy="276999"/>
          </a:xfrm>
          <a:prstGeom prst="rect">
            <a:avLst/>
          </a:prstGeom>
          <a:noFill/>
        </p:spPr>
        <p:txBody>
          <a:bodyPr wrap="none" rtlCol="0">
            <a:spAutoFit/>
          </a:bodyPr>
          <a:lstStyle/>
          <a:p>
            <a:r>
              <a:rPr lang="en-US" sz="1200" i="1" dirty="0"/>
              <a:t>f</a:t>
            </a:r>
            <a:r>
              <a:rPr lang="en-US" sz="1200" i="1" dirty="0" smtClean="0"/>
              <a:t>()</a:t>
            </a:r>
            <a:endParaRPr lang="en-US" sz="1200" i="1" dirty="0"/>
          </a:p>
        </p:txBody>
      </p:sp>
      <p:sp>
        <p:nvSpPr>
          <p:cNvPr id="31" name="TextBox 30"/>
          <p:cNvSpPr txBox="1"/>
          <p:nvPr/>
        </p:nvSpPr>
        <p:spPr>
          <a:xfrm>
            <a:off x="5904056" y="3256871"/>
            <a:ext cx="324128" cy="276999"/>
          </a:xfrm>
          <a:prstGeom prst="rect">
            <a:avLst/>
          </a:prstGeom>
          <a:noFill/>
        </p:spPr>
        <p:txBody>
          <a:bodyPr wrap="none" rtlCol="0">
            <a:spAutoFit/>
          </a:bodyPr>
          <a:lstStyle/>
          <a:p>
            <a:r>
              <a:rPr lang="en-US" sz="1200" i="1" dirty="0"/>
              <a:t>f</a:t>
            </a:r>
            <a:r>
              <a:rPr lang="en-US" sz="1200" i="1" dirty="0" smtClean="0"/>
              <a:t>()</a:t>
            </a:r>
            <a:endParaRPr lang="en-US" sz="1200" i="1" dirty="0"/>
          </a:p>
        </p:txBody>
      </p:sp>
      <p:sp>
        <p:nvSpPr>
          <p:cNvPr id="32" name="TextBox 31"/>
          <p:cNvSpPr txBox="1"/>
          <p:nvPr/>
        </p:nvSpPr>
        <p:spPr>
          <a:xfrm>
            <a:off x="4871881" y="3422484"/>
            <a:ext cx="324128" cy="276999"/>
          </a:xfrm>
          <a:prstGeom prst="rect">
            <a:avLst/>
          </a:prstGeom>
          <a:noFill/>
        </p:spPr>
        <p:txBody>
          <a:bodyPr wrap="none" rtlCol="0">
            <a:spAutoFit/>
          </a:bodyPr>
          <a:lstStyle/>
          <a:p>
            <a:r>
              <a:rPr lang="en-US" sz="1200" i="1" dirty="0"/>
              <a:t>f</a:t>
            </a:r>
            <a:r>
              <a:rPr lang="en-US" sz="1200" i="1" dirty="0" smtClean="0"/>
              <a:t>()</a:t>
            </a:r>
            <a:endParaRPr lang="en-US" sz="1200" i="1" dirty="0"/>
          </a:p>
        </p:txBody>
      </p:sp>
      <p:cxnSp>
        <p:nvCxnSpPr>
          <p:cNvPr id="36" name="Straight Arrow Connector 35"/>
          <p:cNvCxnSpPr>
            <a:stCxn id="27" idx="3"/>
            <a:endCxn id="27" idx="3"/>
          </p:cNvCxnSpPr>
          <p:nvPr/>
        </p:nvCxnSpPr>
        <p:spPr>
          <a:xfrm>
            <a:off x="2348060" y="459072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7" idx="3"/>
          </p:cNvCxnSpPr>
          <p:nvPr/>
        </p:nvCxnSpPr>
        <p:spPr>
          <a:xfrm flipV="1">
            <a:off x="2348060" y="1882969"/>
            <a:ext cx="0" cy="2707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234789" y="3593785"/>
            <a:ext cx="1034770" cy="369332"/>
          </a:xfrm>
          <a:prstGeom prst="rect">
            <a:avLst/>
          </a:prstGeom>
          <a:noFill/>
        </p:spPr>
        <p:txBody>
          <a:bodyPr wrap="none" rtlCol="0">
            <a:spAutoFit/>
          </a:bodyPr>
          <a:lstStyle/>
          <a:p>
            <a:r>
              <a:rPr lang="en-US" dirty="0" smtClean="0"/>
              <a:t>Operator</a:t>
            </a:r>
            <a:endParaRPr lang="en-US" dirty="0"/>
          </a:p>
        </p:txBody>
      </p:sp>
      <p:sp>
        <p:nvSpPr>
          <p:cNvPr id="50" name="TextBox 49"/>
          <p:cNvSpPr txBox="1"/>
          <p:nvPr/>
        </p:nvSpPr>
        <p:spPr>
          <a:xfrm>
            <a:off x="7318028" y="2336938"/>
            <a:ext cx="1276696" cy="369332"/>
          </a:xfrm>
          <a:prstGeom prst="rect">
            <a:avLst/>
          </a:prstGeom>
          <a:noFill/>
        </p:spPr>
        <p:txBody>
          <a:bodyPr wrap="none" rtlCol="0">
            <a:spAutoFit/>
          </a:bodyPr>
          <a:lstStyle/>
          <a:p>
            <a:r>
              <a:rPr lang="en-US" dirty="0" smtClean="0"/>
              <a:t>Completion</a:t>
            </a:r>
            <a:endParaRPr lang="en-US" dirty="0"/>
          </a:p>
        </p:txBody>
      </p:sp>
    </p:spTree>
    <p:extLst>
      <p:ext uri="{BB962C8B-B14F-4D97-AF65-F5344CB8AC3E}">
        <p14:creationId xmlns:p14="http://schemas.microsoft.com/office/powerpoint/2010/main" val="16970065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Marble Diagrams</a:t>
            </a:r>
            <a:endParaRPr lang="en-US" dirty="0"/>
          </a:p>
        </p:txBody>
      </p:sp>
      <p:cxnSp>
        <p:nvCxnSpPr>
          <p:cNvPr id="3" name="Straight Connector 2"/>
          <p:cNvCxnSpPr/>
          <p:nvPr/>
        </p:nvCxnSpPr>
        <p:spPr>
          <a:xfrm flipV="1">
            <a:off x="2267744" y="2783069"/>
            <a:ext cx="5688632" cy="72008"/>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843808" y="2783069"/>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635896" y="2793613"/>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V="1">
            <a:off x="2269341" y="4518719"/>
            <a:ext cx="5688632" cy="72008"/>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845405" y="4518719"/>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637493" y="4529263"/>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5508104" y="4505707"/>
            <a:ext cx="0" cy="180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915816" y="2973633"/>
            <a:ext cx="1597" cy="1501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706307" y="2947529"/>
            <a:ext cx="1597" cy="1501624"/>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32572" y="2698957"/>
            <a:ext cx="1636987" cy="369332"/>
          </a:xfrm>
          <a:prstGeom prst="rect">
            <a:avLst/>
          </a:prstGeom>
          <a:noFill/>
        </p:spPr>
        <p:txBody>
          <a:bodyPr wrap="none" rtlCol="0">
            <a:spAutoFit/>
          </a:bodyPr>
          <a:lstStyle/>
          <a:p>
            <a:r>
              <a:rPr lang="en-US" dirty="0" smtClean="0"/>
              <a:t>Input sequence</a:t>
            </a:r>
            <a:endParaRPr lang="en-US" dirty="0"/>
          </a:p>
        </p:txBody>
      </p:sp>
      <p:sp>
        <p:nvSpPr>
          <p:cNvPr id="27" name="TextBox 26"/>
          <p:cNvSpPr txBox="1"/>
          <p:nvPr/>
        </p:nvSpPr>
        <p:spPr>
          <a:xfrm>
            <a:off x="539552" y="4406061"/>
            <a:ext cx="1808508" cy="369332"/>
          </a:xfrm>
          <a:prstGeom prst="rect">
            <a:avLst/>
          </a:prstGeom>
          <a:noFill/>
        </p:spPr>
        <p:txBody>
          <a:bodyPr wrap="none" rtlCol="0">
            <a:spAutoFit/>
          </a:bodyPr>
          <a:lstStyle/>
          <a:p>
            <a:r>
              <a:rPr lang="en-US" dirty="0" smtClean="0"/>
              <a:t>Output sequence</a:t>
            </a:r>
            <a:endParaRPr lang="en-US" dirty="0"/>
          </a:p>
        </p:txBody>
      </p:sp>
      <p:sp>
        <p:nvSpPr>
          <p:cNvPr id="28" name="TextBox 27"/>
          <p:cNvSpPr txBox="1"/>
          <p:nvPr/>
        </p:nvSpPr>
        <p:spPr>
          <a:xfrm>
            <a:off x="4531228" y="5085184"/>
            <a:ext cx="649537" cy="369332"/>
          </a:xfrm>
          <a:prstGeom prst="rect">
            <a:avLst/>
          </a:prstGeom>
          <a:noFill/>
        </p:spPr>
        <p:txBody>
          <a:bodyPr wrap="none" rtlCol="0">
            <a:spAutoFit/>
          </a:bodyPr>
          <a:lstStyle/>
          <a:p>
            <a:r>
              <a:rPr lang="en-US" dirty="0" smtClean="0"/>
              <a:t>Time</a:t>
            </a:r>
            <a:endParaRPr lang="en-US" dirty="0"/>
          </a:p>
        </p:txBody>
      </p:sp>
      <p:sp>
        <p:nvSpPr>
          <p:cNvPr id="29" name="TextBox 28"/>
          <p:cNvSpPr txBox="1"/>
          <p:nvPr/>
        </p:nvSpPr>
        <p:spPr>
          <a:xfrm>
            <a:off x="2449143" y="3241829"/>
            <a:ext cx="324128" cy="276999"/>
          </a:xfrm>
          <a:prstGeom prst="rect">
            <a:avLst/>
          </a:prstGeom>
          <a:noFill/>
        </p:spPr>
        <p:txBody>
          <a:bodyPr wrap="none" rtlCol="0">
            <a:spAutoFit/>
          </a:bodyPr>
          <a:lstStyle/>
          <a:p>
            <a:r>
              <a:rPr lang="en-US" sz="1200" i="1" dirty="0"/>
              <a:t>f</a:t>
            </a:r>
            <a:r>
              <a:rPr lang="en-US" sz="1200" i="1" dirty="0" smtClean="0"/>
              <a:t>()</a:t>
            </a:r>
            <a:endParaRPr lang="en-US" sz="1200" i="1" dirty="0"/>
          </a:p>
        </p:txBody>
      </p:sp>
      <p:sp>
        <p:nvSpPr>
          <p:cNvPr id="30" name="TextBox 29"/>
          <p:cNvSpPr txBox="1"/>
          <p:nvPr/>
        </p:nvSpPr>
        <p:spPr>
          <a:xfrm>
            <a:off x="3311768" y="3371925"/>
            <a:ext cx="324128" cy="276999"/>
          </a:xfrm>
          <a:prstGeom prst="rect">
            <a:avLst/>
          </a:prstGeom>
          <a:noFill/>
        </p:spPr>
        <p:txBody>
          <a:bodyPr wrap="none" rtlCol="0">
            <a:spAutoFit/>
          </a:bodyPr>
          <a:lstStyle/>
          <a:p>
            <a:r>
              <a:rPr lang="en-US" sz="1200" i="1" dirty="0"/>
              <a:t>f</a:t>
            </a:r>
            <a:r>
              <a:rPr lang="en-US" sz="1200" i="1" dirty="0" smtClean="0"/>
              <a:t>()</a:t>
            </a:r>
            <a:endParaRPr lang="en-US" sz="1200" i="1" dirty="0"/>
          </a:p>
        </p:txBody>
      </p:sp>
      <p:cxnSp>
        <p:nvCxnSpPr>
          <p:cNvPr id="36" name="Straight Arrow Connector 35"/>
          <p:cNvCxnSpPr>
            <a:stCxn id="27" idx="3"/>
            <a:endCxn id="27" idx="3"/>
          </p:cNvCxnSpPr>
          <p:nvPr/>
        </p:nvCxnSpPr>
        <p:spPr>
          <a:xfrm>
            <a:off x="2348060" y="459072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7" idx="3"/>
          </p:cNvCxnSpPr>
          <p:nvPr/>
        </p:nvCxnSpPr>
        <p:spPr>
          <a:xfrm flipV="1">
            <a:off x="2348060" y="1882969"/>
            <a:ext cx="0" cy="2707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234789" y="3593785"/>
            <a:ext cx="1034770" cy="369332"/>
          </a:xfrm>
          <a:prstGeom prst="rect">
            <a:avLst/>
          </a:prstGeom>
          <a:noFill/>
        </p:spPr>
        <p:txBody>
          <a:bodyPr wrap="none" rtlCol="0">
            <a:spAutoFit/>
          </a:bodyPr>
          <a:lstStyle/>
          <a:p>
            <a:r>
              <a:rPr lang="en-US" dirty="0" smtClean="0"/>
              <a:t>Operator</a:t>
            </a:r>
            <a:endParaRPr lang="en-US" dirty="0"/>
          </a:p>
        </p:txBody>
      </p:sp>
      <p:sp>
        <p:nvSpPr>
          <p:cNvPr id="50" name="TextBox 49"/>
          <p:cNvSpPr txBox="1"/>
          <p:nvPr/>
        </p:nvSpPr>
        <p:spPr>
          <a:xfrm>
            <a:off x="5259233" y="2329625"/>
            <a:ext cx="1276696" cy="369332"/>
          </a:xfrm>
          <a:prstGeom prst="rect">
            <a:avLst/>
          </a:prstGeom>
          <a:noFill/>
        </p:spPr>
        <p:txBody>
          <a:bodyPr wrap="none" rtlCol="0">
            <a:spAutoFit/>
          </a:bodyPr>
          <a:lstStyle/>
          <a:p>
            <a:r>
              <a:rPr lang="en-US" dirty="0" smtClean="0"/>
              <a:t>Completion</a:t>
            </a:r>
            <a:endParaRPr lang="en-US" dirty="0"/>
          </a:p>
        </p:txBody>
      </p:sp>
      <p:cxnSp>
        <p:nvCxnSpPr>
          <p:cNvPr id="35" name="Straight Connector 34"/>
          <p:cNvCxnSpPr/>
          <p:nvPr/>
        </p:nvCxnSpPr>
        <p:spPr>
          <a:xfrm>
            <a:off x="5364088" y="2698957"/>
            <a:ext cx="0" cy="1800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96079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Marble Diagrams</a:t>
            </a:r>
            <a:endParaRPr lang="en-US" dirty="0"/>
          </a:p>
        </p:txBody>
      </p:sp>
      <p:cxnSp>
        <p:nvCxnSpPr>
          <p:cNvPr id="3" name="Straight Connector 2"/>
          <p:cNvCxnSpPr/>
          <p:nvPr/>
        </p:nvCxnSpPr>
        <p:spPr>
          <a:xfrm flipV="1">
            <a:off x="2267744" y="2783069"/>
            <a:ext cx="5688632" cy="72008"/>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843808" y="2783069"/>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635896" y="2793613"/>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V="1">
            <a:off x="2269341" y="4518719"/>
            <a:ext cx="5688632" cy="72008"/>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845405" y="4518719"/>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637493" y="4529263"/>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H="1">
            <a:off x="2915816" y="2973633"/>
            <a:ext cx="1597" cy="1501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706307" y="2947529"/>
            <a:ext cx="1597" cy="1501624"/>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32572" y="2698957"/>
            <a:ext cx="1636987" cy="369332"/>
          </a:xfrm>
          <a:prstGeom prst="rect">
            <a:avLst/>
          </a:prstGeom>
          <a:noFill/>
        </p:spPr>
        <p:txBody>
          <a:bodyPr wrap="none" rtlCol="0">
            <a:spAutoFit/>
          </a:bodyPr>
          <a:lstStyle/>
          <a:p>
            <a:r>
              <a:rPr lang="en-US" dirty="0" smtClean="0"/>
              <a:t>Input sequence</a:t>
            </a:r>
            <a:endParaRPr lang="en-US" dirty="0"/>
          </a:p>
        </p:txBody>
      </p:sp>
      <p:sp>
        <p:nvSpPr>
          <p:cNvPr id="27" name="TextBox 26"/>
          <p:cNvSpPr txBox="1"/>
          <p:nvPr/>
        </p:nvSpPr>
        <p:spPr>
          <a:xfrm>
            <a:off x="539552" y="4406061"/>
            <a:ext cx="1808508" cy="369332"/>
          </a:xfrm>
          <a:prstGeom prst="rect">
            <a:avLst/>
          </a:prstGeom>
          <a:noFill/>
        </p:spPr>
        <p:txBody>
          <a:bodyPr wrap="none" rtlCol="0">
            <a:spAutoFit/>
          </a:bodyPr>
          <a:lstStyle/>
          <a:p>
            <a:r>
              <a:rPr lang="en-US" dirty="0" smtClean="0"/>
              <a:t>Output sequence</a:t>
            </a:r>
            <a:endParaRPr lang="en-US" dirty="0"/>
          </a:p>
        </p:txBody>
      </p:sp>
      <p:sp>
        <p:nvSpPr>
          <p:cNvPr id="28" name="TextBox 27"/>
          <p:cNvSpPr txBox="1"/>
          <p:nvPr/>
        </p:nvSpPr>
        <p:spPr>
          <a:xfrm>
            <a:off x="4531228" y="5085184"/>
            <a:ext cx="649537" cy="369332"/>
          </a:xfrm>
          <a:prstGeom prst="rect">
            <a:avLst/>
          </a:prstGeom>
          <a:noFill/>
        </p:spPr>
        <p:txBody>
          <a:bodyPr wrap="none" rtlCol="0">
            <a:spAutoFit/>
          </a:bodyPr>
          <a:lstStyle/>
          <a:p>
            <a:r>
              <a:rPr lang="en-US" dirty="0" smtClean="0"/>
              <a:t>Time</a:t>
            </a:r>
            <a:endParaRPr lang="en-US" dirty="0"/>
          </a:p>
        </p:txBody>
      </p:sp>
      <p:sp>
        <p:nvSpPr>
          <p:cNvPr id="29" name="TextBox 28"/>
          <p:cNvSpPr txBox="1"/>
          <p:nvPr/>
        </p:nvSpPr>
        <p:spPr>
          <a:xfrm>
            <a:off x="2449143" y="3241829"/>
            <a:ext cx="324128" cy="276999"/>
          </a:xfrm>
          <a:prstGeom prst="rect">
            <a:avLst/>
          </a:prstGeom>
          <a:noFill/>
        </p:spPr>
        <p:txBody>
          <a:bodyPr wrap="none" rtlCol="0">
            <a:spAutoFit/>
          </a:bodyPr>
          <a:lstStyle/>
          <a:p>
            <a:r>
              <a:rPr lang="en-US" sz="1200" i="1" dirty="0"/>
              <a:t>f</a:t>
            </a:r>
            <a:r>
              <a:rPr lang="en-US" sz="1200" i="1" dirty="0" smtClean="0"/>
              <a:t>()</a:t>
            </a:r>
            <a:endParaRPr lang="en-US" sz="1200" i="1" dirty="0"/>
          </a:p>
        </p:txBody>
      </p:sp>
      <p:sp>
        <p:nvSpPr>
          <p:cNvPr id="30" name="TextBox 29"/>
          <p:cNvSpPr txBox="1"/>
          <p:nvPr/>
        </p:nvSpPr>
        <p:spPr>
          <a:xfrm>
            <a:off x="3311768" y="3371925"/>
            <a:ext cx="324128" cy="276999"/>
          </a:xfrm>
          <a:prstGeom prst="rect">
            <a:avLst/>
          </a:prstGeom>
          <a:noFill/>
        </p:spPr>
        <p:txBody>
          <a:bodyPr wrap="none" rtlCol="0">
            <a:spAutoFit/>
          </a:bodyPr>
          <a:lstStyle/>
          <a:p>
            <a:r>
              <a:rPr lang="en-US" sz="1200" i="1" dirty="0"/>
              <a:t>f</a:t>
            </a:r>
            <a:r>
              <a:rPr lang="en-US" sz="1200" i="1" dirty="0" smtClean="0"/>
              <a:t>()</a:t>
            </a:r>
            <a:endParaRPr lang="en-US" sz="1200" i="1" dirty="0"/>
          </a:p>
        </p:txBody>
      </p:sp>
      <p:cxnSp>
        <p:nvCxnSpPr>
          <p:cNvPr id="36" name="Straight Arrow Connector 35"/>
          <p:cNvCxnSpPr>
            <a:stCxn id="27" idx="3"/>
            <a:endCxn id="27" idx="3"/>
          </p:cNvCxnSpPr>
          <p:nvPr/>
        </p:nvCxnSpPr>
        <p:spPr>
          <a:xfrm>
            <a:off x="2348060" y="459072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7" idx="3"/>
          </p:cNvCxnSpPr>
          <p:nvPr/>
        </p:nvCxnSpPr>
        <p:spPr>
          <a:xfrm flipV="1">
            <a:off x="2348060" y="1882969"/>
            <a:ext cx="0" cy="2707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234789" y="3593785"/>
            <a:ext cx="1034770" cy="369332"/>
          </a:xfrm>
          <a:prstGeom prst="rect">
            <a:avLst/>
          </a:prstGeom>
          <a:noFill/>
        </p:spPr>
        <p:txBody>
          <a:bodyPr wrap="none" rtlCol="0">
            <a:spAutoFit/>
          </a:bodyPr>
          <a:lstStyle/>
          <a:p>
            <a:r>
              <a:rPr lang="en-US" dirty="0" smtClean="0"/>
              <a:t>Operator</a:t>
            </a:r>
            <a:endParaRPr lang="en-US" dirty="0"/>
          </a:p>
        </p:txBody>
      </p:sp>
      <p:sp>
        <p:nvSpPr>
          <p:cNvPr id="50" name="TextBox 49"/>
          <p:cNvSpPr txBox="1"/>
          <p:nvPr/>
        </p:nvSpPr>
        <p:spPr>
          <a:xfrm>
            <a:off x="5259233" y="2329625"/>
            <a:ext cx="655436" cy="369332"/>
          </a:xfrm>
          <a:prstGeom prst="rect">
            <a:avLst/>
          </a:prstGeom>
          <a:noFill/>
        </p:spPr>
        <p:txBody>
          <a:bodyPr wrap="none" rtlCol="0">
            <a:spAutoFit/>
          </a:bodyPr>
          <a:lstStyle/>
          <a:p>
            <a:r>
              <a:rPr lang="en-US" dirty="0" smtClean="0"/>
              <a:t>Error</a:t>
            </a:r>
            <a:endParaRPr lang="en-US" dirty="0"/>
          </a:p>
        </p:txBody>
      </p:sp>
      <p:grpSp>
        <p:nvGrpSpPr>
          <p:cNvPr id="24" name="Group 23"/>
          <p:cNvGrpSpPr/>
          <p:nvPr/>
        </p:nvGrpSpPr>
        <p:grpSpPr>
          <a:xfrm>
            <a:off x="5180765" y="2666891"/>
            <a:ext cx="569842" cy="310803"/>
            <a:chOff x="3295665" y="4424047"/>
            <a:chExt cx="569842" cy="310803"/>
          </a:xfrm>
        </p:grpSpPr>
        <p:cxnSp>
          <p:nvCxnSpPr>
            <p:cNvPr id="25" name="Straight Connector 24"/>
            <p:cNvCxnSpPr/>
            <p:nvPr/>
          </p:nvCxnSpPr>
          <p:spPr>
            <a:xfrm>
              <a:off x="3295666" y="4424047"/>
              <a:ext cx="569841" cy="287576"/>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31" name="Straight Connector 30"/>
            <p:cNvCxnSpPr/>
            <p:nvPr/>
          </p:nvCxnSpPr>
          <p:spPr>
            <a:xfrm flipH="1">
              <a:off x="3295665" y="4447274"/>
              <a:ext cx="569841" cy="287576"/>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grpSp>
      <p:grpSp>
        <p:nvGrpSpPr>
          <p:cNvPr id="32" name="Group 31"/>
          <p:cNvGrpSpPr/>
          <p:nvPr/>
        </p:nvGrpSpPr>
        <p:grpSpPr>
          <a:xfrm>
            <a:off x="5344826" y="4373861"/>
            <a:ext cx="569842" cy="310803"/>
            <a:chOff x="3295665" y="4424047"/>
            <a:chExt cx="569842" cy="310803"/>
          </a:xfrm>
        </p:grpSpPr>
        <p:cxnSp>
          <p:nvCxnSpPr>
            <p:cNvPr id="33" name="Straight Connector 32"/>
            <p:cNvCxnSpPr/>
            <p:nvPr/>
          </p:nvCxnSpPr>
          <p:spPr>
            <a:xfrm>
              <a:off x="3295666" y="4424047"/>
              <a:ext cx="569841" cy="287576"/>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34" name="Straight Connector 33"/>
            <p:cNvCxnSpPr/>
            <p:nvPr/>
          </p:nvCxnSpPr>
          <p:spPr>
            <a:xfrm flipH="1">
              <a:off x="3295665" y="4447274"/>
              <a:ext cx="569841" cy="287576"/>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15292214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IObservable&lt;T&gt; Contract</a:t>
            </a:r>
            <a:endParaRPr lang="en-US" dirty="0"/>
          </a:p>
        </p:txBody>
      </p:sp>
      <p:cxnSp>
        <p:nvCxnSpPr>
          <p:cNvPr id="36" name="Straight Arrow Connector 35"/>
          <p:cNvCxnSpPr/>
          <p:nvPr/>
        </p:nvCxnSpPr>
        <p:spPr>
          <a:xfrm>
            <a:off x="2348060" y="459072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043608" y="1844824"/>
            <a:ext cx="3866187" cy="923330"/>
          </a:xfrm>
          <a:prstGeom prst="rect">
            <a:avLst/>
          </a:prstGeom>
          <a:noFill/>
        </p:spPr>
        <p:txBody>
          <a:bodyPr wrap="none" rtlCol="0">
            <a:spAutoFit/>
          </a:bodyPr>
          <a:lstStyle/>
          <a:p>
            <a:pPr marL="342900" indent="-342900">
              <a:buFont typeface="+mj-lt"/>
              <a:buAutoNum type="arabicPeriod"/>
            </a:pPr>
            <a:r>
              <a:rPr lang="en-US" dirty="0" err="1" smtClean="0"/>
              <a:t>OnNext</a:t>
            </a:r>
            <a:r>
              <a:rPr lang="en-US" dirty="0" smtClean="0"/>
              <a:t> * (</a:t>
            </a:r>
            <a:r>
              <a:rPr lang="en-US" dirty="0" err="1" smtClean="0"/>
              <a:t>OnCompleted</a:t>
            </a:r>
            <a:r>
              <a:rPr lang="en-US" dirty="0" smtClean="0"/>
              <a:t> | </a:t>
            </a:r>
            <a:r>
              <a:rPr lang="en-US" dirty="0" err="1" smtClean="0"/>
              <a:t>OnError</a:t>
            </a:r>
            <a:r>
              <a:rPr lang="en-US" dirty="0" smtClean="0"/>
              <a:t>)</a:t>
            </a:r>
          </a:p>
          <a:p>
            <a:pPr marL="342900" indent="-342900">
              <a:buFont typeface="+mj-lt"/>
              <a:buAutoNum type="arabicPeriod"/>
            </a:pPr>
            <a:endParaRPr lang="en-US" dirty="0"/>
          </a:p>
          <a:p>
            <a:pPr marL="342900" indent="-342900">
              <a:buFont typeface="+mj-lt"/>
              <a:buAutoNum type="arabicPeriod"/>
            </a:pPr>
            <a:r>
              <a:rPr lang="en-US" dirty="0" smtClean="0"/>
              <a:t>Synchronized notification</a:t>
            </a:r>
            <a:endParaRPr lang="en-US" dirty="0"/>
          </a:p>
        </p:txBody>
      </p:sp>
    </p:spTree>
    <p:extLst>
      <p:ext uri="{BB962C8B-B14F-4D97-AF65-F5344CB8AC3E}">
        <p14:creationId xmlns:p14="http://schemas.microsoft.com/office/powerpoint/2010/main" val="55515366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Impossible according to IObservable&lt;T&gt; Contract</a:t>
            </a:r>
            <a:endParaRPr lang="en-US" dirty="0"/>
          </a:p>
        </p:txBody>
      </p:sp>
      <p:cxnSp>
        <p:nvCxnSpPr>
          <p:cNvPr id="15" name="Straight Connector 14"/>
          <p:cNvCxnSpPr/>
          <p:nvPr/>
        </p:nvCxnSpPr>
        <p:spPr>
          <a:xfrm flipV="1">
            <a:off x="2269341" y="4518719"/>
            <a:ext cx="5688632" cy="72008"/>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845405" y="4518719"/>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80112" y="4464713"/>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a:off x="2348060" y="459072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2348060" y="1882969"/>
            <a:ext cx="0" cy="2707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3961386" y="4422085"/>
            <a:ext cx="569842" cy="310803"/>
            <a:chOff x="3295665" y="4424047"/>
            <a:chExt cx="569842" cy="310803"/>
          </a:xfrm>
        </p:grpSpPr>
        <p:cxnSp>
          <p:nvCxnSpPr>
            <p:cNvPr id="33" name="Straight Connector 32"/>
            <p:cNvCxnSpPr/>
            <p:nvPr/>
          </p:nvCxnSpPr>
          <p:spPr>
            <a:xfrm>
              <a:off x="3295666" y="4424047"/>
              <a:ext cx="569841" cy="287576"/>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34" name="Straight Connector 33"/>
            <p:cNvCxnSpPr/>
            <p:nvPr/>
          </p:nvCxnSpPr>
          <p:spPr>
            <a:xfrm flipH="1">
              <a:off x="3295665" y="4447274"/>
              <a:ext cx="569841" cy="287576"/>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10947988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Impossible according to IObservable&lt;T&gt; Contract</a:t>
            </a:r>
            <a:endParaRPr lang="en-US" dirty="0"/>
          </a:p>
        </p:txBody>
      </p:sp>
      <p:cxnSp>
        <p:nvCxnSpPr>
          <p:cNvPr id="15" name="Straight Connector 14"/>
          <p:cNvCxnSpPr/>
          <p:nvPr/>
        </p:nvCxnSpPr>
        <p:spPr>
          <a:xfrm flipV="1">
            <a:off x="2269341" y="4518719"/>
            <a:ext cx="5688632" cy="72008"/>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845405" y="4518719"/>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80112" y="4464713"/>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a:off x="2348060" y="459072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2348060" y="1882969"/>
            <a:ext cx="0" cy="2707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4067944" y="4464713"/>
            <a:ext cx="0" cy="33243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4537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Pull based data model</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962" y="2492896"/>
            <a:ext cx="3905250"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081" y="1484784"/>
            <a:ext cx="4752975" cy="501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675251" y="2276872"/>
            <a:ext cx="4392488" cy="158417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75251" y="5589240"/>
            <a:ext cx="3680725" cy="72008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788024" y="1300118"/>
            <a:ext cx="3312368" cy="369332"/>
          </a:xfrm>
          <a:prstGeom prst="rect">
            <a:avLst/>
          </a:prstGeom>
          <a:noFill/>
        </p:spPr>
        <p:txBody>
          <a:bodyPr wrap="square" rtlCol="0">
            <a:spAutoFit/>
          </a:bodyPr>
          <a:lstStyle/>
          <a:p>
            <a:r>
              <a:rPr lang="en-US" dirty="0" smtClean="0"/>
              <a:t>(Interactive Programming Model)</a:t>
            </a:r>
            <a:endParaRPr lang="en-US" dirty="0"/>
          </a:p>
        </p:txBody>
      </p:sp>
      <p:sp>
        <p:nvSpPr>
          <p:cNvPr id="6" name="TextBox 5"/>
          <p:cNvSpPr txBox="1"/>
          <p:nvPr/>
        </p:nvSpPr>
        <p:spPr>
          <a:xfrm>
            <a:off x="5940152" y="5049115"/>
            <a:ext cx="1363130" cy="369332"/>
          </a:xfrm>
          <a:prstGeom prst="rect">
            <a:avLst/>
          </a:prstGeom>
          <a:noFill/>
        </p:spPr>
        <p:txBody>
          <a:bodyPr wrap="none" rtlCol="0">
            <a:spAutoFit/>
          </a:bodyPr>
          <a:lstStyle/>
          <a:p>
            <a:r>
              <a:rPr lang="en-US" b="1" dirty="0" smtClean="0"/>
              <a:t>Data Reader</a:t>
            </a:r>
          </a:p>
        </p:txBody>
      </p:sp>
    </p:spTree>
    <p:extLst>
      <p:ext uri="{BB962C8B-B14F-4D97-AF65-F5344CB8AC3E}">
        <p14:creationId xmlns:p14="http://schemas.microsoft.com/office/powerpoint/2010/main" val="357143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0 0 L 0 0.25 E" pathEditMode="relative" ptsTypes="">
                                      <p:cBhvr>
                                        <p:cTn id="11" dur="2000" fill="hold"/>
                                        <p:tgtEl>
                                          <p:spTgt spid="2"/>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2" nodeType="clickEffect">
                                  <p:stCondLst>
                                    <p:cond delay="0"/>
                                  </p:stCondLst>
                                  <p:childTnLst>
                                    <p:set>
                                      <p:cBhvr>
                                        <p:cTn id="15" dur="1" fill="hold">
                                          <p:stCondLst>
                                            <p:cond delay="0"/>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4" grpId="0" animBg="1"/>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Impossible according to IObservable&lt;T&gt; Contract</a:t>
            </a:r>
            <a:endParaRPr lang="en-US" dirty="0"/>
          </a:p>
        </p:txBody>
      </p:sp>
      <p:cxnSp>
        <p:nvCxnSpPr>
          <p:cNvPr id="15" name="Straight Connector 14"/>
          <p:cNvCxnSpPr/>
          <p:nvPr/>
        </p:nvCxnSpPr>
        <p:spPr>
          <a:xfrm flipV="1">
            <a:off x="2269341" y="4518719"/>
            <a:ext cx="5688632" cy="72008"/>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765918" y="4343498"/>
            <a:ext cx="1302026" cy="494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707904" y="4404106"/>
            <a:ext cx="720080" cy="3732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a:off x="2348060" y="459072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2348060" y="1882969"/>
            <a:ext cx="0" cy="2707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7905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Ways to create observables and observers</a:t>
            </a:r>
            <a:endParaRPr lang="en-US" dirty="0"/>
          </a:p>
        </p:txBody>
      </p:sp>
      <p:sp>
        <p:nvSpPr>
          <p:cNvPr id="5" name="Text Placeholder 4"/>
          <p:cNvSpPr>
            <a:spLocks noGrp="1"/>
          </p:cNvSpPr>
          <p:nvPr>
            <p:ph type="body" sz="quarter" idx="13"/>
          </p:nvPr>
        </p:nvSpPr>
        <p:spPr/>
        <p:txBody>
          <a:bodyPr>
            <a:normAutofit fontScale="85000" lnSpcReduction="10000"/>
          </a:bodyPr>
          <a:lstStyle/>
          <a:p>
            <a:r>
              <a:rPr lang="en-US" dirty="0" smtClean="0"/>
              <a:t>You do not need to create a class that implements IObservable&lt;T&gt;.</a:t>
            </a:r>
          </a:p>
          <a:p>
            <a:r>
              <a:rPr lang="en-US" dirty="0" smtClean="0"/>
              <a:t>You use the query operators available on IObservable&lt;T&gt; to create an observable.</a:t>
            </a:r>
          </a:p>
          <a:p>
            <a:r>
              <a:rPr lang="en-US" dirty="0" smtClean="0"/>
              <a:t>You can create a class that implements IObserver&lt;T&gt;</a:t>
            </a:r>
          </a:p>
          <a:p>
            <a:r>
              <a:rPr lang="en-US" dirty="0" smtClean="0"/>
              <a:t>Or you can call the Create method on the Observer class passing in the lambdas to get an instance of an implementation of IObserver&lt;T&gt;.</a:t>
            </a:r>
          </a:p>
          <a:p>
            <a:r>
              <a:rPr lang="en-US" dirty="0" smtClean="0"/>
              <a:t>Or you simply pass the </a:t>
            </a:r>
            <a:r>
              <a:rPr lang="en-US" dirty="0" err="1" smtClean="0"/>
              <a:t>onNext</a:t>
            </a:r>
            <a:r>
              <a:rPr lang="en-US" dirty="0" smtClean="0"/>
              <a:t>, </a:t>
            </a:r>
            <a:r>
              <a:rPr lang="en-US" dirty="0" err="1" smtClean="0"/>
              <a:t>onError</a:t>
            </a:r>
            <a:r>
              <a:rPr lang="en-US" dirty="0" smtClean="0"/>
              <a:t> and </a:t>
            </a:r>
            <a:r>
              <a:rPr lang="en-US" dirty="0" err="1" smtClean="0"/>
              <a:t>onCompletion</a:t>
            </a:r>
            <a:r>
              <a:rPr lang="en-US" dirty="0" smtClean="0"/>
              <a:t> lambdas to the Subscribe method on the IObservable&lt;T&gt; instance you get from a query operator and it creates an </a:t>
            </a:r>
            <a:r>
              <a:rPr lang="en-US" dirty="0" err="1" smtClean="0"/>
              <a:t>AnonymousObserver</a:t>
            </a:r>
            <a:r>
              <a:rPr lang="en-US" dirty="0" smtClean="0"/>
              <a:t> for you.</a:t>
            </a:r>
            <a:endParaRPr lang="en-US" dirty="0"/>
          </a:p>
        </p:txBody>
      </p:sp>
    </p:spTree>
    <p:extLst>
      <p:ext uri="{BB962C8B-B14F-4D97-AF65-F5344CB8AC3E}">
        <p14:creationId xmlns:p14="http://schemas.microsoft.com/office/powerpoint/2010/main" val="32896499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Default </a:t>
            </a:r>
            <a:r>
              <a:rPr lang="en-US" dirty="0" err="1" smtClean="0"/>
              <a:t>onNext</a:t>
            </a:r>
            <a:r>
              <a:rPr lang="en-US" dirty="0" smtClean="0"/>
              <a:t>, </a:t>
            </a:r>
            <a:r>
              <a:rPr lang="en-US" dirty="0" err="1" smtClean="0"/>
              <a:t>onError</a:t>
            </a:r>
            <a:r>
              <a:rPr lang="en-US" dirty="0" smtClean="0"/>
              <a:t> and </a:t>
            </a:r>
            <a:r>
              <a:rPr lang="en-US" dirty="0" err="1" smtClean="0"/>
              <a:t>onCompletion</a:t>
            </a:r>
            <a:r>
              <a:rPr lang="en-US" dirty="0" smtClean="0"/>
              <a:t> handlers</a:t>
            </a:r>
            <a:endParaRPr lang="en-US" dirty="0"/>
          </a:p>
        </p:txBody>
      </p:sp>
      <p:sp>
        <p:nvSpPr>
          <p:cNvPr id="5" name="Text Placeholder 4"/>
          <p:cNvSpPr>
            <a:spLocks noGrp="1"/>
          </p:cNvSpPr>
          <p:nvPr>
            <p:ph type="body" sz="quarter" idx="13"/>
          </p:nvPr>
        </p:nvSpPr>
        <p:spPr>
          <a:xfrm>
            <a:off x="611560" y="1772816"/>
            <a:ext cx="7992690" cy="4673143"/>
          </a:xfrm>
        </p:spPr>
        <p:txBody>
          <a:bodyPr/>
          <a:lstStyle/>
          <a:p>
            <a:r>
              <a:rPr lang="en-US" dirty="0" err="1" smtClean="0"/>
              <a:t>onNext</a:t>
            </a:r>
            <a:r>
              <a:rPr lang="en-US" dirty="0" smtClean="0"/>
              <a:t> default: (T value) =&gt; { }</a:t>
            </a:r>
          </a:p>
          <a:p>
            <a:r>
              <a:rPr lang="en-US" dirty="0" err="1" smtClean="0"/>
              <a:t>onError</a:t>
            </a:r>
            <a:r>
              <a:rPr lang="en-US" dirty="0" smtClean="0"/>
              <a:t> default: (Exception ex) =&gt; throw ex;</a:t>
            </a:r>
          </a:p>
          <a:p>
            <a:r>
              <a:rPr lang="en-US" dirty="0" err="1" smtClean="0"/>
              <a:t>onCompletion</a:t>
            </a:r>
            <a:r>
              <a:rPr lang="en-US" dirty="0" smtClean="0"/>
              <a:t> default: () =&gt; { }</a:t>
            </a:r>
            <a:endParaRPr lang="en-US" dirty="0"/>
          </a:p>
        </p:txBody>
      </p:sp>
    </p:spTree>
    <p:extLst>
      <p:ext uri="{BB962C8B-B14F-4D97-AF65-F5344CB8AC3E}">
        <p14:creationId xmlns:p14="http://schemas.microsoft.com/office/powerpoint/2010/main" val="40125895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560" y="692696"/>
            <a:ext cx="7992690" cy="1015489"/>
          </a:xfrm>
        </p:spPr>
        <p:txBody>
          <a:bodyPr>
            <a:normAutofit fontScale="90000"/>
          </a:bodyPr>
          <a:lstStyle/>
          <a:p>
            <a:r>
              <a:rPr lang="en-US" dirty="0" smtClean="0"/>
              <a:t>Ways to Create Observables and Observers</a:t>
            </a:r>
            <a:endParaRPr lang="en-US" dirty="0"/>
          </a:p>
        </p:txBody>
      </p:sp>
    </p:spTree>
    <p:extLst>
      <p:ext uri="{BB962C8B-B14F-4D97-AF65-F5344CB8AC3E}">
        <p14:creationId xmlns:p14="http://schemas.microsoft.com/office/powerpoint/2010/main" val="39648493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Schedulers and Concurrency</a:t>
            </a:r>
            <a:endParaRPr lang="en-US" dirty="0"/>
          </a:p>
        </p:txBody>
      </p:sp>
      <p:sp>
        <p:nvSpPr>
          <p:cNvPr id="5" name="Text Placeholder 4"/>
          <p:cNvSpPr>
            <a:spLocks noGrp="1"/>
          </p:cNvSpPr>
          <p:nvPr>
            <p:ph type="body" sz="quarter" idx="13"/>
          </p:nvPr>
        </p:nvSpPr>
        <p:spPr/>
        <p:txBody>
          <a:bodyPr>
            <a:normAutofit/>
          </a:bodyPr>
          <a:lstStyle/>
          <a:p>
            <a:r>
              <a:rPr lang="en-US" dirty="0" smtClean="0"/>
              <a:t>Available schedulers are:</a:t>
            </a:r>
            <a:endParaRPr lang="en-US" dirty="0"/>
          </a:p>
          <a:p>
            <a:pPr lvl="1" algn="l"/>
            <a:r>
              <a:rPr lang="en-US" dirty="0" smtClean="0"/>
              <a:t>1. </a:t>
            </a:r>
            <a:r>
              <a:rPr lang="en-US" dirty="0" err="1" smtClean="0"/>
              <a:t>CurrentThreadScheduler</a:t>
            </a:r>
            <a:endParaRPr lang="en-US" dirty="0" smtClean="0"/>
          </a:p>
          <a:p>
            <a:pPr lvl="1" algn="l"/>
            <a:r>
              <a:rPr lang="en-US" dirty="0" smtClean="0"/>
              <a:t>2. </a:t>
            </a:r>
            <a:r>
              <a:rPr lang="en-US" dirty="0" err="1" smtClean="0"/>
              <a:t>ThreadPoolScheduler</a:t>
            </a:r>
            <a:endParaRPr lang="en-US" dirty="0" smtClean="0"/>
          </a:p>
          <a:p>
            <a:pPr lvl="1" algn="l"/>
            <a:r>
              <a:rPr lang="en-US" dirty="0" smtClean="0"/>
              <a:t>3. </a:t>
            </a:r>
            <a:r>
              <a:rPr lang="en-US" dirty="0" err="1" smtClean="0"/>
              <a:t>TaskPoolScheduler</a:t>
            </a:r>
            <a:endParaRPr lang="en-US" dirty="0" smtClean="0"/>
          </a:p>
          <a:p>
            <a:pPr lvl="1" algn="l"/>
            <a:r>
              <a:rPr lang="en-US" dirty="0" smtClean="0"/>
              <a:t>4. </a:t>
            </a:r>
            <a:r>
              <a:rPr lang="en-US" dirty="0" err="1" smtClean="0"/>
              <a:t>DefaultScheduler</a:t>
            </a:r>
            <a:endParaRPr lang="en-US" dirty="0" smtClean="0"/>
          </a:p>
          <a:p>
            <a:pPr lvl="1" algn="l"/>
            <a:r>
              <a:rPr lang="en-US" dirty="0" smtClean="0"/>
              <a:t>5. </a:t>
            </a:r>
            <a:r>
              <a:rPr lang="en-US" dirty="0" err="1" smtClean="0"/>
              <a:t>ImmediateScheduler</a:t>
            </a:r>
            <a:endParaRPr lang="en-US" dirty="0" smtClean="0"/>
          </a:p>
          <a:p>
            <a:pPr lvl="1" algn="l"/>
            <a:r>
              <a:rPr lang="en-US" dirty="0" smtClean="0"/>
              <a:t>6. </a:t>
            </a:r>
            <a:r>
              <a:rPr lang="en-US" dirty="0" err="1" smtClean="0"/>
              <a:t>EventLoopScheduler</a:t>
            </a:r>
            <a:endParaRPr lang="en-US" dirty="0" smtClean="0"/>
          </a:p>
          <a:p>
            <a:pPr lvl="1" algn="l"/>
            <a:r>
              <a:rPr lang="en-US" dirty="0" smtClean="0"/>
              <a:t>7. </a:t>
            </a:r>
            <a:r>
              <a:rPr lang="en-US" dirty="0" err="1" smtClean="0"/>
              <a:t>DispatcherScheduler</a:t>
            </a:r>
            <a:r>
              <a:rPr lang="en-US" dirty="0" smtClean="0"/>
              <a:t> (WPF)</a:t>
            </a:r>
          </a:p>
          <a:p>
            <a:pPr lvl="1" algn="l"/>
            <a:r>
              <a:rPr lang="en-US" dirty="0" smtClean="0"/>
              <a:t>8. </a:t>
            </a:r>
            <a:r>
              <a:rPr lang="en-US" dirty="0" err="1" smtClean="0"/>
              <a:t>ControlScheduler</a:t>
            </a:r>
            <a:r>
              <a:rPr lang="en-US" dirty="0" smtClean="0"/>
              <a:t> (WinForms)</a:t>
            </a:r>
          </a:p>
        </p:txBody>
      </p:sp>
    </p:spTree>
    <p:extLst>
      <p:ext uri="{BB962C8B-B14F-4D97-AF65-F5344CB8AC3E}">
        <p14:creationId xmlns:p14="http://schemas.microsoft.com/office/powerpoint/2010/main" val="13232638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Schedulers and Concurrency</a:t>
            </a:r>
            <a:endParaRPr lang="en-US" dirty="0"/>
          </a:p>
        </p:txBody>
      </p:sp>
      <p:sp>
        <p:nvSpPr>
          <p:cNvPr id="5" name="Text Placeholder 4"/>
          <p:cNvSpPr>
            <a:spLocks noGrp="1"/>
          </p:cNvSpPr>
          <p:nvPr>
            <p:ph type="body" sz="quarter" idx="13"/>
          </p:nvPr>
        </p:nvSpPr>
        <p:spPr/>
        <p:txBody>
          <a:bodyPr/>
          <a:lstStyle/>
          <a:p>
            <a:r>
              <a:rPr lang="en-US" dirty="0" smtClean="0"/>
              <a:t>Choosing a scheduler for the observable query</a:t>
            </a:r>
          </a:p>
          <a:p>
            <a:r>
              <a:rPr lang="en-US" dirty="0" smtClean="0"/>
              <a:t>Subscribing on a specified scheduler</a:t>
            </a:r>
          </a:p>
          <a:p>
            <a:r>
              <a:rPr lang="en-US" dirty="0" smtClean="0"/>
              <a:t>Observing on a specified scheduler</a:t>
            </a:r>
            <a:endParaRPr lang="en-US" dirty="0"/>
          </a:p>
        </p:txBody>
      </p:sp>
    </p:spTree>
    <p:extLst>
      <p:ext uri="{BB962C8B-B14F-4D97-AF65-F5344CB8AC3E}">
        <p14:creationId xmlns:p14="http://schemas.microsoft.com/office/powerpoint/2010/main" val="35940455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Schedulers</a:t>
            </a:r>
            <a:endParaRPr lang="en-US" dirty="0"/>
          </a:p>
        </p:txBody>
      </p:sp>
    </p:spTree>
    <p:extLst>
      <p:ext uri="{BB962C8B-B14F-4D97-AF65-F5344CB8AC3E}">
        <p14:creationId xmlns:p14="http://schemas.microsoft.com/office/powerpoint/2010/main" val="14658418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 monad?</a:t>
            </a:r>
            <a:endParaRPr lang="en-US" dirty="0"/>
          </a:p>
        </p:txBody>
      </p:sp>
      <p:sp>
        <p:nvSpPr>
          <p:cNvPr id="5" name="Text Placeholder 4"/>
          <p:cNvSpPr>
            <a:spLocks noGrp="1"/>
          </p:cNvSpPr>
          <p:nvPr>
            <p:ph type="body" sz="quarter" idx="13"/>
          </p:nvPr>
        </p:nvSpPr>
        <p:spPr>
          <a:xfrm>
            <a:off x="611560" y="1492161"/>
            <a:ext cx="5328592" cy="4673143"/>
          </a:xfrm>
        </p:spPr>
        <p:txBody>
          <a:bodyPr>
            <a:normAutofit lnSpcReduction="10000"/>
          </a:bodyPr>
          <a:lstStyle/>
          <a:p>
            <a:r>
              <a:rPr lang="en-US" dirty="0" smtClean="0"/>
              <a:t>A data structure</a:t>
            </a:r>
          </a:p>
          <a:p>
            <a:r>
              <a:rPr lang="en-US" dirty="0" smtClean="0"/>
              <a:t>Represents computations defined as a series of steps</a:t>
            </a:r>
          </a:p>
          <a:p>
            <a:r>
              <a:rPr lang="en-US" dirty="0" smtClean="0"/>
              <a:t>The computations are chainable in that:</a:t>
            </a:r>
          </a:p>
          <a:p>
            <a:r>
              <a:rPr lang="en-US" dirty="0" smtClean="0"/>
              <a:t>The input of each computation is the monad itself, with other input.</a:t>
            </a:r>
          </a:p>
          <a:p>
            <a:r>
              <a:rPr lang="en-US" dirty="0" smtClean="0"/>
              <a:t>The output of the computation is also the monad.</a:t>
            </a:r>
            <a:endParaRPr lang="en-US" dirty="0"/>
          </a:p>
        </p:txBody>
      </p:sp>
      <p:pic>
        <p:nvPicPr>
          <p:cNvPr id="6146" name="Picture 2"/>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86" t="5371" r="24591" b="11608"/>
          <a:stretch/>
        </p:blipFill>
        <p:spPr bwMode="auto">
          <a:xfrm>
            <a:off x="5295976" y="1412776"/>
            <a:ext cx="3765709" cy="3024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357052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 monad?</a:t>
            </a:r>
            <a:endParaRPr lang="en-US" dirty="0"/>
          </a:p>
        </p:txBody>
      </p:sp>
      <p:sp>
        <p:nvSpPr>
          <p:cNvPr id="5" name="Text Placeholder 4"/>
          <p:cNvSpPr>
            <a:spLocks noGrp="1"/>
          </p:cNvSpPr>
          <p:nvPr>
            <p:ph type="body" sz="quarter" idx="13"/>
          </p:nvPr>
        </p:nvSpPr>
        <p:spPr>
          <a:xfrm>
            <a:off x="611560" y="1492161"/>
            <a:ext cx="5328592" cy="4673143"/>
          </a:xfrm>
        </p:spPr>
        <p:txBody>
          <a:bodyPr>
            <a:normAutofit/>
          </a:bodyPr>
          <a:lstStyle/>
          <a:p>
            <a:r>
              <a:rPr lang="en-US" dirty="0" smtClean="0"/>
              <a:t>IEnumerable&lt;T&gt;</a:t>
            </a:r>
          </a:p>
          <a:p>
            <a:r>
              <a:rPr lang="en-US" dirty="0" smtClean="0"/>
              <a:t>IObservable&lt;T&gt;</a:t>
            </a:r>
            <a:endParaRPr lang="en-US" dirty="0"/>
          </a:p>
        </p:txBody>
      </p:sp>
      <p:pic>
        <p:nvPicPr>
          <p:cNvPr id="6146" name="Picture 2"/>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86" t="5371" r="24591" b="11608"/>
          <a:stretch/>
        </p:blipFill>
        <p:spPr bwMode="auto">
          <a:xfrm>
            <a:off x="5295976" y="1412776"/>
            <a:ext cx="3765709" cy="3024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353789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smtClean="0"/>
              <a:t>Combinators</a:t>
            </a:r>
            <a:r>
              <a:rPr lang="en-US" dirty="0" smtClean="0"/>
              <a:t> / Operators on IObservable&lt;T&gt;</a:t>
            </a:r>
            <a:endParaRPr lang="en-US" dirty="0"/>
          </a:p>
        </p:txBody>
      </p:sp>
      <p:sp>
        <p:nvSpPr>
          <p:cNvPr id="4" name="Text Placeholder 3"/>
          <p:cNvSpPr>
            <a:spLocks noGrp="1"/>
          </p:cNvSpPr>
          <p:nvPr>
            <p:ph type="body" sz="quarter" idx="16"/>
          </p:nvPr>
        </p:nvSpPr>
        <p:spPr>
          <a:xfrm>
            <a:off x="683568" y="2636912"/>
            <a:ext cx="7416824" cy="3816424"/>
          </a:xfrm>
        </p:spPr>
        <p:txBody>
          <a:bodyPr>
            <a:normAutofit fontScale="92500" lnSpcReduction="10000"/>
          </a:bodyPr>
          <a:lstStyle/>
          <a:p>
            <a:pPr marL="0" indent="0"/>
            <a:r>
              <a:rPr lang="en-US" dirty="0" smtClean="0"/>
              <a:t>public </a:t>
            </a:r>
            <a:r>
              <a:rPr lang="en-US" dirty="0"/>
              <a:t>static IObservable&lt;</a:t>
            </a:r>
            <a:r>
              <a:rPr lang="en-US" dirty="0" err="1"/>
              <a:t>TSource</a:t>
            </a:r>
            <a:r>
              <a:rPr lang="en-US" dirty="0"/>
              <a:t>&gt; Aggregate&lt;</a:t>
            </a:r>
            <a:r>
              <a:rPr lang="en-US" dirty="0" err="1"/>
              <a:t>TSource</a:t>
            </a:r>
            <a:r>
              <a:rPr lang="en-US" dirty="0"/>
              <a:t>&gt;(this IObservable&lt;</a:t>
            </a:r>
            <a:r>
              <a:rPr lang="en-US" dirty="0" err="1"/>
              <a:t>TSource</a:t>
            </a:r>
            <a:r>
              <a:rPr lang="en-US" dirty="0"/>
              <a:t>&gt; source, </a:t>
            </a:r>
            <a:r>
              <a:rPr lang="en-US" dirty="0" err="1"/>
              <a:t>Func</a:t>
            </a:r>
            <a:r>
              <a:rPr lang="en-US" dirty="0"/>
              <a:t>&lt;</a:t>
            </a:r>
            <a:r>
              <a:rPr lang="en-US" dirty="0" err="1"/>
              <a:t>TSource</a:t>
            </a:r>
            <a:r>
              <a:rPr lang="en-US" dirty="0"/>
              <a:t>, </a:t>
            </a:r>
            <a:r>
              <a:rPr lang="en-US" dirty="0" err="1"/>
              <a:t>TSource</a:t>
            </a:r>
            <a:r>
              <a:rPr lang="en-US" dirty="0"/>
              <a:t>, </a:t>
            </a:r>
            <a:r>
              <a:rPr lang="en-US" dirty="0" err="1"/>
              <a:t>TSource</a:t>
            </a:r>
            <a:r>
              <a:rPr lang="en-US" dirty="0"/>
              <a:t>&gt; accumulator);</a:t>
            </a:r>
          </a:p>
          <a:p>
            <a:pPr marL="0" indent="0"/>
            <a:endParaRPr lang="en-US" dirty="0" smtClean="0"/>
          </a:p>
          <a:p>
            <a:pPr marL="0" indent="0"/>
            <a:r>
              <a:rPr lang="en-US" dirty="0" smtClean="0"/>
              <a:t>public </a:t>
            </a:r>
            <a:r>
              <a:rPr lang="en-US" dirty="0"/>
              <a:t>static IObservable&lt;bool&gt; All&lt;</a:t>
            </a:r>
            <a:r>
              <a:rPr lang="en-US" dirty="0" err="1"/>
              <a:t>TSource</a:t>
            </a:r>
            <a:r>
              <a:rPr lang="en-US" dirty="0"/>
              <a:t>&gt;(this IObservable&lt;</a:t>
            </a:r>
            <a:r>
              <a:rPr lang="en-US" dirty="0" err="1"/>
              <a:t>TSource</a:t>
            </a:r>
            <a:r>
              <a:rPr lang="en-US" dirty="0"/>
              <a:t>&gt; source, </a:t>
            </a:r>
            <a:r>
              <a:rPr lang="en-US" dirty="0" err="1"/>
              <a:t>Func</a:t>
            </a:r>
            <a:r>
              <a:rPr lang="en-US" dirty="0"/>
              <a:t>&lt;</a:t>
            </a:r>
            <a:r>
              <a:rPr lang="en-US" dirty="0" err="1"/>
              <a:t>TSource</a:t>
            </a:r>
            <a:r>
              <a:rPr lang="en-US" dirty="0"/>
              <a:t>, bool&gt; predicate);</a:t>
            </a:r>
          </a:p>
          <a:p>
            <a:pPr marL="0" indent="0"/>
            <a:endParaRPr lang="en-US" dirty="0" smtClean="0"/>
          </a:p>
          <a:p>
            <a:pPr marL="0" indent="0"/>
            <a:r>
              <a:rPr lang="en-US" dirty="0" smtClean="0"/>
              <a:t>public </a:t>
            </a:r>
            <a:r>
              <a:rPr lang="en-US" dirty="0"/>
              <a:t>static IObservable&lt;bool&gt; Any&lt;</a:t>
            </a:r>
            <a:r>
              <a:rPr lang="en-US" dirty="0" err="1"/>
              <a:t>TSource</a:t>
            </a:r>
            <a:r>
              <a:rPr lang="en-US" dirty="0"/>
              <a:t>&gt;(this IObservable&lt;</a:t>
            </a:r>
            <a:r>
              <a:rPr lang="en-US" dirty="0" err="1"/>
              <a:t>TSource</a:t>
            </a:r>
            <a:r>
              <a:rPr lang="en-US" dirty="0"/>
              <a:t>&gt; source, </a:t>
            </a:r>
            <a:r>
              <a:rPr lang="en-US" dirty="0" err="1"/>
              <a:t>Func</a:t>
            </a:r>
            <a:r>
              <a:rPr lang="en-US" dirty="0"/>
              <a:t>&lt;</a:t>
            </a:r>
            <a:r>
              <a:rPr lang="en-US" dirty="0" err="1"/>
              <a:t>TSource</a:t>
            </a:r>
            <a:r>
              <a:rPr lang="en-US" dirty="0"/>
              <a:t>, bool&gt; predicate);</a:t>
            </a:r>
          </a:p>
          <a:p>
            <a:pPr marL="0" indent="0"/>
            <a:endParaRPr lang="en-US" dirty="0" smtClean="0"/>
          </a:p>
          <a:p>
            <a:pPr marL="0" indent="0"/>
            <a:r>
              <a:rPr lang="en-US" dirty="0" smtClean="0"/>
              <a:t>public </a:t>
            </a:r>
            <a:r>
              <a:rPr lang="en-US" dirty="0"/>
              <a:t>static IObservable&lt;double?&gt; Average&lt;</a:t>
            </a:r>
            <a:r>
              <a:rPr lang="en-US" dirty="0" err="1"/>
              <a:t>TSource</a:t>
            </a:r>
            <a:r>
              <a:rPr lang="en-US" dirty="0"/>
              <a:t>&gt;(this IObservable&lt;</a:t>
            </a:r>
            <a:r>
              <a:rPr lang="en-US" dirty="0" err="1"/>
              <a:t>TSource</a:t>
            </a:r>
            <a:r>
              <a:rPr lang="en-US" dirty="0"/>
              <a:t>&gt; source, </a:t>
            </a:r>
            <a:r>
              <a:rPr lang="en-US" dirty="0" err="1"/>
              <a:t>Func</a:t>
            </a:r>
            <a:r>
              <a:rPr lang="en-US" dirty="0"/>
              <a:t>&lt;</a:t>
            </a:r>
            <a:r>
              <a:rPr lang="en-US" dirty="0" err="1"/>
              <a:t>TSource</a:t>
            </a:r>
            <a:r>
              <a:rPr lang="en-US" dirty="0"/>
              <a:t>, </a:t>
            </a:r>
            <a:r>
              <a:rPr lang="en-US" dirty="0" err="1"/>
              <a:t>int</a:t>
            </a:r>
            <a:r>
              <a:rPr lang="en-US" dirty="0"/>
              <a:t>?&gt; selector</a:t>
            </a:r>
            <a:r>
              <a:rPr lang="en-US" dirty="0" smtClean="0"/>
              <a:t>);</a:t>
            </a:r>
          </a:p>
          <a:p>
            <a:pPr>
              <a:buAutoNum type="arabicParenR"/>
            </a:pPr>
            <a:endParaRPr lang="en-US" dirty="0"/>
          </a:p>
          <a:p>
            <a:pPr marL="0" indent="0"/>
            <a:r>
              <a:rPr lang="en-US" dirty="0" smtClean="0"/>
              <a:t>...</a:t>
            </a:r>
          </a:p>
          <a:p>
            <a:pPr>
              <a:buAutoNum type="arabicParenR"/>
            </a:pPr>
            <a:endParaRPr lang="en-US" dirty="0" smtClean="0"/>
          </a:p>
          <a:p>
            <a:pPr marL="0" indent="0"/>
            <a:endParaRPr lang="en-US" dirty="0"/>
          </a:p>
        </p:txBody>
      </p:sp>
      <p:sp>
        <p:nvSpPr>
          <p:cNvPr id="2" name="Rectangle 1"/>
          <p:cNvSpPr/>
          <p:nvPr/>
        </p:nvSpPr>
        <p:spPr>
          <a:xfrm>
            <a:off x="685092" y="1844824"/>
            <a:ext cx="7272808" cy="646331"/>
          </a:xfrm>
          <a:prstGeom prst="rect">
            <a:avLst/>
          </a:prstGeom>
        </p:spPr>
        <p:txBody>
          <a:bodyPr wrap="square">
            <a:spAutoFit/>
          </a:bodyPr>
          <a:lstStyle/>
          <a:p>
            <a:r>
              <a:rPr lang="en-US" dirty="0"/>
              <a:t>37 operators that used to also be on the IEnumerable&lt;T&gt; are now on IObservable&lt;T&gt; as well</a:t>
            </a:r>
            <a:r>
              <a:rPr lang="en-US" dirty="0" smtClean="0"/>
              <a:t>. You’ll already be familiar with these.</a:t>
            </a:r>
            <a:endParaRPr lang="en-US" dirty="0"/>
          </a:p>
        </p:txBody>
      </p:sp>
    </p:spTree>
    <p:extLst>
      <p:ext uri="{BB962C8B-B14F-4D97-AF65-F5344CB8AC3E}">
        <p14:creationId xmlns:p14="http://schemas.microsoft.com/office/powerpoint/2010/main" val="445468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Push based data model</a:t>
            </a:r>
            <a:endParaRPr lang="en-US" dirty="0"/>
          </a:p>
        </p:txBody>
      </p:sp>
      <p:sp>
        <p:nvSpPr>
          <p:cNvPr id="2" name="Oval 1"/>
          <p:cNvSpPr/>
          <p:nvPr/>
        </p:nvSpPr>
        <p:spPr>
          <a:xfrm>
            <a:off x="3275856" y="3310045"/>
            <a:ext cx="1944216" cy="1656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Your program</a:t>
            </a:r>
            <a:endParaRPr lang="en-US" dirty="0"/>
          </a:p>
        </p:txBody>
      </p:sp>
      <p:sp>
        <p:nvSpPr>
          <p:cNvPr id="3" name="Cloud 2"/>
          <p:cNvSpPr/>
          <p:nvPr/>
        </p:nvSpPr>
        <p:spPr>
          <a:xfrm>
            <a:off x="6012160" y="1844824"/>
            <a:ext cx="1584176" cy="108012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source</a:t>
            </a:r>
            <a:endParaRPr lang="en-US" dirty="0"/>
          </a:p>
        </p:txBody>
      </p:sp>
      <p:cxnSp>
        <p:nvCxnSpPr>
          <p:cNvPr id="7" name="Straight Arrow Connector 6"/>
          <p:cNvCxnSpPr/>
          <p:nvPr/>
        </p:nvCxnSpPr>
        <p:spPr>
          <a:xfrm>
            <a:off x="6012160" y="2564904"/>
            <a:ext cx="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220072" y="2780928"/>
            <a:ext cx="792088" cy="792088"/>
          </a:xfrm>
          <a:prstGeom prst="straightConnector1">
            <a:avLst/>
          </a:prstGeom>
          <a:ln w="31750" cmpd="sng">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75856" y="5413866"/>
            <a:ext cx="2336922" cy="369332"/>
          </a:xfrm>
          <a:prstGeom prst="rect">
            <a:avLst/>
          </a:prstGeom>
          <a:noFill/>
        </p:spPr>
        <p:txBody>
          <a:bodyPr wrap="none" rtlCol="0">
            <a:spAutoFit/>
          </a:bodyPr>
          <a:lstStyle/>
          <a:p>
            <a:r>
              <a:rPr lang="en-US" b="1" dirty="0" smtClean="0"/>
              <a:t>Reactive Programming</a:t>
            </a:r>
            <a:endParaRPr lang="en-US" b="1" dirty="0"/>
          </a:p>
        </p:txBody>
      </p:sp>
    </p:spTree>
    <p:extLst>
      <p:ext uri="{BB962C8B-B14F-4D97-AF65-F5344CB8AC3E}">
        <p14:creationId xmlns:p14="http://schemas.microsoft.com/office/powerpoint/2010/main" val="279703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smtClean="0"/>
              <a:t>Combinators</a:t>
            </a:r>
            <a:r>
              <a:rPr lang="en-US" dirty="0" smtClean="0"/>
              <a:t> / Operators on IObservable&lt;T&gt;</a:t>
            </a:r>
            <a:endParaRPr lang="en-US" dirty="0"/>
          </a:p>
        </p:txBody>
      </p:sp>
      <p:sp>
        <p:nvSpPr>
          <p:cNvPr id="4" name="Text Placeholder 3"/>
          <p:cNvSpPr>
            <a:spLocks noGrp="1"/>
          </p:cNvSpPr>
          <p:nvPr>
            <p:ph type="body" sz="quarter" idx="16"/>
          </p:nvPr>
        </p:nvSpPr>
        <p:spPr>
          <a:xfrm>
            <a:off x="685092" y="2768154"/>
            <a:ext cx="7776864" cy="3816424"/>
          </a:xfrm>
        </p:spPr>
        <p:txBody>
          <a:bodyPr>
            <a:normAutofit fontScale="85000" lnSpcReduction="10000"/>
          </a:bodyPr>
          <a:lstStyle/>
          <a:p>
            <a:pPr marL="0" indent="0"/>
            <a:r>
              <a:rPr lang="en-US" dirty="0" smtClean="0"/>
              <a:t>[Obsolete]</a:t>
            </a:r>
          </a:p>
          <a:p>
            <a:pPr marL="0" indent="0"/>
            <a:r>
              <a:rPr lang="en-US" dirty="0"/>
              <a:t>public static </a:t>
            </a:r>
            <a:r>
              <a:rPr lang="en-US" dirty="0" err="1"/>
              <a:t>TSource</a:t>
            </a:r>
            <a:r>
              <a:rPr lang="en-US" dirty="0"/>
              <a:t> First&lt;</a:t>
            </a:r>
            <a:r>
              <a:rPr lang="en-US" dirty="0" err="1"/>
              <a:t>TSource</a:t>
            </a:r>
            <a:r>
              <a:rPr lang="en-US" dirty="0"/>
              <a:t>&gt;(this IObservable&lt;</a:t>
            </a:r>
            <a:r>
              <a:rPr lang="en-US" dirty="0" err="1"/>
              <a:t>TSource</a:t>
            </a:r>
            <a:r>
              <a:rPr lang="en-US" dirty="0"/>
              <a:t>&gt; source);</a:t>
            </a:r>
          </a:p>
          <a:p>
            <a:pPr marL="0" indent="0"/>
            <a:endParaRPr lang="en-US" dirty="0" smtClean="0"/>
          </a:p>
          <a:p>
            <a:pPr marL="0" indent="0"/>
            <a:r>
              <a:rPr lang="en-US" dirty="0" smtClean="0"/>
              <a:t>public </a:t>
            </a:r>
            <a:r>
              <a:rPr lang="en-US" dirty="0"/>
              <a:t>static </a:t>
            </a:r>
            <a:r>
              <a:rPr lang="en-US" dirty="0" err="1"/>
              <a:t>TSource</a:t>
            </a:r>
            <a:r>
              <a:rPr lang="en-US" dirty="0"/>
              <a:t> </a:t>
            </a:r>
            <a:r>
              <a:rPr lang="en-US" dirty="0" err="1"/>
              <a:t>FirstOrDefault</a:t>
            </a:r>
            <a:r>
              <a:rPr lang="en-US" dirty="0"/>
              <a:t>&lt;</a:t>
            </a:r>
            <a:r>
              <a:rPr lang="en-US" dirty="0" err="1"/>
              <a:t>TSource</a:t>
            </a:r>
            <a:r>
              <a:rPr lang="en-US" dirty="0"/>
              <a:t>&gt;(this IObservable&lt;</a:t>
            </a:r>
            <a:r>
              <a:rPr lang="en-US" dirty="0" err="1"/>
              <a:t>TSource</a:t>
            </a:r>
            <a:r>
              <a:rPr lang="en-US" dirty="0"/>
              <a:t>&gt; source, </a:t>
            </a:r>
            <a:r>
              <a:rPr lang="en-US" dirty="0" err="1"/>
              <a:t>Func</a:t>
            </a:r>
            <a:r>
              <a:rPr lang="en-US" dirty="0"/>
              <a:t>&lt;</a:t>
            </a:r>
            <a:r>
              <a:rPr lang="en-US" dirty="0" err="1"/>
              <a:t>TSource</a:t>
            </a:r>
            <a:r>
              <a:rPr lang="en-US" dirty="0"/>
              <a:t>, bool&gt; predicate</a:t>
            </a:r>
            <a:r>
              <a:rPr lang="en-US" dirty="0" smtClean="0"/>
              <a:t>);</a:t>
            </a:r>
          </a:p>
          <a:p>
            <a:pPr marL="0" indent="0"/>
            <a:endParaRPr lang="en-US" dirty="0"/>
          </a:p>
          <a:p>
            <a:pPr marL="0" indent="0"/>
            <a:r>
              <a:rPr lang="en-US" dirty="0" smtClean="0"/>
              <a:t>public </a:t>
            </a:r>
            <a:r>
              <a:rPr lang="en-US" dirty="0"/>
              <a:t>static </a:t>
            </a:r>
            <a:r>
              <a:rPr lang="en-US" dirty="0" err="1"/>
              <a:t>TSource</a:t>
            </a:r>
            <a:r>
              <a:rPr lang="en-US" dirty="0"/>
              <a:t> Last&lt;</a:t>
            </a:r>
            <a:r>
              <a:rPr lang="en-US" dirty="0" err="1"/>
              <a:t>TSource</a:t>
            </a:r>
            <a:r>
              <a:rPr lang="en-US" dirty="0"/>
              <a:t>&gt;(this IObservable&lt;</a:t>
            </a:r>
            <a:r>
              <a:rPr lang="en-US" dirty="0" err="1"/>
              <a:t>TSource</a:t>
            </a:r>
            <a:r>
              <a:rPr lang="en-US" dirty="0"/>
              <a:t>&gt; source);</a:t>
            </a:r>
          </a:p>
          <a:p>
            <a:pPr marL="0" indent="0"/>
            <a:endParaRPr lang="en-US" dirty="0" smtClean="0"/>
          </a:p>
          <a:p>
            <a:pPr marL="0" indent="0"/>
            <a:r>
              <a:rPr lang="en-US" dirty="0" smtClean="0"/>
              <a:t>public </a:t>
            </a:r>
            <a:r>
              <a:rPr lang="en-US" dirty="0"/>
              <a:t>static </a:t>
            </a:r>
            <a:r>
              <a:rPr lang="en-US" dirty="0" err="1"/>
              <a:t>TSource</a:t>
            </a:r>
            <a:r>
              <a:rPr lang="en-US" dirty="0"/>
              <a:t> </a:t>
            </a:r>
            <a:r>
              <a:rPr lang="en-US" dirty="0" err="1"/>
              <a:t>LastOrDefault</a:t>
            </a:r>
            <a:r>
              <a:rPr lang="en-US" dirty="0"/>
              <a:t>&lt;</a:t>
            </a:r>
            <a:r>
              <a:rPr lang="en-US" dirty="0" err="1"/>
              <a:t>TSource</a:t>
            </a:r>
            <a:r>
              <a:rPr lang="en-US" dirty="0"/>
              <a:t>&gt;(this IObservable&lt;</a:t>
            </a:r>
            <a:r>
              <a:rPr lang="en-US" dirty="0" err="1"/>
              <a:t>TSource</a:t>
            </a:r>
            <a:r>
              <a:rPr lang="en-US" dirty="0"/>
              <a:t>&gt; source);</a:t>
            </a:r>
          </a:p>
          <a:p>
            <a:pPr marL="0" indent="0"/>
            <a:endParaRPr lang="en-US" dirty="0" smtClean="0"/>
          </a:p>
          <a:p>
            <a:pPr marL="0" indent="0"/>
            <a:r>
              <a:rPr lang="en-US" dirty="0" smtClean="0"/>
              <a:t>public </a:t>
            </a:r>
            <a:r>
              <a:rPr lang="en-US" dirty="0"/>
              <a:t>static </a:t>
            </a:r>
            <a:r>
              <a:rPr lang="en-US" dirty="0" err="1"/>
              <a:t>TSource</a:t>
            </a:r>
            <a:r>
              <a:rPr lang="en-US" dirty="0"/>
              <a:t> Single&lt;</a:t>
            </a:r>
            <a:r>
              <a:rPr lang="en-US" dirty="0" err="1"/>
              <a:t>TSource</a:t>
            </a:r>
            <a:r>
              <a:rPr lang="en-US" dirty="0"/>
              <a:t>&gt;(this IObservable&lt;</a:t>
            </a:r>
            <a:r>
              <a:rPr lang="en-US" dirty="0" err="1"/>
              <a:t>TSource</a:t>
            </a:r>
            <a:r>
              <a:rPr lang="en-US" dirty="0"/>
              <a:t>&gt; source);</a:t>
            </a:r>
          </a:p>
          <a:p>
            <a:pPr marL="0" indent="0"/>
            <a:endParaRPr lang="en-US" dirty="0" smtClean="0"/>
          </a:p>
          <a:p>
            <a:pPr marL="0" indent="0"/>
            <a:r>
              <a:rPr lang="en-US" dirty="0" smtClean="0"/>
              <a:t>public </a:t>
            </a:r>
            <a:r>
              <a:rPr lang="en-US" dirty="0"/>
              <a:t>static </a:t>
            </a:r>
            <a:r>
              <a:rPr lang="en-US" dirty="0" err="1"/>
              <a:t>TSource</a:t>
            </a:r>
            <a:r>
              <a:rPr lang="en-US" dirty="0"/>
              <a:t> </a:t>
            </a:r>
            <a:r>
              <a:rPr lang="en-US" dirty="0" err="1"/>
              <a:t>SingleOrDefault</a:t>
            </a:r>
            <a:r>
              <a:rPr lang="en-US" dirty="0"/>
              <a:t>&lt;</a:t>
            </a:r>
            <a:r>
              <a:rPr lang="en-US" dirty="0" err="1"/>
              <a:t>TSource</a:t>
            </a:r>
            <a:r>
              <a:rPr lang="en-US" dirty="0"/>
              <a:t>&gt;(this IObservable&lt;</a:t>
            </a:r>
            <a:r>
              <a:rPr lang="en-US" dirty="0" err="1"/>
              <a:t>TSource</a:t>
            </a:r>
            <a:r>
              <a:rPr lang="en-US" dirty="0"/>
              <a:t>&gt; source);</a:t>
            </a:r>
            <a:endParaRPr lang="en-US" dirty="0" smtClean="0"/>
          </a:p>
          <a:p>
            <a:pPr marL="0" indent="0"/>
            <a:endParaRPr lang="en-US" dirty="0"/>
          </a:p>
        </p:txBody>
      </p:sp>
      <p:sp>
        <p:nvSpPr>
          <p:cNvPr id="2" name="Rectangle 1"/>
          <p:cNvSpPr/>
          <p:nvPr/>
        </p:nvSpPr>
        <p:spPr>
          <a:xfrm>
            <a:off x="685092" y="1844824"/>
            <a:ext cx="7272808" cy="923330"/>
          </a:xfrm>
          <a:prstGeom prst="rect">
            <a:avLst/>
          </a:prstGeom>
        </p:spPr>
        <p:txBody>
          <a:bodyPr wrap="square">
            <a:spAutoFit/>
          </a:bodyPr>
          <a:lstStyle/>
          <a:p>
            <a:r>
              <a:rPr lang="en-US" dirty="0"/>
              <a:t>6</a:t>
            </a:r>
            <a:r>
              <a:rPr lang="en-US" dirty="0" smtClean="0"/>
              <a:t> of the operators </a:t>
            </a:r>
            <a:r>
              <a:rPr lang="en-US" dirty="0"/>
              <a:t>that used to also be on the IEnumerable&lt;T&gt; are now on IObservable&lt;T&gt; as </a:t>
            </a:r>
            <a:r>
              <a:rPr lang="en-US" dirty="0" smtClean="0"/>
              <a:t>well but they are implemented greedily so they are recommended against.</a:t>
            </a:r>
            <a:endParaRPr lang="en-US" dirty="0"/>
          </a:p>
        </p:txBody>
      </p:sp>
    </p:spTree>
    <p:extLst>
      <p:ext uri="{BB962C8B-B14F-4D97-AF65-F5344CB8AC3E}">
        <p14:creationId xmlns:p14="http://schemas.microsoft.com/office/powerpoint/2010/main" val="96424417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smtClean="0"/>
              <a:t>Combinators</a:t>
            </a:r>
            <a:r>
              <a:rPr lang="en-US" dirty="0" smtClean="0"/>
              <a:t> / Operators on IObservable&lt;T&gt;</a:t>
            </a:r>
            <a:endParaRPr lang="en-US" dirty="0"/>
          </a:p>
        </p:txBody>
      </p:sp>
      <p:sp>
        <p:nvSpPr>
          <p:cNvPr id="4" name="Text Placeholder 3"/>
          <p:cNvSpPr>
            <a:spLocks noGrp="1"/>
          </p:cNvSpPr>
          <p:nvPr>
            <p:ph type="body" sz="quarter" idx="16"/>
          </p:nvPr>
        </p:nvSpPr>
        <p:spPr>
          <a:xfrm>
            <a:off x="685092" y="2768154"/>
            <a:ext cx="7776864" cy="3685182"/>
          </a:xfrm>
        </p:spPr>
        <p:txBody>
          <a:bodyPr>
            <a:normAutofit/>
          </a:bodyPr>
          <a:lstStyle/>
          <a:p>
            <a:pPr marL="0" indent="0"/>
            <a:r>
              <a:rPr lang="en-US" dirty="0"/>
              <a:t>// 2 house-keeping or administrative methods</a:t>
            </a:r>
          </a:p>
          <a:p>
            <a:pPr marL="0" indent="0"/>
            <a:endParaRPr lang="en-US" dirty="0" smtClean="0"/>
          </a:p>
          <a:p>
            <a:pPr marL="0" indent="0"/>
            <a:r>
              <a:rPr lang="en-US" dirty="0" smtClean="0"/>
              <a:t>public </a:t>
            </a:r>
            <a:r>
              <a:rPr lang="en-US" dirty="0"/>
              <a:t>static </a:t>
            </a:r>
            <a:r>
              <a:rPr lang="en-US" dirty="0" err="1"/>
              <a:t>IEnumerator</a:t>
            </a:r>
            <a:r>
              <a:rPr lang="en-US" dirty="0"/>
              <a:t>&lt;</a:t>
            </a:r>
            <a:r>
              <a:rPr lang="en-US" dirty="0" err="1"/>
              <a:t>TSource</a:t>
            </a:r>
            <a:r>
              <a:rPr lang="en-US" dirty="0"/>
              <a:t>&gt; </a:t>
            </a:r>
            <a:r>
              <a:rPr lang="en-US" dirty="0" err="1"/>
              <a:t>GetEnumerator</a:t>
            </a:r>
            <a:r>
              <a:rPr lang="en-US" dirty="0"/>
              <a:t>&lt;</a:t>
            </a:r>
            <a:r>
              <a:rPr lang="en-US" dirty="0" err="1"/>
              <a:t>TSource</a:t>
            </a:r>
            <a:r>
              <a:rPr lang="en-US" dirty="0"/>
              <a:t>&gt;(this IObservable&lt;</a:t>
            </a:r>
            <a:r>
              <a:rPr lang="en-US" dirty="0" err="1"/>
              <a:t>TSource</a:t>
            </a:r>
            <a:r>
              <a:rPr lang="en-US" dirty="0"/>
              <a:t>&gt; source);</a:t>
            </a:r>
          </a:p>
          <a:p>
            <a:pPr marL="0" indent="0"/>
            <a:endParaRPr lang="en-US" dirty="0" smtClean="0"/>
          </a:p>
          <a:p>
            <a:pPr marL="0" indent="0"/>
            <a:r>
              <a:rPr lang="en-US" dirty="0" smtClean="0"/>
              <a:t>public </a:t>
            </a:r>
            <a:r>
              <a:rPr lang="en-US" dirty="0"/>
              <a:t>static IEnumerable&lt;</a:t>
            </a:r>
            <a:r>
              <a:rPr lang="en-US" dirty="0" err="1"/>
              <a:t>TSource</a:t>
            </a:r>
            <a:r>
              <a:rPr lang="en-US" dirty="0"/>
              <a:t>&gt; </a:t>
            </a:r>
            <a:r>
              <a:rPr lang="en-US" dirty="0" err="1"/>
              <a:t>ToEnumerable</a:t>
            </a:r>
            <a:r>
              <a:rPr lang="en-US" dirty="0"/>
              <a:t>&lt;</a:t>
            </a:r>
            <a:r>
              <a:rPr lang="en-US" dirty="0" err="1"/>
              <a:t>TSource</a:t>
            </a:r>
            <a:r>
              <a:rPr lang="en-US" dirty="0"/>
              <a:t>&gt;(this IObservable&lt;</a:t>
            </a:r>
            <a:r>
              <a:rPr lang="en-US" dirty="0" err="1"/>
              <a:t>TSource</a:t>
            </a:r>
            <a:r>
              <a:rPr lang="en-US" dirty="0"/>
              <a:t>&gt; source);</a:t>
            </a:r>
          </a:p>
        </p:txBody>
      </p:sp>
      <p:sp>
        <p:nvSpPr>
          <p:cNvPr id="2" name="Rectangle 1"/>
          <p:cNvSpPr/>
          <p:nvPr/>
        </p:nvSpPr>
        <p:spPr>
          <a:xfrm>
            <a:off x="685092" y="1844824"/>
            <a:ext cx="7272808" cy="646331"/>
          </a:xfrm>
          <a:prstGeom prst="rect">
            <a:avLst/>
          </a:prstGeom>
        </p:spPr>
        <p:txBody>
          <a:bodyPr wrap="square">
            <a:spAutoFit/>
          </a:bodyPr>
          <a:lstStyle/>
          <a:p>
            <a:r>
              <a:rPr lang="en-US" dirty="0" smtClean="0"/>
              <a:t>2 of the operators on </a:t>
            </a:r>
            <a:r>
              <a:rPr lang="en-US" dirty="0"/>
              <a:t>IObservable&lt;T&gt; </a:t>
            </a:r>
            <a:r>
              <a:rPr lang="en-US" dirty="0" smtClean="0"/>
              <a:t>are for converting an observable to an enumerable.</a:t>
            </a:r>
            <a:endParaRPr lang="en-US" dirty="0"/>
          </a:p>
        </p:txBody>
      </p:sp>
    </p:spTree>
    <p:extLst>
      <p:ext uri="{BB962C8B-B14F-4D97-AF65-F5344CB8AC3E}">
        <p14:creationId xmlns:p14="http://schemas.microsoft.com/office/powerpoint/2010/main" val="22127756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smtClean="0"/>
              <a:t>Combinators</a:t>
            </a:r>
            <a:r>
              <a:rPr lang="en-US" dirty="0" smtClean="0"/>
              <a:t> / Operators on IObservable&lt;T&gt;</a:t>
            </a:r>
            <a:endParaRPr lang="en-US" dirty="0"/>
          </a:p>
        </p:txBody>
      </p:sp>
      <p:sp>
        <p:nvSpPr>
          <p:cNvPr id="4" name="Text Placeholder 3"/>
          <p:cNvSpPr>
            <a:spLocks noGrp="1"/>
          </p:cNvSpPr>
          <p:nvPr>
            <p:ph type="body" sz="quarter" idx="16"/>
          </p:nvPr>
        </p:nvSpPr>
        <p:spPr>
          <a:xfrm>
            <a:off x="685092" y="2768154"/>
            <a:ext cx="7776864" cy="3685182"/>
          </a:xfrm>
        </p:spPr>
        <p:txBody>
          <a:bodyPr>
            <a:normAutofit lnSpcReduction="10000"/>
          </a:bodyPr>
          <a:lstStyle/>
          <a:p>
            <a:pPr marL="0" indent="0"/>
            <a:r>
              <a:rPr lang="en-US" sz="4200" dirty="0" smtClean="0"/>
              <a:t>// 83 new ones</a:t>
            </a:r>
          </a:p>
          <a:p>
            <a:pPr marL="0" indent="0"/>
            <a:endParaRPr lang="en-US" sz="4200" dirty="0"/>
          </a:p>
          <a:p>
            <a:pPr marL="0" indent="0"/>
            <a:r>
              <a:rPr lang="en-US" sz="4200" dirty="0" smtClean="0"/>
              <a:t>Buffer</a:t>
            </a:r>
          </a:p>
          <a:p>
            <a:pPr marL="0" indent="0"/>
            <a:r>
              <a:rPr lang="en-US" sz="4200" dirty="0" smtClean="0"/>
              <a:t>Scan</a:t>
            </a:r>
          </a:p>
          <a:p>
            <a:pPr marL="0" indent="0"/>
            <a:r>
              <a:rPr lang="en-US" sz="4200" dirty="0" smtClean="0"/>
              <a:t>. . .</a:t>
            </a:r>
            <a:endParaRPr lang="en-US" sz="4200" dirty="0"/>
          </a:p>
        </p:txBody>
      </p:sp>
      <p:sp>
        <p:nvSpPr>
          <p:cNvPr id="2" name="Rectangle 1"/>
          <p:cNvSpPr/>
          <p:nvPr/>
        </p:nvSpPr>
        <p:spPr>
          <a:xfrm>
            <a:off x="685092" y="1844824"/>
            <a:ext cx="7272808" cy="646331"/>
          </a:xfrm>
          <a:prstGeom prst="rect">
            <a:avLst/>
          </a:prstGeom>
        </p:spPr>
        <p:txBody>
          <a:bodyPr wrap="square">
            <a:spAutoFit/>
          </a:bodyPr>
          <a:lstStyle/>
          <a:p>
            <a:r>
              <a:rPr lang="en-US" dirty="0" smtClean="0"/>
              <a:t>The rest of 83 odd operators are new in IObservable&lt;T&gt; that were not in IEnumerable&lt;T&gt;</a:t>
            </a:r>
            <a:endParaRPr lang="en-US" dirty="0"/>
          </a:p>
        </p:txBody>
      </p:sp>
    </p:spTree>
    <p:extLst>
      <p:ext uri="{BB962C8B-B14F-4D97-AF65-F5344CB8AC3E}">
        <p14:creationId xmlns:p14="http://schemas.microsoft.com/office/powerpoint/2010/main" val="221990060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Interactive Extensions (Ix.NET)</a:t>
            </a:r>
            <a:endParaRPr lang="en-US" dirty="0"/>
          </a:p>
        </p:txBody>
      </p:sp>
      <p:sp>
        <p:nvSpPr>
          <p:cNvPr id="4" name="Text Placeholder 3"/>
          <p:cNvSpPr>
            <a:spLocks noGrp="1"/>
          </p:cNvSpPr>
          <p:nvPr>
            <p:ph type="body" sz="quarter" idx="16"/>
          </p:nvPr>
        </p:nvSpPr>
        <p:spPr>
          <a:xfrm>
            <a:off x="685092" y="2768154"/>
            <a:ext cx="7776864" cy="3685182"/>
          </a:xfrm>
        </p:spPr>
        <p:txBody>
          <a:bodyPr>
            <a:normAutofit fontScale="47500" lnSpcReduction="20000"/>
          </a:bodyPr>
          <a:lstStyle/>
          <a:p>
            <a:pPr marL="0" indent="0"/>
            <a:r>
              <a:rPr lang="en-US" sz="4200" dirty="0" smtClean="0"/>
              <a:t>// IEnumerable&lt;T&gt;’s got new ones</a:t>
            </a:r>
          </a:p>
          <a:p>
            <a:pPr marL="0" indent="0"/>
            <a:endParaRPr lang="en-US" sz="4200" dirty="0" smtClean="0"/>
          </a:p>
          <a:p>
            <a:pPr marL="0" indent="0"/>
            <a:r>
              <a:rPr lang="en-US" sz="4200" dirty="0"/>
              <a:t>p</a:t>
            </a:r>
            <a:r>
              <a:rPr lang="en-US" sz="4200" dirty="0" smtClean="0"/>
              <a:t>ublic static class </a:t>
            </a:r>
            <a:r>
              <a:rPr lang="en-US" sz="4200" dirty="0" err="1" smtClean="0"/>
              <a:t>EnumerableEx</a:t>
            </a:r>
            <a:endParaRPr lang="en-US" sz="4200" dirty="0" smtClean="0"/>
          </a:p>
          <a:p>
            <a:pPr marL="0" indent="0"/>
            <a:r>
              <a:rPr lang="en-US" sz="4200" dirty="0"/>
              <a:t>{</a:t>
            </a:r>
          </a:p>
          <a:p>
            <a:pPr marL="0" indent="0"/>
            <a:r>
              <a:rPr lang="en-US" sz="4200" dirty="0" smtClean="0"/>
              <a:t>  IEnumerable&lt;T&gt; Share(this IEnumerable&lt;T&gt;, …);</a:t>
            </a:r>
          </a:p>
          <a:p>
            <a:pPr marL="0" indent="0"/>
            <a:endParaRPr lang="en-US" sz="4200" dirty="0" smtClean="0"/>
          </a:p>
          <a:p>
            <a:pPr marL="0" indent="0"/>
            <a:r>
              <a:rPr lang="en-US" sz="4200" dirty="0" smtClean="0"/>
              <a:t>  IEnumerable&lt;T&gt; Publish(this IEnumerable&lt;T&gt;, …);</a:t>
            </a:r>
          </a:p>
          <a:p>
            <a:pPr marL="0" indent="0"/>
            <a:endParaRPr lang="en-US" sz="4200" dirty="0" smtClean="0"/>
          </a:p>
          <a:p>
            <a:pPr marL="0" indent="0"/>
            <a:r>
              <a:rPr lang="en-US" sz="4200" dirty="0" smtClean="0"/>
              <a:t>  . . .</a:t>
            </a:r>
          </a:p>
          <a:p>
            <a:pPr marL="0" indent="0"/>
            <a:r>
              <a:rPr lang="en-US" sz="4200" dirty="0"/>
              <a:t>}</a:t>
            </a:r>
          </a:p>
        </p:txBody>
      </p:sp>
      <p:sp>
        <p:nvSpPr>
          <p:cNvPr id="2" name="Rectangle 1"/>
          <p:cNvSpPr/>
          <p:nvPr/>
        </p:nvSpPr>
        <p:spPr>
          <a:xfrm>
            <a:off x="685092" y="1844824"/>
            <a:ext cx="7272808" cy="923330"/>
          </a:xfrm>
          <a:prstGeom prst="rect">
            <a:avLst/>
          </a:prstGeom>
        </p:spPr>
        <p:txBody>
          <a:bodyPr wrap="square">
            <a:spAutoFit/>
          </a:bodyPr>
          <a:lstStyle/>
          <a:p>
            <a:r>
              <a:rPr lang="en-US" dirty="0" smtClean="0"/>
              <a:t>Some of these 83 odd new operators of IObservable&lt;T&gt; have been backported to </a:t>
            </a:r>
            <a:r>
              <a:rPr lang="en-US" dirty="0" err="1" smtClean="0"/>
              <a:t>Ienumerable</a:t>
            </a:r>
            <a:r>
              <a:rPr lang="en-US" dirty="0" smtClean="0"/>
              <a:t>&lt;T&gt; as well as a part of another project named Interactive Extensions, or Ix.NET for short.</a:t>
            </a:r>
            <a:endParaRPr lang="en-US" dirty="0"/>
          </a:p>
        </p:txBody>
      </p:sp>
    </p:spTree>
    <p:extLst>
      <p:ext uri="{BB962C8B-B14F-4D97-AF65-F5344CB8AC3E}">
        <p14:creationId xmlns:p14="http://schemas.microsoft.com/office/powerpoint/2010/main" val="78510591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few simple operators</a:t>
            </a:r>
            <a:endParaRPr lang="en-US" dirty="0"/>
          </a:p>
        </p:txBody>
      </p:sp>
      <p:sp>
        <p:nvSpPr>
          <p:cNvPr id="5" name="Text Placeholder 4"/>
          <p:cNvSpPr>
            <a:spLocks noGrp="1"/>
          </p:cNvSpPr>
          <p:nvPr>
            <p:ph type="body" sz="quarter" idx="13"/>
          </p:nvPr>
        </p:nvSpPr>
        <p:spPr/>
        <p:txBody>
          <a:bodyPr>
            <a:normAutofit fontScale="55000" lnSpcReduction="20000"/>
          </a:bodyPr>
          <a:lstStyle/>
          <a:p>
            <a:r>
              <a:rPr lang="en-US" dirty="0" err="1" smtClean="0"/>
              <a:t>ToObservable</a:t>
            </a:r>
            <a:r>
              <a:rPr lang="en-US" dirty="0" smtClean="0"/>
              <a:t>: Converts an IEnumerable&lt;T&gt; to an IObservable&lt;T&gt;.</a:t>
            </a:r>
          </a:p>
          <a:p>
            <a:endParaRPr lang="en-US" dirty="0" smtClean="0"/>
          </a:p>
          <a:p>
            <a:r>
              <a:rPr lang="en-US" dirty="0" smtClean="0"/>
              <a:t>Range: </a:t>
            </a:r>
            <a:r>
              <a:rPr lang="en-US" dirty="0"/>
              <a:t>Generates an observable sequence of integral numbers within a specified </a:t>
            </a:r>
            <a:r>
              <a:rPr lang="en-US" dirty="0" smtClean="0"/>
              <a:t>range.</a:t>
            </a:r>
          </a:p>
          <a:p>
            <a:endParaRPr lang="en-US" dirty="0" smtClean="0"/>
          </a:p>
          <a:p>
            <a:r>
              <a:rPr lang="en-US" dirty="0" smtClean="0"/>
              <a:t>Return: Returns </a:t>
            </a:r>
            <a:r>
              <a:rPr lang="en-US" dirty="0"/>
              <a:t>an observable sequence that contains a single element</a:t>
            </a:r>
            <a:r>
              <a:rPr lang="en-US" dirty="0" smtClean="0"/>
              <a:t>.</a:t>
            </a:r>
          </a:p>
          <a:p>
            <a:endParaRPr lang="en-US" dirty="0" smtClean="0"/>
          </a:p>
          <a:p>
            <a:r>
              <a:rPr lang="en-US" dirty="0" err="1"/>
              <a:t>Concat</a:t>
            </a:r>
            <a:r>
              <a:rPr lang="en-US" dirty="0" smtClean="0"/>
              <a:t>: Serially </a:t>
            </a:r>
            <a:r>
              <a:rPr lang="en-US" dirty="0"/>
              <a:t>concatenates two or more observable sequences into a single observable, as long as the previous observable sequence terminated successfully. </a:t>
            </a:r>
            <a:endParaRPr lang="en-US" dirty="0" smtClean="0"/>
          </a:p>
          <a:p>
            <a:endParaRPr lang="en-US" dirty="0" smtClean="0"/>
          </a:p>
          <a:p>
            <a:r>
              <a:rPr lang="en-US" dirty="0" smtClean="0"/>
              <a:t>Do: Can be used to inject side effects into an observable.</a:t>
            </a:r>
          </a:p>
          <a:p>
            <a:endParaRPr lang="en-US" dirty="0" smtClean="0"/>
          </a:p>
          <a:p>
            <a:r>
              <a:rPr lang="en-US" dirty="0" err="1" smtClean="0"/>
              <a:t>StartWith</a:t>
            </a:r>
            <a:r>
              <a:rPr lang="en-US" dirty="0" smtClean="0"/>
              <a:t>: Prepends </a:t>
            </a:r>
            <a:r>
              <a:rPr lang="en-US" dirty="0"/>
              <a:t>a sequence of values to an observable sequence. </a:t>
            </a:r>
            <a:endParaRPr lang="en-US" dirty="0" smtClean="0"/>
          </a:p>
          <a:p>
            <a:endParaRPr lang="en-US" dirty="0" smtClean="0"/>
          </a:p>
          <a:p>
            <a:r>
              <a:rPr lang="en-US" dirty="0"/>
              <a:t>Never: Returns a non-terminating observable sequence, which can be used to denote an infinite duration. This will never produce a value nor a completion message and neither an error.</a:t>
            </a:r>
            <a:endParaRPr lang="en-US" dirty="0" smtClean="0"/>
          </a:p>
        </p:txBody>
      </p:sp>
    </p:spTree>
    <p:extLst>
      <p:ext uri="{BB962C8B-B14F-4D97-AF65-F5344CB8AC3E}">
        <p14:creationId xmlns:p14="http://schemas.microsoft.com/office/powerpoint/2010/main" val="389275099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few simple operators</a:t>
            </a:r>
            <a:endParaRPr lang="en-US" dirty="0"/>
          </a:p>
        </p:txBody>
      </p:sp>
      <p:sp>
        <p:nvSpPr>
          <p:cNvPr id="5" name="Text Placeholder 4"/>
          <p:cNvSpPr>
            <a:spLocks noGrp="1"/>
          </p:cNvSpPr>
          <p:nvPr>
            <p:ph type="body" sz="quarter" idx="13"/>
          </p:nvPr>
        </p:nvSpPr>
        <p:spPr>
          <a:xfrm>
            <a:off x="611560" y="1492161"/>
            <a:ext cx="7992690" cy="1288767"/>
          </a:xfrm>
        </p:spPr>
        <p:txBody>
          <a:bodyPr>
            <a:normAutofit/>
          </a:bodyPr>
          <a:lstStyle/>
          <a:p>
            <a:r>
              <a:rPr lang="en-US" dirty="0" err="1" smtClean="0"/>
              <a:t>ToObservable</a:t>
            </a:r>
            <a:r>
              <a:rPr lang="en-US" dirty="0" smtClean="0"/>
              <a:t>: Converts an IEnumerable&lt;T&gt; to an IObservable&lt;T&gt;.</a:t>
            </a:r>
          </a:p>
          <a:p>
            <a:pPr marL="0" indent="0">
              <a:buNone/>
            </a:pPr>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118" y="2610907"/>
            <a:ext cx="7488832"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87624" y="2852936"/>
            <a:ext cx="6336704" cy="2585323"/>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public static IObservable&lt;</a:t>
            </a:r>
            <a:r>
              <a:rPr lang="en-US" dirty="0" err="1">
                <a:latin typeface="Consolas" panose="020B0609020204030204" pitchFamily="49" charset="0"/>
                <a:cs typeface="Consolas" panose="020B0609020204030204" pitchFamily="49" charset="0"/>
              </a:rPr>
              <a:t>TSource</a:t>
            </a:r>
            <a:r>
              <a:rPr lang="en-US" dirty="0">
                <a:latin typeface="Consolas" panose="020B0609020204030204" pitchFamily="49" charset="0"/>
                <a:cs typeface="Consolas" panose="020B0609020204030204" pitchFamily="49" charset="0"/>
              </a:rPr>
              <a:t>&gt; </a:t>
            </a:r>
            <a:r>
              <a:rPr lang="en-US" dirty="0" err="1">
                <a:latin typeface="Consolas" panose="020B0609020204030204" pitchFamily="49" charset="0"/>
                <a:cs typeface="Consolas" panose="020B0609020204030204" pitchFamily="49" charset="0"/>
              </a:rPr>
              <a:t>ToObservable</a:t>
            </a:r>
            <a:r>
              <a:rPr lang="en-US" dirty="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TSource</a:t>
            </a:r>
            <a:r>
              <a:rPr lang="en-US" dirty="0" smtClean="0">
                <a:latin typeface="Consolas" panose="020B0609020204030204" pitchFamily="49" charset="0"/>
                <a:cs typeface="Consolas" panose="020B0609020204030204" pitchFamily="49" charset="0"/>
              </a:rPr>
              <a:t>&gt;(</a:t>
            </a:r>
          </a:p>
          <a:p>
            <a:r>
              <a:rPr lang="en-US" dirty="0" smtClean="0">
                <a:latin typeface="Consolas" panose="020B0609020204030204" pitchFamily="49" charset="0"/>
                <a:cs typeface="Consolas" panose="020B0609020204030204" pitchFamily="49" charset="0"/>
              </a:rPr>
              <a:t>this </a:t>
            </a:r>
            <a:r>
              <a:rPr lang="en-US" dirty="0">
                <a:latin typeface="Consolas" panose="020B0609020204030204" pitchFamily="49" charset="0"/>
                <a:cs typeface="Consolas" panose="020B0609020204030204" pitchFamily="49" charset="0"/>
              </a:rPr>
              <a:t>IEnumerable&lt;</a:t>
            </a:r>
            <a:r>
              <a:rPr lang="en-US" dirty="0" err="1">
                <a:latin typeface="Consolas" panose="020B0609020204030204" pitchFamily="49" charset="0"/>
                <a:cs typeface="Consolas" panose="020B0609020204030204" pitchFamily="49" charset="0"/>
              </a:rPr>
              <a:t>TSource</a:t>
            </a:r>
            <a:r>
              <a:rPr lang="en-US" dirty="0">
                <a:latin typeface="Consolas" panose="020B0609020204030204" pitchFamily="49" charset="0"/>
                <a:cs typeface="Consolas" panose="020B0609020204030204" pitchFamily="49" charset="0"/>
              </a:rPr>
              <a:t>&gt; source);</a:t>
            </a:r>
          </a:p>
          <a:p>
            <a:endParaRPr lang="en-US" dirty="0" smtClean="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public static IObservable&lt;</a:t>
            </a:r>
            <a:r>
              <a:rPr lang="en-US" dirty="0" err="1">
                <a:latin typeface="Consolas" panose="020B0609020204030204" pitchFamily="49" charset="0"/>
                <a:cs typeface="Consolas" panose="020B0609020204030204" pitchFamily="49" charset="0"/>
              </a:rPr>
              <a:t>TSource</a:t>
            </a:r>
            <a:r>
              <a:rPr lang="en-US" dirty="0">
                <a:latin typeface="Consolas" panose="020B0609020204030204" pitchFamily="49" charset="0"/>
                <a:cs typeface="Consolas" panose="020B0609020204030204" pitchFamily="49" charset="0"/>
              </a:rPr>
              <a:t>&gt; </a:t>
            </a:r>
            <a:r>
              <a:rPr lang="en-US" dirty="0" err="1">
                <a:latin typeface="Consolas" panose="020B0609020204030204" pitchFamily="49" charset="0"/>
                <a:cs typeface="Consolas" panose="020B0609020204030204" pitchFamily="49" charset="0"/>
              </a:rPr>
              <a:t>ToObservable</a:t>
            </a:r>
            <a:r>
              <a:rPr lang="en-US" dirty="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TSource</a:t>
            </a:r>
            <a:r>
              <a:rPr lang="en-US" dirty="0" smtClean="0">
                <a:latin typeface="Consolas" panose="020B0609020204030204" pitchFamily="49" charset="0"/>
                <a:cs typeface="Consolas" panose="020B0609020204030204" pitchFamily="49" charset="0"/>
              </a:rPr>
              <a:t>&gt;(</a:t>
            </a:r>
          </a:p>
          <a:p>
            <a:r>
              <a:rPr lang="en-US" dirty="0" smtClean="0">
                <a:latin typeface="Consolas" panose="020B0609020204030204" pitchFamily="49" charset="0"/>
                <a:cs typeface="Consolas" panose="020B0609020204030204" pitchFamily="49" charset="0"/>
              </a:rPr>
              <a:t>this </a:t>
            </a:r>
            <a:r>
              <a:rPr lang="en-US" dirty="0">
                <a:latin typeface="Consolas" panose="020B0609020204030204" pitchFamily="49" charset="0"/>
                <a:cs typeface="Consolas" panose="020B0609020204030204" pitchFamily="49" charset="0"/>
              </a:rPr>
              <a:t>IEnumerable&lt;</a:t>
            </a:r>
            <a:r>
              <a:rPr lang="en-US" dirty="0" err="1">
                <a:latin typeface="Consolas" panose="020B0609020204030204" pitchFamily="49" charset="0"/>
                <a:cs typeface="Consolas" panose="020B0609020204030204" pitchFamily="49" charset="0"/>
              </a:rPr>
              <a:t>TSource</a:t>
            </a:r>
            <a:r>
              <a:rPr lang="en-US" dirty="0">
                <a:latin typeface="Consolas" panose="020B0609020204030204" pitchFamily="49" charset="0"/>
                <a:cs typeface="Consolas" panose="020B0609020204030204" pitchFamily="49" charset="0"/>
              </a:rPr>
              <a:t>&gt; source, </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IScheduler</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scheduler);</a:t>
            </a:r>
          </a:p>
        </p:txBody>
      </p:sp>
    </p:spTree>
    <p:extLst>
      <p:ext uri="{BB962C8B-B14F-4D97-AF65-F5344CB8AC3E}">
        <p14:creationId xmlns:p14="http://schemas.microsoft.com/office/powerpoint/2010/main" val="103849467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few simple operators</a:t>
            </a:r>
            <a:endParaRPr lang="en-US" dirty="0"/>
          </a:p>
        </p:txBody>
      </p:sp>
      <p:sp>
        <p:nvSpPr>
          <p:cNvPr id="5" name="Text Placeholder 4"/>
          <p:cNvSpPr>
            <a:spLocks noGrp="1"/>
          </p:cNvSpPr>
          <p:nvPr>
            <p:ph type="body" sz="quarter" idx="13"/>
          </p:nvPr>
        </p:nvSpPr>
        <p:spPr>
          <a:xfrm>
            <a:off x="611560" y="1492161"/>
            <a:ext cx="7992690" cy="1288767"/>
          </a:xfrm>
        </p:spPr>
        <p:txBody>
          <a:bodyPr>
            <a:normAutofit/>
          </a:bodyPr>
          <a:lstStyle/>
          <a:p>
            <a:r>
              <a:rPr lang="en-US" dirty="0"/>
              <a:t>Range: Generates an observable sequence of integral numbers within a specified range</a:t>
            </a:r>
            <a:r>
              <a:rPr lang="en-US" dirty="0" smtClean="0"/>
              <a:t>.</a:t>
            </a:r>
          </a:p>
          <a:p>
            <a:pPr marL="0" indent="0">
              <a:buNone/>
            </a:pPr>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118" y="2610907"/>
            <a:ext cx="7488832"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87624" y="2852936"/>
            <a:ext cx="6336704" cy="1477328"/>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public static IObservable&lt;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&gt; Range(</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start,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count);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public static IObservable&lt;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&gt; Range(</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start,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count, </a:t>
            </a:r>
            <a:r>
              <a:rPr lang="en-US" dirty="0" err="1">
                <a:latin typeface="Consolas" panose="020B0609020204030204" pitchFamily="49" charset="0"/>
                <a:cs typeface="Consolas" panose="020B0609020204030204" pitchFamily="49" charset="0"/>
              </a:rPr>
              <a:t>IScheduler</a:t>
            </a:r>
            <a:r>
              <a:rPr lang="en-US" dirty="0">
                <a:latin typeface="Consolas" panose="020B0609020204030204" pitchFamily="49" charset="0"/>
                <a:cs typeface="Consolas" panose="020B0609020204030204" pitchFamily="49" charset="0"/>
              </a:rPr>
              <a:t> scheduler);</a:t>
            </a:r>
          </a:p>
        </p:txBody>
      </p:sp>
    </p:spTree>
    <p:extLst>
      <p:ext uri="{BB962C8B-B14F-4D97-AF65-F5344CB8AC3E}">
        <p14:creationId xmlns:p14="http://schemas.microsoft.com/office/powerpoint/2010/main" val="155954160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few simple operators</a:t>
            </a:r>
            <a:endParaRPr lang="en-US" dirty="0"/>
          </a:p>
        </p:txBody>
      </p:sp>
      <p:sp>
        <p:nvSpPr>
          <p:cNvPr id="5" name="Text Placeholder 4"/>
          <p:cNvSpPr>
            <a:spLocks noGrp="1"/>
          </p:cNvSpPr>
          <p:nvPr>
            <p:ph type="body" sz="quarter" idx="13"/>
          </p:nvPr>
        </p:nvSpPr>
        <p:spPr>
          <a:xfrm>
            <a:off x="611560" y="1492161"/>
            <a:ext cx="7992690" cy="1288767"/>
          </a:xfrm>
        </p:spPr>
        <p:txBody>
          <a:bodyPr>
            <a:normAutofit/>
          </a:bodyPr>
          <a:lstStyle/>
          <a:p>
            <a:r>
              <a:rPr lang="en-US" dirty="0"/>
              <a:t>Return: Returns an observable sequence that contains a single element</a:t>
            </a:r>
            <a:r>
              <a:rPr lang="en-US" dirty="0" smtClean="0"/>
              <a:t>.</a:t>
            </a:r>
          </a:p>
          <a:p>
            <a:pPr marL="0" indent="0">
              <a:buNone/>
            </a:pPr>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118" y="2610907"/>
            <a:ext cx="7488832"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87624" y="2852936"/>
            <a:ext cx="6336704" cy="1754326"/>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public static IObservable&lt;</a:t>
            </a:r>
            <a:r>
              <a:rPr lang="en-US" dirty="0" err="1">
                <a:latin typeface="Consolas" panose="020B0609020204030204" pitchFamily="49" charset="0"/>
                <a:cs typeface="Consolas" panose="020B0609020204030204" pitchFamily="49" charset="0"/>
              </a:rPr>
              <a:t>TResult</a:t>
            </a:r>
            <a:r>
              <a:rPr lang="en-US" dirty="0">
                <a:latin typeface="Consolas" panose="020B0609020204030204" pitchFamily="49" charset="0"/>
                <a:cs typeface="Consolas" panose="020B0609020204030204" pitchFamily="49" charset="0"/>
              </a:rPr>
              <a:t>&gt; Return&lt;</a:t>
            </a:r>
            <a:r>
              <a:rPr lang="en-US" dirty="0" err="1">
                <a:latin typeface="Consolas" panose="020B0609020204030204" pitchFamily="49" charset="0"/>
                <a:cs typeface="Consolas" panose="020B0609020204030204" pitchFamily="49" charset="0"/>
              </a:rPr>
              <a:t>TResult</a:t>
            </a:r>
            <a:r>
              <a:rPr lang="en-US" dirty="0">
                <a:latin typeface="Consolas" panose="020B0609020204030204" pitchFamily="49" charset="0"/>
                <a:cs typeface="Consolas" panose="020B0609020204030204" pitchFamily="49" charset="0"/>
              </a:rPr>
              <a:t>&gt;(</a:t>
            </a:r>
            <a:r>
              <a:rPr lang="en-US" dirty="0" err="1">
                <a:latin typeface="Consolas" panose="020B0609020204030204" pitchFamily="49" charset="0"/>
                <a:cs typeface="Consolas" panose="020B0609020204030204" pitchFamily="49" charset="0"/>
              </a:rPr>
              <a:t>TResult</a:t>
            </a:r>
            <a:r>
              <a:rPr lang="en-US" dirty="0">
                <a:latin typeface="Consolas" panose="020B0609020204030204" pitchFamily="49" charset="0"/>
                <a:cs typeface="Consolas" panose="020B0609020204030204" pitchFamily="49" charset="0"/>
              </a:rPr>
              <a:t> value);</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public static IObservable&lt;</a:t>
            </a:r>
            <a:r>
              <a:rPr lang="en-US" dirty="0" err="1">
                <a:latin typeface="Consolas" panose="020B0609020204030204" pitchFamily="49" charset="0"/>
                <a:cs typeface="Consolas" panose="020B0609020204030204" pitchFamily="49" charset="0"/>
              </a:rPr>
              <a:t>TResult</a:t>
            </a:r>
            <a:r>
              <a:rPr lang="en-US" dirty="0">
                <a:latin typeface="Consolas" panose="020B0609020204030204" pitchFamily="49" charset="0"/>
                <a:cs typeface="Consolas" panose="020B0609020204030204" pitchFamily="49" charset="0"/>
              </a:rPr>
              <a:t>&gt; Return&lt;</a:t>
            </a:r>
            <a:r>
              <a:rPr lang="en-US" dirty="0" err="1">
                <a:latin typeface="Consolas" panose="020B0609020204030204" pitchFamily="49" charset="0"/>
                <a:cs typeface="Consolas" panose="020B0609020204030204" pitchFamily="49" charset="0"/>
              </a:rPr>
              <a:t>TResult</a:t>
            </a:r>
            <a:r>
              <a:rPr lang="en-US" dirty="0">
                <a:latin typeface="Consolas" panose="020B0609020204030204" pitchFamily="49" charset="0"/>
                <a:cs typeface="Consolas" panose="020B0609020204030204" pitchFamily="49" charset="0"/>
              </a:rPr>
              <a:t>&gt;(</a:t>
            </a:r>
            <a:r>
              <a:rPr lang="en-US" dirty="0" err="1">
                <a:latin typeface="Consolas" panose="020B0609020204030204" pitchFamily="49" charset="0"/>
                <a:cs typeface="Consolas" panose="020B0609020204030204" pitchFamily="49" charset="0"/>
              </a:rPr>
              <a:t>TResult</a:t>
            </a:r>
            <a:r>
              <a:rPr lang="en-US" dirty="0">
                <a:latin typeface="Consolas" panose="020B0609020204030204" pitchFamily="49" charset="0"/>
                <a:cs typeface="Consolas" panose="020B0609020204030204" pitchFamily="49" charset="0"/>
              </a:rPr>
              <a:t> value, </a:t>
            </a:r>
            <a:r>
              <a:rPr lang="en-US" dirty="0" err="1">
                <a:latin typeface="Consolas" panose="020B0609020204030204" pitchFamily="49" charset="0"/>
                <a:cs typeface="Consolas" panose="020B0609020204030204" pitchFamily="49" charset="0"/>
              </a:rPr>
              <a:t>IScheduler</a:t>
            </a:r>
            <a:r>
              <a:rPr lang="en-US" dirty="0">
                <a:latin typeface="Consolas" panose="020B0609020204030204" pitchFamily="49" charset="0"/>
                <a:cs typeface="Consolas" panose="020B0609020204030204" pitchFamily="49" charset="0"/>
              </a:rPr>
              <a:t> scheduler);</a:t>
            </a:r>
          </a:p>
        </p:txBody>
      </p:sp>
    </p:spTree>
    <p:extLst>
      <p:ext uri="{BB962C8B-B14F-4D97-AF65-F5344CB8AC3E}">
        <p14:creationId xmlns:p14="http://schemas.microsoft.com/office/powerpoint/2010/main" val="40110757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few simple operators</a:t>
            </a:r>
            <a:endParaRPr lang="en-US" dirty="0"/>
          </a:p>
        </p:txBody>
      </p:sp>
      <p:sp>
        <p:nvSpPr>
          <p:cNvPr id="5" name="Text Placeholder 4"/>
          <p:cNvSpPr>
            <a:spLocks noGrp="1"/>
          </p:cNvSpPr>
          <p:nvPr>
            <p:ph type="body" sz="quarter" idx="13"/>
          </p:nvPr>
        </p:nvSpPr>
        <p:spPr>
          <a:xfrm>
            <a:off x="611560" y="1492161"/>
            <a:ext cx="7992690" cy="1288767"/>
          </a:xfrm>
        </p:spPr>
        <p:txBody>
          <a:bodyPr>
            <a:normAutofit fontScale="85000" lnSpcReduction="10000"/>
          </a:bodyPr>
          <a:lstStyle/>
          <a:p>
            <a:r>
              <a:rPr lang="en-US" dirty="0" err="1"/>
              <a:t>Concat</a:t>
            </a:r>
            <a:r>
              <a:rPr lang="en-US" dirty="0"/>
              <a:t>: Serially concatenates two or more observable sequences into a single observable, as long as the previous observable sequence terminated </a:t>
            </a:r>
            <a:r>
              <a:rPr lang="en-US" dirty="0" smtClean="0"/>
              <a:t>successfully.</a:t>
            </a:r>
          </a:p>
          <a:p>
            <a:pPr marL="0" indent="0">
              <a:buNone/>
            </a:pPr>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118" y="2610907"/>
            <a:ext cx="7651322" cy="38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43608" y="2780928"/>
            <a:ext cx="7200800" cy="3539430"/>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Concat</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IEnumerable&lt;IObservable&lt;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&gt;&gt; sources);</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public </a:t>
            </a:r>
            <a:r>
              <a:rPr lang="en-US" sz="1600" dirty="0">
                <a:latin typeface="Consolas" panose="020B0609020204030204" pitchFamily="49" charset="0"/>
                <a:cs typeface="Consolas" panose="020B0609020204030204" pitchFamily="49" charset="0"/>
              </a:rPr>
              <a:t>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Concat</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&gt;&gt; sources);</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public </a:t>
            </a:r>
            <a:r>
              <a:rPr lang="en-US" sz="1600" dirty="0">
                <a:latin typeface="Consolas" panose="020B0609020204030204" pitchFamily="49" charset="0"/>
                <a:cs typeface="Consolas" panose="020B0609020204030204" pitchFamily="49" charset="0"/>
              </a:rPr>
              <a:t>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Concat</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IObservable&lt;Task&lt;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&gt;&gt; sources);</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public </a:t>
            </a:r>
            <a:r>
              <a:rPr lang="en-US" sz="1600" dirty="0">
                <a:latin typeface="Consolas" panose="020B0609020204030204" pitchFamily="49" charset="0"/>
                <a:cs typeface="Consolas" panose="020B0609020204030204" pitchFamily="49" charset="0"/>
              </a:rPr>
              <a:t>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Concat</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a:t>
            </a:r>
            <a:r>
              <a:rPr lang="en-US" sz="1600" dirty="0" err="1">
                <a:latin typeface="Consolas" panose="020B0609020204030204" pitchFamily="49" charset="0"/>
                <a:cs typeface="Consolas" panose="020B0609020204030204" pitchFamily="49" charset="0"/>
              </a:rPr>
              <a:t>params</a:t>
            </a:r>
            <a:r>
              <a:rPr lang="en-US" sz="1600" dirty="0">
                <a:latin typeface="Consolas" panose="020B0609020204030204" pitchFamily="49" charset="0"/>
                <a:cs typeface="Consolas" panose="020B0609020204030204" pitchFamily="49" charset="0"/>
              </a:rPr>
              <a:t>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sources);</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public </a:t>
            </a:r>
            <a:r>
              <a:rPr lang="en-US" sz="1600" dirty="0">
                <a:latin typeface="Consolas" panose="020B0609020204030204" pitchFamily="49" charset="0"/>
                <a:cs typeface="Consolas" panose="020B0609020204030204" pitchFamily="49" charset="0"/>
              </a:rPr>
              <a:t>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Concat</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first,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second);</a:t>
            </a:r>
          </a:p>
        </p:txBody>
      </p:sp>
    </p:spTree>
    <p:extLst>
      <p:ext uri="{BB962C8B-B14F-4D97-AF65-F5344CB8AC3E}">
        <p14:creationId xmlns:p14="http://schemas.microsoft.com/office/powerpoint/2010/main" val="40110757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Marble Diagram: </a:t>
            </a:r>
            <a:r>
              <a:rPr lang="en-US" dirty="0" err="1" smtClean="0"/>
              <a:t>Concat</a:t>
            </a:r>
            <a:endParaRPr lang="en-US" dirty="0"/>
          </a:p>
        </p:txBody>
      </p:sp>
      <p:sp>
        <p:nvSpPr>
          <p:cNvPr id="6" name="Text Placeholder 4"/>
          <p:cNvSpPr>
            <a:spLocks noGrp="1"/>
          </p:cNvSpPr>
          <p:nvPr>
            <p:ph type="body" sz="quarter" idx="13"/>
          </p:nvPr>
        </p:nvSpPr>
        <p:spPr>
          <a:xfrm>
            <a:off x="539552" y="1484784"/>
            <a:ext cx="7992690" cy="1288767"/>
          </a:xfrm>
        </p:spPr>
        <p:txBody>
          <a:bodyPr>
            <a:normAutofit fontScale="85000" lnSpcReduction="10000"/>
          </a:bodyPr>
          <a:lstStyle/>
          <a:p>
            <a:r>
              <a:rPr lang="en-US" dirty="0" err="1"/>
              <a:t>Concat</a:t>
            </a:r>
            <a:r>
              <a:rPr lang="en-US" dirty="0"/>
              <a:t>: Serially concatenates two or more observable sequences into a single observable, as long as the previous observable sequence terminated </a:t>
            </a:r>
            <a:r>
              <a:rPr lang="en-US" dirty="0" smtClean="0"/>
              <a:t>successfully.</a:t>
            </a:r>
          </a:p>
          <a:p>
            <a:pPr marL="0" indent="0">
              <a:buNone/>
            </a:pPr>
            <a:endParaRPr lang="en-US"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564904"/>
            <a:ext cx="7056784" cy="343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843044" y="6003429"/>
            <a:ext cx="2329356" cy="276999"/>
          </a:xfrm>
          <a:prstGeom prst="rect">
            <a:avLst/>
          </a:prstGeom>
          <a:noFill/>
        </p:spPr>
        <p:txBody>
          <a:bodyPr wrap="none" rtlCol="0">
            <a:spAutoFit/>
          </a:bodyPr>
          <a:lstStyle/>
          <a:p>
            <a:r>
              <a:rPr lang="en-US" sz="1200" dirty="0"/>
              <a:t>Image source: </a:t>
            </a:r>
            <a:r>
              <a:rPr lang="en-US" sz="1200" dirty="0">
                <a:hlinkClick r:id="rId3"/>
              </a:rPr>
              <a:t>http://reactivex.io</a:t>
            </a:r>
            <a:r>
              <a:rPr lang="en-US" sz="1200" dirty="0" smtClean="0">
                <a:hlinkClick r:id="rId3"/>
              </a:rPr>
              <a:t>/</a:t>
            </a:r>
            <a:r>
              <a:rPr lang="en-US" sz="1200" dirty="0" smtClean="0"/>
              <a:t> </a:t>
            </a:r>
            <a:endParaRPr lang="en-US" sz="1200" dirty="0"/>
          </a:p>
        </p:txBody>
      </p:sp>
    </p:spTree>
    <p:extLst>
      <p:ext uri="{BB962C8B-B14F-4D97-AF65-F5344CB8AC3E}">
        <p14:creationId xmlns:p14="http://schemas.microsoft.com/office/powerpoint/2010/main" val="1775512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348880"/>
            <a:ext cx="7992690" cy="1015489"/>
          </a:xfrm>
        </p:spPr>
        <p:txBody>
          <a:bodyPr>
            <a:normAutofit fontScale="90000"/>
          </a:bodyPr>
          <a:lstStyle/>
          <a:p>
            <a:r>
              <a:rPr lang="en-US" dirty="0" smtClean="0"/>
              <a:t>Rx enables your program to react to data instead of to have to ask for it.</a:t>
            </a:r>
            <a:endParaRPr lang="en-US" dirty="0"/>
          </a:p>
        </p:txBody>
      </p:sp>
    </p:spTree>
    <p:extLst>
      <p:ext uri="{BB962C8B-B14F-4D97-AF65-F5344CB8AC3E}">
        <p14:creationId xmlns:p14="http://schemas.microsoft.com/office/powerpoint/2010/main" val="15741176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few simple operators</a:t>
            </a:r>
            <a:endParaRPr lang="en-US" dirty="0"/>
          </a:p>
        </p:txBody>
      </p:sp>
      <p:sp>
        <p:nvSpPr>
          <p:cNvPr id="5" name="Text Placeholder 4"/>
          <p:cNvSpPr>
            <a:spLocks noGrp="1"/>
          </p:cNvSpPr>
          <p:nvPr>
            <p:ph type="body" sz="quarter" idx="13"/>
          </p:nvPr>
        </p:nvSpPr>
        <p:spPr>
          <a:xfrm>
            <a:off x="611560" y="1492161"/>
            <a:ext cx="7992690" cy="1288767"/>
          </a:xfrm>
        </p:spPr>
        <p:txBody>
          <a:bodyPr>
            <a:normAutofit/>
          </a:bodyPr>
          <a:lstStyle/>
          <a:p>
            <a:r>
              <a:rPr lang="en-US" dirty="0"/>
              <a:t>Do: Can be used to inject side effects into an </a:t>
            </a:r>
            <a:r>
              <a:rPr lang="en-US" dirty="0" smtClean="0"/>
              <a:t>observable.</a:t>
            </a:r>
          </a:p>
          <a:p>
            <a:pPr marL="0" indent="0">
              <a:buNone/>
            </a:pPr>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544" y="2492896"/>
            <a:ext cx="7488832"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71600" y="2636912"/>
            <a:ext cx="7200800" cy="3093154"/>
          </a:xfrm>
          <a:prstGeom prst="rect">
            <a:avLst/>
          </a:prstGeom>
          <a:noFill/>
        </p:spPr>
        <p:txBody>
          <a:bodyPr wrap="square" rtlCol="0">
            <a:spAutoFit/>
          </a:bodyPr>
          <a:lstStyle/>
          <a:p>
            <a:r>
              <a:rPr lang="en-US" sz="1300" dirty="0">
                <a:latin typeface="Consolas" panose="020B0609020204030204" pitchFamily="49" charset="0"/>
                <a:cs typeface="Consolas" panose="020B0609020204030204" pitchFamily="49" charset="0"/>
              </a:rPr>
              <a:t>public static IObservable&lt;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 Do&lt;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&gt;(this IObservable&lt;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 source, Action&lt;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 </a:t>
            </a:r>
            <a:r>
              <a:rPr lang="en-US" sz="1300" dirty="0" err="1">
                <a:latin typeface="Consolas" panose="020B0609020204030204" pitchFamily="49" charset="0"/>
                <a:cs typeface="Consolas" panose="020B0609020204030204" pitchFamily="49" charset="0"/>
              </a:rPr>
              <a:t>onNext</a:t>
            </a:r>
            <a:r>
              <a:rPr lang="en-US" sz="1300" dirty="0">
                <a:latin typeface="Consolas" panose="020B0609020204030204" pitchFamily="49" charset="0"/>
                <a:cs typeface="Consolas" panose="020B0609020204030204" pitchFamily="49" charset="0"/>
              </a:rPr>
              <a:t>);</a:t>
            </a:r>
          </a:p>
          <a:p>
            <a:endParaRPr lang="en-US" sz="1300" dirty="0" smtClean="0">
              <a:latin typeface="Consolas" panose="020B0609020204030204" pitchFamily="49" charset="0"/>
              <a:cs typeface="Consolas" panose="020B0609020204030204" pitchFamily="49" charset="0"/>
            </a:endParaRPr>
          </a:p>
          <a:p>
            <a:r>
              <a:rPr lang="en-US" sz="1300" dirty="0" smtClean="0">
                <a:latin typeface="Consolas" panose="020B0609020204030204" pitchFamily="49" charset="0"/>
                <a:cs typeface="Consolas" panose="020B0609020204030204" pitchFamily="49" charset="0"/>
              </a:rPr>
              <a:t>public </a:t>
            </a:r>
            <a:r>
              <a:rPr lang="en-US" sz="1300" dirty="0">
                <a:latin typeface="Consolas" panose="020B0609020204030204" pitchFamily="49" charset="0"/>
                <a:cs typeface="Consolas" panose="020B0609020204030204" pitchFamily="49" charset="0"/>
              </a:rPr>
              <a:t>static IObservable&lt;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 Do&lt;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&gt;(this IObservable&lt;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 source, IObserver&lt;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 observer);</a:t>
            </a:r>
          </a:p>
          <a:p>
            <a:endParaRPr lang="en-US" sz="1300" dirty="0" smtClean="0">
              <a:latin typeface="Consolas" panose="020B0609020204030204" pitchFamily="49" charset="0"/>
              <a:cs typeface="Consolas" panose="020B0609020204030204" pitchFamily="49" charset="0"/>
            </a:endParaRPr>
          </a:p>
          <a:p>
            <a:r>
              <a:rPr lang="en-US" sz="1300" dirty="0" smtClean="0">
                <a:latin typeface="Consolas" panose="020B0609020204030204" pitchFamily="49" charset="0"/>
                <a:cs typeface="Consolas" panose="020B0609020204030204" pitchFamily="49" charset="0"/>
              </a:rPr>
              <a:t>public </a:t>
            </a:r>
            <a:r>
              <a:rPr lang="en-US" sz="1300" dirty="0">
                <a:latin typeface="Consolas" panose="020B0609020204030204" pitchFamily="49" charset="0"/>
                <a:cs typeface="Consolas" panose="020B0609020204030204" pitchFamily="49" charset="0"/>
              </a:rPr>
              <a:t>static IObservable&lt;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 Do&lt;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&gt;(this IObservable&lt;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 source, Action&lt;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 </a:t>
            </a:r>
            <a:r>
              <a:rPr lang="en-US" sz="1300" dirty="0" err="1">
                <a:latin typeface="Consolas" panose="020B0609020204030204" pitchFamily="49" charset="0"/>
                <a:cs typeface="Consolas" panose="020B0609020204030204" pitchFamily="49" charset="0"/>
              </a:rPr>
              <a:t>onNext</a:t>
            </a:r>
            <a:r>
              <a:rPr lang="en-US" sz="1300" dirty="0">
                <a:latin typeface="Consolas" panose="020B0609020204030204" pitchFamily="49" charset="0"/>
                <a:cs typeface="Consolas" panose="020B0609020204030204" pitchFamily="49" charset="0"/>
              </a:rPr>
              <a:t>, Action </a:t>
            </a:r>
            <a:r>
              <a:rPr lang="en-US" sz="1300" dirty="0" err="1">
                <a:latin typeface="Consolas" panose="020B0609020204030204" pitchFamily="49" charset="0"/>
                <a:cs typeface="Consolas" panose="020B0609020204030204" pitchFamily="49" charset="0"/>
              </a:rPr>
              <a:t>onCompleted</a:t>
            </a:r>
            <a:r>
              <a:rPr lang="en-US" sz="1300" dirty="0">
                <a:latin typeface="Consolas" panose="020B0609020204030204" pitchFamily="49" charset="0"/>
                <a:cs typeface="Consolas" panose="020B0609020204030204" pitchFamily="49" charset="0"/>
              </a:rPr>
              <a:t>);</a:t>
            </a:r>
          </a:p>
          <a:p>
            <a:endParaRPr lang="en-US" sz="1300" dirty="0" smtClean="0">
              <a:latin typeface="Consolas" panose="020B0609020204030204" pitchFamily="49" charset="0"/>
              <a:cs typeface="Consolas" panose="020B0609020204030204" pitchFamily="49" charset="0"/>
            </a:endParaRPr>
          </a:p>
          <a:p>
            <a:r>
              <a:rPr lang="en-US" sz="1300" dirty="0" smtClean="0">
                <a:latin typeface="Consolas" panose="020B0609020204030204" pitchFamily="49" charset="0"/>
                <a:cs typeface="Consolas" panose="020B0609020204030204" pitchFamily="49" charset="0"/>
              </a:rPr>
              <a:t>public </a:t>
            </a:r>
            <a:r>
              <a:rPr lang="en-US" sz="1300" dirty="0">
                <a:latin typeface="Consolas" panose="020B0609020204030204" pitchFamily="49" charset="0"/>
                <a:cs typeface="Consolas" panose="020B0609020204030204" pitchFamily="49" charset="0"/>
              </a:rPr>
              <a:t>static IObservable&lt;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 Do&lt;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&gt;(this IObservable&lt;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 source, Action&lt;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 </a:t>
            </a:r>
            <a:r>
              <a:rPr lang="en-US" sz="1300" dirty="0" err="1">
                <a:latin typeface="Consolas" panose="020B0609020204030204" pitchFamily="49" charset="0"/>
                <a:cs typeface="Consolas" panose="020B0609020204030204" pitchFamily="49" charset="0"/>
              </a:rPr>
              <a:t>onNext</a:t>
            </a:r>
            <a:r>
              <a:rPr lang="en-US" sz="1300" dirty="0">
                <a:latin typeface="Consolas" panose="020B0609020204030204" pitchFamily="49" charset="0"/>
                <a:cs typeface="Consolas" panose="020B0609020204030204" pitchFamily="49" charset="0"/>
              </a:rPr>
              <a:t>, Action&lt;Exception&gt; </a:t>
            </a:r>
            <a:r>
              <a:rPr lang="en-US" sz="1300" dirty="0" err="1">
                <a:latin typeface="Consolas" panose="020B0609020204030204" pitchFamily="49" charset="0"/>
                <a:cs typeface="Consolas" panose="020B0609020204030204" pitchFamily="49" charset="0"/>
              </a:rPr>
              <a:t>onError</a:t>
            </a:r>
            <a:r>
              <a:rPr lang="en-US" sz="1300" dirty="0">
                <a:latin typeface="Consolas" panose="020B0609020204030204" pitchFamily="49" charset="0"/>
                <a:cs typeface="Consolas" panose="020B0609020204030204" pitchFamily="49" charset="0"/>
              </a:rPr>
              <a:t>);</a:t>
            </a:r>
          </a:p>
          <a:p>
            <a:endParaRPr lang="en-US" sz="1300" dirty="0" smtClean="0">
              <a:latin typeface="Consolas" panose="020B0609020204030204" pitchFamily="49" charset="0"/>
              <a:cs typeface="Consolas" panose="020B0609020204030204" pitchFamily="49" charset="0"/>
            </a:endParaRPr>
          </a:p>
          <a:p>
            <a:r>
              <a:rPr lang="en-US" sz="1300" dirty="0" smtClean="0">
                <a:latin typeface="Consolas" panose="020B0609020204030204" pitchFamily="49" charset="0"/>
                <a:cs typeface="Consolas" panose="020B0609020204030204" pitchFamily="49" charset="0"/>
              </a:rPr>
              <a:t>public </a:t>
            </a:r>
            <a:r>
              <a:rPr lang="en-US" sz="1300" dirty="0">
                <a:latin typeface="Consolas" panose="020B0609020204030204" pitchFamily="49" charset="0"/>
                <a:cs typeface="Consolas" panose="020B0609020204030204" pitchFamily="49" charset="0"/>
              </a:rPr>
              <a:t>static IObservable&lt;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 Do&lt;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&gt;(this IObservable&lt;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 source, Action&lt;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 </a:t>
            </a:r>
            <a:r>
              <a:rPr lang="en-US" sz="1300" dirty="0" err="1">
                <a:latin typeface="Consolas" panose="020B0609020204030204" pitchFamily="49" charset="0"/>
                <a:cs typeface="Consolas" panose="020B0609020204030204" pitchFamily="49" charset="0"/>
              </a:rPr>
              <a:t>onNext</a:t>
            </a:r>
            <a:r>
              <a:rPr lang="en-US" sz="1300" dirty="0">
                <a:latin typeface="Consolas" panose="020B0609020204030204" pitchFamily="49" charset="0"/>
                <a:cs typeface="Consolas" panose="020B0609020204030204" pitchFamily="49" charset="0"/>
              </a:rPr>
              <a:t>, Action&lt;Exception&gt; </a:t>
            </a:r>
            <a:r>
              <a:rPr lang="en-US" sz="1300" dirty="0" err="1">
                <a:latin typeface="Consolas" panose="020B0609020204030204" pitchFamily="49" charset="0"/>
                <a:cs typeface="Consolas" panose="020B0609020204030204" pitchFamily="49" charset="0"/>
              </a:rPr>
              <a:t>onError</a:t>
            </a:r>
            <a:r>
              <a:rPr lang="en-US" sz="1300" dirty="0">
                <a:latin typeface="Consolas" panose="020B0609020204030204" pitchFamily="49" charset="0"/>
                <a:cs typeface="Consolas" panose="020B0609020204030204" pitchFamily="49" charset="0"/>
              </a:rPr>
              <a:t>, Action </a:t>
            </a:r>
            <a:r>
              <a:rPr lang="en-US" sz="1300" dirty="0" err="1">
                <a:latin typeface="Consolas" panose="020B0609020204030204" pitchFamily="49" charset="0"/>
                <a:cs typeface="Consolas" panose="020B0609020204030204" pitchFamily="49" charset="0"/>
              </a:rPr>
              <a:t>onCompleted</a:t>
            </a:r>
            <a:r>
              <a:rPr lang="en-US" sz="13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0110757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few simple operators</a:t>
            </a:r>
            <a:endParaRPr lang="en-US" dirty="0"/>
          </a:p>
        </p:txBody>
      </p:sp>
      <p:sp>
        <p:nvSpPr>
          <p:cNvPr id="5" name="Text Placeholder 4"/>
          <p:cNvSpPr>
            <a:spLocks noGrp="1"/>
          </p:cNvSpPr>
          <p:nvPr>
            <p:ph type="body" sz="quarter" idx="13"/>
          </p:nvPr>
        </p:nvSpPr>
        <p:spPr>
          <a:xfrm>
            <a:off x="611560" y="1492161"/>
            <a:ext cx="7992690" cy="1288767"/>
          </a:xfrm>
        </p:spPr>
        <p:txBody>
          <a:bodyPr>
            <a:normAutofit/>
          </a:bodyPr>
          <a:lstStyle/>
          <a:p>
            <a:r>
              <a:rPr lang="en-US" dirty="0" err="1"/>
              <a:t>StartWith</a:t>
            </a:r>
            <a:r>
              <a:rPr lang="en-US" dirty="0"/>
              <a:t>: Prepends a sequence of values to an observable sequence</a:t>
            </a:r>
            <a:r>
              <a:rPr lang="en-US" dirty="0" smtClean="0"/>
              <a:t>.</a:t>
            </a:r>
          </a:p>
          <a:p>
            <a:pPr marL="0" indent="0">
              <a:buNone/>
            </a:pPr>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118" y="2610907"/>
            <a:ext cx="7488832"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71600" y="2708920"/>
            <a:ext cx="7200800" cy="3293209"/>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StartWith</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IEnumerable&lt;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values);</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public </a:t>
            </a:r>
            <a:r>
              <a:rPr lang="en-US" sz="1600" dirty="0">
                <a:latin typeface="Consolas" panose="020B0609020204030204" pitchFamily="49" charset="0"/>
                <a:cs typeface="Consolas" panose="020B0609020204030204" pitchFamily="49" charset="0"/>
              </a:rPr>
              <a:t>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StartWith</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r>
              <a:rPr lang="en-US" sz="1600" dirty="0" err="1">
                <a:latin typeface="Consolas" panose="020B0609020204030204" pitchFamily="49" charset="0"/>
                <a:cs typeface="Consolas" panose="020B0609020204030204" pitchFamily="49" charset="0"/>
              </a:rPr>
              <a:t>params</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values);</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public </a:t>
            </a:r>
            <a:r>
              <a:rPr lang="en-US" sz="1600" dirty="0">
                <a:latin typeface="Consolas" panose="020B0609020204030204" pitchFamily="49" charset="0"/>
                <a:cs typeface="Consolas" panose="020B0609020204030204" pitchFamily="49" charset="0"/>
              </a:rPr>
              <a:t>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StartWith</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r>
              <a:rPr lang="en-US" sz="1600" dirty="0" err="1">
                <a:latin typeface="Consolas" panose="020B0609020204030204" pitchFamily="49" charset="0"/>
                <a:cs typeface="Consolas" panose="020B0609020204030204" pitchFamily="49" charset="0"/>
              </a:rPr>
              <a:t>IScheduler</a:t>
            </a:r>
            <a:r>
              <a:rPr lang="en-US" sz="1600" dirty="0">
                <a:latin typeface="Consolas" panose="020B0609020204030204" pitchFamily="49" charset="0"/>
                <a:cs typeface="Consolas" panose="020B0609020204030204" pitchFamily="49" charset="0"/>
              </a:rPr>
              <a:t> scheduler, </a:t>
            </a:r>
            <a:r>
              <a:rPr lang="en-US" sz="1600" dirty="0" err="1">
                <a:latin typeface="Consolas" panose="020B0609020204030204" pitchFamily="49" charset="0"/>
                <a:cs typeface="Consolas" panose="020B0609020204030204" pitchFamily="49" charset="0"/>
              </a:rPr>
              <a:t>params</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values);</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public </a:t>
            </a:r>
            <a:r>
              <a:rPr lang="en-US" sz="1600" dirty="0">
                <a:latin typeface="Consolas" panose="020B0609020204030204" pitchFamily="49" charset="0"/>
                <a:cs typeface="Consolas" panose="020B0609020204030204" pitchFamily="49" charset="0"/>
              </a:rPr>
              <a:t>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StartWith</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r>
              <a:rPr lang="en-US" sz="1600" dirty="0" err="1">
                <a:latin typeface="Consolas" panose="020B0609020204030204" pitchFamily="49" charset="0"/>
                <a:cs typeface="Consolas" panose="020B0609020204030204" pitchFamily="49" charset="0"/>
              </a:rPr>
              <a:t>IScheduler</a:t>
            </a:r>
            <a:r>
              <a:rPr lang="en-US" sz="1600" dirty="0">
                <a:latin typeface="Consolas" panose="020B0609020204030204" pitchFamily="49" charset="0"/>
                <a:cs typeface="Consolas" panose="020B0609020204030204" pitchFamily="49" charset="0"/>
              </a:rPr>
              <a:t> scheduler, IEnumerable&lt;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values);</a:t>
            </a:r>
          </a:p>
        </p:txBody>
      </p:sp>
    </p:spTree>
    <p:extLst>
      <p:ext uri="{BB962C8B-B14F-4D97-AF65-F5344CB8AC3E}">
        <p14:creationId xmlns:p14="http://schemas.microsoft.com/office/powerpoint/2010/main" val="40110757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few simple operators</a:t>
            </a:r>
            <a:endParaRPr lang="en-US" dirty="0"/>
          </a:p>
        </p:txBody>
      </p:sp>
      <p:sp>
        <p:nvSpPr>
          <p:cNvPr id="5" name="Text Placeholder 4"/>
          <p:cNvSpPr>
            <a:spLocks noGrp="1"/>
          </p:cNvSpPr>
          <p:nvPr>
            <p:ph type="body" sz="quarter" idx="13"/>
          </p:nvPr>
        </p:nvSpPr>
        <p:spPr>
          <a:xfrm>
            <a:off x="611560" y="1492161"/>
            <a:ext cx="7992690" cy="1288767"/>
          </a:xfrm>
        </p:spPr>
        <p:txBody>
          <a:bodyPr>
            <a:normAutofit fontScale="85000" lnSpcReduction="20000"/>
          </a:bodyPr>
          <a:lstStyle/>
          <a:p>
            <a:r>
              <a:rPr lang="en-US" dirty="0"/>
              <a:t>Never: Returns a non-terminating observable sequence, which can be used to denote an infinite duration. This will never produce a value nor a completion message and neither an error</a:t>
            </a:r>
            <a:r>
              <a:rPr lang="en-US" dirty="0" smtClean="0"/>
              <a:t>.</a:t>
            </a:r>
          </a:p>
          <a:p>
            <a:pPr marL="0" indent="0">
              <a:buNone/>
            </a:pPr>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118" y="2852936"/>
            <a:ext cx="7488832"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90927" y="3140968"/>
            <a:ext cx="6336704" cy="1477328"/>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public static IObservable&lt;</a:t>
            </a:r>
            <a:r>
              <a:rPr lang="en-US" dirty="0" err="1">
                <a:latin typeface="Consolas" panose="020B0609020204030204" pitchFamily="49" charset="0"/>
                <a:cs typeface="Consolas" panose="020B0609020204030204" pitchFamily="49" charset="0"/>
              </a:rPr>
              <a:t>TResult</a:t>
            </a:r>
            <a:r>
              <a:rPr lang="en-US" dirty="0">
                <a:latin typeface="Consolas" panose="020B0609020204030204" pitchFamily="49" charset="0"/>
                <a:cs typeface="Consolas" panose="020B0609020204030204" pitchFamily="49" charset="0"/>
              </a:rPr>
              <a:t>&gt; Never&lt;</a:t>
            </a:r>
            <a:r>
              <a:rPr lang="en-US" dirty="0" err="1">
                <a:latin typeface="Consolas" panose="020B0609020204030204" pitchFamily="49" charset="0"/>
                <a:cs typeface="Consolas" panose="020B0609020204030204" pitchFamily="49" charset="0"/>
              </a:rPr>
              <a:t>TResult</a:t>
            </a:r>
            <a:r>
              <a:rPr lang="en-US" dirty="0" smtClean="0">
                <a:latin typeface="Consolas" panose="020B0609020204030204" pitchFamily="49" charset="0"/>
                <a:cs typeface="Consolas" panose="020B0609020204030204" pitchFamily="49" charset="0"/>
              </a:rPr>
              <a:t>&gt;();</a:t>
            </a:r>
          </a:p>
          <a:p>
            <a:endParaRPr lang="en-US" dirty="0">
              <a:latin typeface="Consolas" panose="020B0609020204030204" pitchFamily="49" charset="0"/>
              <a:cs typeface="Consolas" panose="020B0609020204030204" pitchFamily="49" charset="0"/>
            </a:endParaRPr>
          </a:p>
          <a:p>
            <a:r>
              <a:rPr lang="en-US" dirty="0" smtClean="0">
                <a:latin typeface="Consolas" panose="020B0609020204030204" pitchFamily="49" charset="0"/>
                <a:cs typeface="Consolas" panose="020B0609020204030204" pitchFamily="49" charset="0"/>
              </a:rPr>
              <a:t>public </a:t>
            </a:r>
            <a:r>
              <a:rPr lang="en-US" dirty="0">
                <a:latin typeface="Consolas" panose="020B0609020204030204" pitchFamily="49" charset="0"/>
                <a:cs typeface="Consolas" panose="020B0609020204030204" pitchFamily="49" charset="0"/>
              </a:rPr>
              <a:t>static IObservable&lt;</a:t>
            </a:r>
            <a:r>
              <a:rPr lang="en-US" dirty="0" err="1">
                <a:latin typeface="Consolas" panose="020B0609020204030204" pitchFamily="49" charset="0"/>
                <a:cs typeface="Consolas" panose="020B0609020204030204" pitchFamily="49" charset="0"/>
              </a:rPr>
              <a:t>TResult</a:t>
            </a:r>
            <a:r>
              <a:rPr lang="en-US" dirty="0">
                <a:latin typeface="Consolas" panose="020B0609020204030204" pitchFamily="49" charset="0"/>
                <a:cs typeface="Consolas" panose="020B0609020204030204" pitchFamily="49" charset="0"/>
              </a:rPr>
              <a:t>&gt; Never&lt;</a:t>
            </a:r>
            <a:r>
              <a:rPr lang="en-US" dirty="0" err="1">
                <a:latin typeface="Consolas" panose="020B0609020204030204" pitchFamily="49" charset="0"/>
                <a:cs typeface="Consolas" panose="020B0609020204030204" pitchFamily="49" charset="0"/>
              </a:rPr>
              <a:t>TResult</a:t>
            </a:r>
            <a:r>
              <a:rPr lang="en-US" dirty="0">
                <a:latin typeface="Consolas" panose="020B0609020204030204" pitchFamily="49" charset="0"/>
                <a:cs typeface="Consolas" panose="020B0609020204030204" pitchFamily="49" charset="0"/>
              </a:rPr>
              <a:t>&gt;(</a:t>
            </a:r>
            <a:r>
              <a:rPr lang="en-US" dirty="0" err="1">
                <a:latin typeface="Consolas" panose="020B0609020204030204" pitchFamily="49" charset="0"/>
                <a:cs typeface="Consolas" panose="020B0609020204030204" pitchFamily="49" charset="0"/>
              </a:rPr>
              <a:t>TResult</a:t>
            </a:r>
            <a:r>
              <a:rPr lang="en-US" dirty="0">
                <a:latin typeface="Consolas" panose="020B0609020204030204" pitchFamily="49" charset="0"/>
                <a:cs typeface="Consolas" panose="020B0609020204030204" pitchFamily="49" charset="0"/>
              </a:rPr>
              <a:t> witness);</a:t>
            </a:r>
          </a:p>
        </p:txBody>
      </p:sp>
    </p:spTree>
    <p:extLst>
      <p:ext uri="{BB962C8B-B14F-4D97-AF65-F5344CB8AC3E}">
        <p14:creationId xmlns:p14="http://schemas.microsoft.com/office/powerpoint/2010/main" val="40110757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908720"/>
            <a:ext cx="7992690" cy="1015489"/>
          </a:xfrm>
        </p:spPr>
        <p:txBody>
          <a:bodyPr>
            <a:normAutofit fontScale="90000"/>
          </a:bodyPr>
          <a:lstStyle/>
          <a:p>
            <a:r>
              <a:rPr lang="en-US" dirty="0" smtClean="0"/>
              <a:t>Using the simple operators we just learnt about</a:t>
            </a:r>
            <a:endParaRPr lang="en-US" dirty="0"/>
          </a:p>
        </p:txBody>
      </p:sp>
    </p:spTree>
    <p:extLst>
      <p:ext uri="{BB962C8B-B14F-4D97-AF65-F5344CB8AC3E}">
        <p14:creationId xmlns:p14="http://schemas.microsoft.com/office/powerpoint/2010/main" val="255546392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few more operators</a:t>
            </a:r>
            <a:endParaRPr lang="en-US" dirty="0"/>
          </a:p>
        </p:txBody>
      </p:sp>
      <p:sp>
        <p:nvSpPr>
          <p:cNvPr id="5" name="Text Placeholder 4"/>
          <p:cNvSpPr>
            <a:spLocks noGrp="1"/>
          </p:cNvSpPr>
          <p:nvPr>
            <p:ph type="body" sz="quarter" idx="13"/>
          </p:nvPr>
        </p:nvSpPr>
        <p:spPr>
          <a:xfrm>
            <a:off x="611560" y="1628800"/>
            <a:ext cx="7992690" cy="4673143"/>
          </a:xfrm>
        </p:spPr>
        <p:txBody>
          <a:bodyPr>
            <a:normAutofit fontScale="47500" lnSpcReduction="20000"/>
          </a:bodyPr>
          <a:lstStyle/>
          <a:p>
            <a:r>
              <a:rPr lang="en-US" dirty="0" err="1"/>
              <a:t>TakeUntil</a:t>
            </a:r>
            <a:r>
              <a:rPr lang="en-US" dirty="0"/>
              <a:t>: Returns the elements from the source observable sequence until the other observable sequence produces an element. Another overload takes elements for the specified duration until the specified end time.</a:t>
            </a:r>
          </a:p>
          <a:p>
            <a:endParaRPr lang="en-US" dirty="0"/>
          </a:p>
          <a:p>
            <a:r>
              <a:rPr lang="en-US" dirty="0" err="1"/>
              <a:t>TakeWhile</a:t>
            </a:r>
            <a:r>
              <a:rPr lang="en-US" dirty="0"/>
              <a:t>: Returns elements from an observable sequence as long as a specified condition is true.</a:t>
            </a:r>
          </a:p>
          <a:p>
            <a:endParaRPr lang="en-US" dirty="0" smtClean="0"/>
          </a:p>
          <a:p>
            <a:endParaRPr lang="en-US" dirty="0"/>
          </a:p>
          <a:p>
            <a:endParaRPr lang="en-US" dirty="0"/>
          </a:p>
          <a:p>
            <a:r>
              <a:rPr lang="en-US" dirty="0"/>
              <a:t>Aggregate: Same as the behavior of aggregate on enumerable, except that it works on and returns an observable</a:t>
            </a:r>
            <a:r>
              <a:rPr lang="en-US" dirty="0" smtClean="0"/>
              <a:t>.</a:t>
            </a:r>
          </a:p>
          <a:p>
            <a:endParaRPr lang="en-US" dirty="0"/>
          </a:p>
          <a:p>
            <a:r>
              <a:rPr lang="en-US" dirty="0"/>
              <a:t>Scan: Applies an accumulator function over an observable sequence and returns each intermediate result.</a:t>
            </a:r>
          </a:p>
          <a:p>
            <a:endParaRPr lang="en-US" dirty="0"/>
          </a:p>
          <a:p>
            <a:r>
              <a:rPr lang="en-US" dirty="0"/>
              <a:t>Throw: Returns an observable sequence that terminates with an exception.</a:t>
            </a:r>
          </a:p>
          <a:p>
            <a:endParaRPr lang="en-US" dirty="0" smtClean="0"/>
          </a:p>
          <a:p>
            <a:endParaRPr lang="en-US" dirty="0"/>
          </a:p>
          <a:p>
            <a:r>
              <a:rPr lang="en-US" dirty="0"/>
              <a:t>Retry: Repeats the source observable sequence the specified number of times or until it successfully terminates</a:t>
            </a:r>
            <a:r>
              <a:rPr lang="en-US" dirty="0" smtClean="0"/>
              <a:t>.</a:t>
            </a:r>
          </a:p>
          <a:p>
            <a:endParaRPr lang="en-US" dirty="0"/>
          </a:p>
          <a:p>
            <a:r>
              <a:rPr lang="en-US" dirty="0"/>
              <a:t>Catch: Continues an observable sequence that is terminated by an exception with the next observable sequence.</a:t>
            </a:r>
            <a:endParaRPr lang="en-US" dirty="0" smtClean="0"/>
          </a:p>
        </p:txBody>
      </p:sp>
    </p:spTree>
    <p:extLst>
      <p:ext uri="{BB962C8B-B14F-4D97-AF65-F5344CB8AC3E}">
        <p14:creationId xmlns:p14="http://schemas.microsoft.com/office/powerpoint/2010/main" val="108378122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TakeUntil</a:t>
            </a:r>
            <a:endParaRPr lang="en-US" dirty="0"/>
          </a:p>
        </p:txBody>
      </p:sp>
      <p:sp>
        <p:nvSpPr>
          <p:cNvPr id="5" name="Text Placeholder 4"/>
          <p:cNvSpPr>
            <a:spLocks noGrp="1"/>
          </p:cNvSpPr>
          <p:nvPr>
            <p:ph type="body" sz="quarter" idx="13"/>
          </p:nvPr>
        </p:nvSpPr>
        <p:spPr>
          <a:xfrm>
            <a:off x="611560" y="1492161"/>
            <a:ext cx="7992690" cy="1288767"/>
          </a:xfrm>
        </p:spPr>
        <p:txBody>
          <a:bodyPr>
            <a:normAutofit fontScale="77500" lnSpcReduction="20000"/>
          </a:bodyPr>
          <a:lstStyle/>
          <a:p>
            <a:r>
              <a:rPr lang="en-US" dirty="0" err="1"/>
              <a:t>TakeUntil</a:t>
            </a:r>
            <a:r>
              <a:rPr lang="en-US" dirty="0"/>
              <a:t>: Returns the elements from the source observable sequence until the other observable sequence produces an element. Another overload takes elements for the specified duration until the specified end time</a:t>
            </a:r>
            <a:r>
              <a:rPr lang="en-US" dirty="0" smtClean="0"/>
              <a:t>.</a:t>
            </a:r>
          </a:p>
          <a:p>
            <a:pPr marL="0" indent="0">
              <a:buNone/>
            </a:pPr>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667" y="2766527"/>
            <a:ext cx="7651322" cy="3402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206928" y="2996952"/>
            <a:ext cx="7200800" cy="2554545"/>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TakeUntil</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TOther</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IObservable&lt;</a:t>
            </a:r>
            <a:r>
              <a:rPr lang="en-US" sz="1600" dirty="0" err="1">
                <a:latin typeface="Consolas" panose="020B0609020204030204" pitchFamily="49" charset="0"/>
                <a:cs typeface="Consolas" panose="020B0609020204030204" pitchFamily="49" charset="0"/>
              </a:rPr>
              <a:t>TOther</a:t>
            </a:r>
            <a:r>
              <a:rPr lang="en-US" sz="1600" dirty="0">
                <a:latin typeface="Consolas" panose="020B0609020204030204" pitchFamily="49" charset="0"/>
                <a:cs typeface="Consolas" panose="020B0609020204030204" pitchFamily="49" charset="0"/>
              </a:rPr>
              <a:t>&gt; other</a:t>
            </a:r>
            <a:r>
              <a:rPr lang="en-US" sz="1600" dirty="0" smtClean="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TakeUntil</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r>
              <a:rPr lang="en-US" sz="1600" dirty="0" err="1">
                <a:latin typeface="Consolas" panose="020B0609020204030204" pitchFamily="49" charset="0"/>
                <a:cs typeface="Consolas" panose="020B0609020204030204" pitchFamily="49" charset="0"/>
              </a:rPr>
              <a:t>DateTimeOffset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endTime</a:t>
            </a:r>
            <a:r>
              <a:rPr lang="en-US" sz="1600" dirty="0" smtClean="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TakeUntil</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r>
              <a:rPr lang="en-US" sz="1600" dirty="0" err="1">
                <a:latin typeface="Consolas" panose="020B0609020204030204" pitchFamily="49" charset="0"/>
                <a:cs typeface="Consolas" panose="020B0609020204030204" pitchFamily="49" charset="0"/>
              </a:rPr>
              <a:t>DateTimeOffset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endTime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IScheduler</a:t>
            </a:r>
            <a:r>
              <a:rPr lang="en-US" sz="1600" dirty="0">
                <a:latin typeface="Consolas" panose="020B0609020204030204" pitchFamily="49" charset="0"/>
                <a:cs typeface="Consolas" panose="020B0609020204030204" pitchFamily="49" charset="0"/>
              </a:rPr>
              <a:t> scheduler);</a:t>
            </a:r>
          </a:p>
        </p:txBody>
      </p:sp>
    </p:spTree>
    <p:extLst>
      <p:ext uri="{BB962C8B-B14F-4D97-AF65-F5344CB8AC3E}">
        <p14:creationId xmlns:p14="http://schemas.microsoft.com/office/powerpoint/2010/main" val="200599689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Marble Diagram: </a:t>
            </a:r>
            <a:r>
              <a:rPr lang="en-US" dirty="0" err="1" smtClean="0"/>
              <a:t>TakeUntil</a:t>
            </a:r>
            <a:endParaRPr lang="en-US" dirty="0"/>
          </a:p>
        </p:txBody>
      </p:sp>
      <p:sp>
        <p:nvSpPr>
          <p:cNvPr id="6" name="Text Placeholder 4"/>
          <p:cNvSpPr>
            <a:spLocks noGrp="1"/>
          </p:cNvSpPr>
          <p:nvPr>
            <p:ph type="body" sz="quarter" idx="13"/>
          </p:nvPr>
        </p:nvSpPr>
        <p:spPr>
          <a:xfrm>
            <a:off x="539552" y="1484784"/>
            <a:ext cx="7992690" cy="1288767"/>
          </a:xfrm>
        </p:spPr>
        <p:txBody>
          <a:bodyPr>
            <a:normAutofit fontScale="85000" lnSpcReduction="20000"/>
          </a:bodyPr>
          <a:lstStyle/>
          <a:p>
            <a:pPr marL="0" indent="0">
              <a:buNone/>
            </a:pPr>
            <a:r>
              <a:rPr lang="en-US" dirty="0" err="1"/>
              <a:t>TakeUntil</a:t>
            </a:r>
            <a:r>
              <a:rPr lang="en-US" dirty="0"/>
              <a:t>: Returns the elements from the source observable sequence until the other observable sequence produces an element. Another overload takes elements for the specified duration until the specified end time</a:t>
            </a:r>
            <a:r>
              <a:rPr lang="en-US" dirty="0" smtClean="0"/>
              <a:t>.</a:t>
            </a:r>
            <a:endParaRPr lang="en-US" dirty="0"/>
          </a:p>
        </p:txBody>
      </p:sp>
      <p:sp>
        <p:nvSpPr>
          <p:cNvPr id="2" name="TextBox 1"/>
          <p:cNvSpPr txBox="1"/>
          <p:nvPr/>
        </p:nvSpPr>
        <p:spPr>
          <a:xfrm>
            <a:off x="5843044" y="6003429"/>
            <a:ext cx="2329356" cy="276999"/>
          </a:xfrm>
          <a:prstGeom prst="rect">
            <a:avLst/>
          </a:prstGeom>
          <a:noFill/>
        </p:spPr>
        <p:txBody>
          <a:bodyPr wrap="none" rtlCol="0">
            <a:spAutoFit/>
          </a:bodyPr>
          <a:lstStyle/>
          <a:p>
            <a:r>
              <a:rPr lang="en-US" sz="1200" dirty="0"/>
              <a:t>Image source: </a:t>
            </a:r>
            <a:r>
              <a:rPr lang="en-US" sz="1200" dirty="0">
                <a:hlinkClick r:id="rId2"/>
              </a:rPr>
              <a:t>http://reactivex.io</a:t>
            </a:r>
            <a:r>
              <a:rPr lang="en-US" sz="1200" dirty="0" smtClean="0">
                <a:hlinkClick r:id="rId2"/>
              </a:rPr>
              <a:t>/</a:t>
            </a:r>
            <a:r>
              <a:rPr lang="en-US" sz="1200" dirty="0" smtClean="0"/>
              <a:t> </a:t>
            </a:r>
            <a:endParaRPr lang="en-US" sz="12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813328"/>
            <a:ext cx="6696744" cy="3190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028673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TakeWhile</a:t>
            </a:r>
            <a:endParaRPr lang="en-US" dirty="0"/>
          </a:p>
        </p:txBody>
      </p:sp>
      <p:sp>
        <p:nvSpPr>
          <p:cNvPr id="5" name="Text Placeholder 4"/>
          <p:cNvSpPr>
            <a:spLocks noGrp="1"/>
          </p:cNvSpPr>
          <p:nvPr>
            <p:ph type="body" sz="quarter" idx="13"/>
          </p:nvPr>
        </p:nvSpPr>
        <p:spPr>
          <a:xfrm>
            <a:off x="611560" y="1492161"/>
            <a:ext cx="7992690" cy="1288767"/>
          </a:xfrm>
        </p:spPr>
        <p:txBody>
          <a:bodyPr>
            <a:normAutofit lnSpcReduction="10000"/>
          </a:bodyPr>
          <a:lstStyle/>
          <a:p>
            <a:r>
              <a:rPr lang="en-US" dirty="0" err="1"/>
              <a:t>TakeWhile</a:t>
            </a:r>
            <a:r>
              <a:rPr lang="en-US" dirty="0"/>
              <a:t>: Returns elements from an observable sequence as long as a specified condition is true.</a:t>
            </a:r>
            <a:endParaRPr lang="en-US" dirty="0" smtClean="0"/>
          </a:p>
          <a:p>
            <a:pPr marL="0" indent="0">
              <a:buNone/>
            </a:pPr>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118" y="2810136"/>
            <a:ext cx="793935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06379" y="3081211"/>
            <a:ext cx="7200800" cy="1569660"/>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TakeWhile</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r>
              <a:rPr lang="en-US" sz="1600" dirty="0" err="1">
                <a:latin typeface="Consolas" panose="020B0609020204030204" pitchFamily="49" charset="0"/>
                <a:cs typeface="Consolas" panose="020B0609020204030204" pitchFamily="49" charset="0"/>
              </a:rPr>
              <a:t>Func</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bool&gt; predicate</a:t>
            </a:r>
            <a:r>
              <a:rPr lang="en-US" sz="1600" dirty="0" smtClean="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TakeWhile</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r>
              <a:rPr lang="en-US" sz="1600" dirty="0" err="1">
                <a:latin typeface="Consolas" panose="020B0609020204030204" pitchFamily="49" charset="0"/>
                <a:cs typeface="Consolas" panose="020B0609020204030204" pitchFamily="49" charset="0"/>
              </a:rPr>
              <a:t>Func</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bool&gt; predicate</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599689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Marble Diagram: </a:t>
            </a:r>
            <a:r>
              <a:rPr lang="en-US" dirty="0" err="1" smtClean="0"/>
              <a:t>TakeWhile</a:t>
            </a:r>
            <a:endParaRPr lang="en-US" dirty="0"/>
          </a:p>
        </p:txBody>
      </p:sp>
      <p:sp>
        <p:nvSpPr>
          <p:cNvPr id="6" name="Text Placeholder 4"/>
          <p:cNvSpPr>
            <a:spLocks noGrp="1"/>
          </p:cNvSpPr>
          <p:nvPr>
            <p:ph type="body" sz="quarter" idx="13"/>
          </p:nvPr>
        </p:nvSpPr>
        <p:spPr>
          <a:xfrm>
            <a:off x="539552" y="1484784"/>
            <a:ext cx="7992690" cy="1288767"/>
          </a:xfrm>
        </p:spPr>
        <p:txBody>
          <a:bodyPr>
            <a:normAutofit lnSpcReduction="10000"/>
          </a:bodyPr>
          <a:lstStyle/>
          <a:p>
            <a:r>
              <a:rPr lang="en-US" dirty="0" err="1"/>
              <a:t>TakeWhile</a:t>
            </a:r>
            <a:r>
              <a:rPr lang="en-US" dirty="0"/>
              <a:t>: Returns elements from an observable sequence as long as a specified condition is </a:t>
            </a:r>
            <a:r>
              <a:rPr lang="en-US" dirty="0" smtClean="0"/>
              <a:t>true</a:t>
            </a:r>
            <a:r>
              <a:rPr lang="en-US" dirty="0"/>
              <a:t>.</a:t>
            </a:r>
          </a:p>
        </p:txBody>
      </p:sp>
      <p:sp>
        <p:nvSpPr>
          <p:cNvPr id="2" name="TextBox 1"/>
          <p:cNvSpPr txBox="1"/>
          <p:nvPr/>
        </p:nvSpPr>
        <p:spPr>
          <a:xfrm>
            <a:off x="5843044" y="6003429"/>
            <a:ext cx="2329356" cy="276999"/>
          </a:xfrm>
          <a:prstGeom prst="rect">
            <a:avLst/>
          </a:prstGeom>
          <a:noFill/>
        </p:spPr>
        <p:txBody>
          <a:bodyPr wrap="none" rtlCol="0">
            <a:spAutoFit/>
          </a:bodyPr>
          <a:lstStyle/>
          <a:p>
            <a:r>
              <a:rPr lang="en-US" sz="1200" dirty="0"/>
              <a:t>Image source: </a:t>
            </a:r>
            <a:r>
              <a:rPr lang="en-US" sz="1200" dirty="0">
                <a:hlinkClick r:id="rId2"/>
              </a:rPr>
              <a:t>http://reactivex.io</a:t>
            </a:r>
            <a:r>
              <a:rPr lang="en-US" sz="1200" dirty="0" smtClean="0">
                <a:hlinkClick r:id="rId2"/>
              </a:rPr>
              <a:t>/</a:t>
            </a:r>
            <a:r>
              <a:rPr lang="en-US" sz="1200" dirty="0" smtClean="0"/>
              <a:t> </a:t>
            </a:r>
            <a:endParaRPr lang="en-US" sz="1200" dirty="0"/>
          </a:p>
        </p:txBody>
      </p:sp>
      <p:pic>
        <p:nvPicPr>
          <p:cNvPr id="20482" name="Picture 2" descr="TakeWh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864878"/>
            <a:ext cx="6863408" cy="3270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28673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Scan</a:t>
            </a:r>
            <a:endParaRPr lang="en-US" dirty="0"/>
          </a:p>
        </p:txBody>
      </p:sp>
      <p:sp>
        <p:nvSpPr>
          <p:cNvPr id="5" name="Text Placeholder 4"/>
          <p:cNvSpPr>
            <a:spLocks noGrp="1"/>
          </p:cNvSpPr>
          <p:nvPr>
            <p:ph type="body" sz="quarter" idx="13"/>
          </p:nvPr>
        </p:nvSpPr>
        <p:spPr>
          <a:xfrm>
            <a:off x="611560" y="1492161"/>
            <a:ext cx="7992690" cy="1288767"/>
          </a:xfrm>
        </p:spPr>
        <p:txBody>
          <a:bodyPr>
            <a:normAutofit lnSpcReduction="10000"/>
          </a:bodyPr>
          <a:lstStyle/>
          <a:p>
            <a:r>
              <a:rPr lang="en-US" smtClean="0"/>
              <a:t>Scan: Applies an accumulator function over an observable sequence and returns each intermediate result.</a:t>
            </a:r>
          </a:p>
          <a:p>
            <a:pPr marL="0" indent="0">
              <a:buNone/>
            </a:pPr>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118" y="2924943"/>
            <a:ext cx="7651322" cy="3549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06379" y="3140968"/>
            <a:ext cx="7200800" cy="2308324"/>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Scan&lt;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Func</a:t>
            </a:r>
            <a:r>
              <a:rPr lang="en-US" sz="1600" dirty="0" smtClean="0">
                <a:latin typeface="Consolas" panose="020B0609020204030204" pitchFamily="49" charset="0"/>
                <a:cs typeface="Consolas" panose="020B0609020204030204" pitchFamily="49" charset="0"/>
              </a:rPr>
              <a:t>&lt;</a:t>
            </a:r>
            <a:r>
              <a:rPr lang="en-US" sz="1600" dirty="0" err="1" smtClean="0">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accumulator);</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TAccumulate</a:t>
            </a:r>
            <a:r>
              <a:rPr lang="en-US" sz="1600" dirty="0">
                <a:latin typeface="Consolas" panose="020B0609020204030204" pitchFamily="49" charset="0"/>
                <a:cs typeface="Consolas" panose="020B0609020204030204" pitchFamily="49" charset="0"/>
              </a:rPr>
              <a:t>&gt; Scan&lt;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TAccumulate</a:t>
            </a:r>
            <a:r>
              <a:rPr lang="en-US" sz="1600" dirty="0" smtClean="0">
                <a:latin typeface="Consolas" panose="020B0609020204030204" pitchFamily="49" charset="0"/>
                <a:cs typeface="Consolas" panose="020B0609020204030204" pitchFamily="49" charset="0"/>
              </a:rPr>
              <a:t>&gt;(</a:t>
            </a:r>
          </a:p>
          <a:p>
            <a:r>
              <a:rPr lang="en-US" sz="1600" dirty="0" smtClean="0">
                <a:latin typeface="Consolas" panose="020B0609020204030204" pitchFamily="49" charset="0"/>
                <a:cs typeface="Consolas" panose="020B0609020204030204" pitchFamily="49" charset="0"/>
              </a:rPr>
              <a:t>this </a:t>
            </a:r>
            <a:r>
              <a:rPr lang="en-US" sz="1600" dirty="0">
                <a:latin typeface="Consolas" panose="020B0609020204030204" pitchFamily="49" charset="0"/>
                <a:cs typeface="Consolas" panose="020B0609020204030204" pitchFamily="49" charset="0"/>
              </a:rPr>
              <a:t>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TAccumulate</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seed, </a:t>
            </a:r>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Func</a:t>
            </a:r>
            <a:r>
              <a:rPr lang="en-US" sz="1600" dirty="0" smtClean="0">
                <a:latin typeface="Consolas" panose="020B0609020204030204" pitchFamily="49" charset="0"/>
                <a:cs typeface="Consolas" panose="020B0609020204030204" pitchFamily="49" charset="0"/>
              </a:rPr>
              <a:t>&lt;</a:t>
            </a:r>
            <a:r>
              <a:rPr lang="en-US" sz="1600" dirty="0" err="1" smtClean="0">
                <a:latin typeface="Consolas" panose="020B0609020204030204" pitchFamily="49" charset="0"/>
                <a:cs typeface="Consolas" panose="020B0609020204030204" pitchFamily="49" charset="0"/>
              </a:rPr>
              <a:t>TAccumulate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TAccumulate</a:t>
            </a:r>
            <a:r>
              <a:rPr lang="en-US" sz="1600" dirty="0">
                <a:latin typeface="Consolas" panose="020B0609020204030204" pitchFamily="49" charset="0"/>
                <a:cs typeface="Consolas" panose="020B0609020204030204" pitchFamily="49" charset="0"/>
              </a:rPr>
              <a:t>&gt; accumulator);</a:t>
            </a:r>
          </a:p>
        </p:txBody>
      </p:sp>
    </p:spTree>
    <p:extLst>
      <p:ext uri="{BB962C8B-B14F-4D97-AF65-F5344CB8AC3E}">
        <p14:creationId xmlns:p14="http://schemas.microsoft.com/office/powerpoint/2010/main" val="2005996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052736"/>
            <a:ext cx="7992690" cy="2311633"/>
          </a:xfrm>
        </p:spPr>
        <p:txBody>
          <a:bodyPr>
            <a:normAutofit fontScale="90000"/>
          </a:bodyPr>
          <a:lstStyle/>
          <a:p>
            <a:pPr algn="ctr"/>
            <a:r>
              <a:rPr lang="en-US" b="1" dirty="0" smtClean="0">
                <a:solidFill>
                  <a:schemeClr val="tx1">
                    <a:lumMod val="65000"/>
                    <a:lumOff val="35000"/>
                  </a:schemeClr>
                </a:solidFill>
              </a:rPr>
              <a:t>Wait!</a:t>
            </a:r>
            <a:br>
              <a:rPr lang="en-US" b="1" dirty="0" smtClean="0">
                <a:solidFill>
                  <a:schemeClr val="tx1">
                    <a:lumMod val="65000"/>
                    <a:lumOff val="35000"/>
                  </a:schemeClr>
                </a:solidFill>
              </a:rPr>
            </a:br>
            <a:r>
              <a:rPr lang="en-US" b="1" dirty="0" smtClean="0">
                <a:solidFill>
                  <a:schemeClr val="tx1">
                    <a:lumMod val="65000"/>
                    <a:lumOff val="35000"/>
                  </a:schemeClr>
                </a:solidFill>
              </a:rPr>
              <a:t>Aren’t we mixing up two </a:t>
            </a:r>
            <a:br>
              <a:rPr lang="en-US" b="1" dirty="0" smtClean="0">
                <a:solidFill>
                  <a:schemeClr val="tx1">
                    <a:lumMod val="65000"/>
                    <a:lumOff val="35000"/>
                  </a:schemeClr>
                </a:solidFill>
              </a:rPr>
            </a:br>
            <a:r>
              <a:rPr lang="en-US" b="1" i="1" dirty="0" smtClean="0">
                <a:solidFill>
                  <a:schemeClr val="tx1">
                    <a:lumMod val="65000"/>
                    <a:lumOff val="35000"/>
                  </a:schemeClr>
                </a:solidFill>
              </a:rPr>
              <a:t>very different</a:t>
            </a:r>
            <a:r>
              <a:rPr lang="en-US" b="1" dirty="0" smtClean="0">
                <a:solidFill>
                  <a:schemeClr val="tx1">
                    <a:lumMod val="65000"/>
                    <a:lumOff val="35000"/>
                  </a:schemeClr>
                </a:solidFill>
              </a:rPr>
              <a:t> </a:t>
            </a:r>
            <a:br>
              <a:rPr lang="en-US" b="1" dirty="0" smtClean="0">
                <a:solidFill>
                  <a:schemeClr val="tx1">
                    <a:lumMod val="65000"/>
                    <a:lumOff val="35000"/>
                  </a:schemeClr>
                </a:solidFill>
              </a:rPr>
            </a:br>
            <a:r>
              <a:rPr lang="en-US" b="1" dirty="0" smtClean="0">
                <a:solidFill>
                  <a:schemeClr val="tx1">
                    <a:lumMod val="65000"/>
                    <a:lumOff val="35000"/>
                  </a:schemeClr>
                </a:solidFill>
              </a:rPr>
              <a:t>things?</a:t>
            </a:r>
            <a:endParaRPr lang="en-US" b="1" dirty="0">
              <a:solidFill>
                <a:schemeClr val="tx1">
                  <a:lumMod val="65000"/>
                  <a:lumOff val="35000"/>
                </a:schemeClr>
              </a:solidFill>
            </a:endParaRPr>
          </a:p>
        </p:txBody>
      </p:sp>
      <p:pic>
        <p:nvPicPr>
          <p:cNvPr id="1026" name="Picture 2" descr="https://cdn2.iconfinder.com/data/icons/bright-cafe/512/fruits-5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3939304"/>
            <a:ext cx="1324636" cy="13246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94397" y="5517232"/>
            <a:ext cx="1189749" cy="369332"/>
          </a:xfrm>
          <a:prstGeom prst="rect">
            <a:avLst/>
          </a:prstGeom>
        </p:spPr>
        <p:txBody>
          <a:bodyPr wrap="none">
            <a:spAutoFit/>
          </a:bodyPr>
          <a:lstStyle/>
          <a:p>
            <a:r>
              <a:rPr lang="en-US" dirty="0">
                <a:solidFill>
                  <a:schemeClr val="tx1">
                    <a:lumMod val="65000"/>
                    <a:lumOff val="35000"/>
                  </a:schemeClr>
                </a:solidFill>
              </a:rPr>
              <a:t>Sequences</a:t>
            </a:r>
            <a:endParaRPr lang="en-US" dirty="0"/>
          </a:p>
        </p:txBody>
      </p:sp>
      <p:sp>
        <p:nvSpPr>
          <p:cNvPr id="5" name="Rectangle 4"/>
          <p:cNvSpPr/>
          <p:nvPr/>
        </p:nvSpPr>
        <p:spPr>
          <a:xfrm>
            <a:off x="5868144" y="5517232"/>
            <a:ext cx="795282" cy="369332"/>
          </a:xfrm>
          <a:prstGeom prst="rect">
            <a:avLst/>
          </a:prstGeom>
        </p:spPr>
        <p:txBody>
          <a:bodyPr wrap="none">
            <a:spAutoFit/>
          </a:bodyPr>
          <a:lstStyle/>
          <a:p>
            <a:r>
              <a:rPr lang="en-US" dirty="0">
                <a:solidFill>
                  <a:schemeClr val="tx1">
                    <a:lumMod val="65000"/>
                    <a:lumOff val="35000"/>
                  </a:schemeClr>
                </a:solidFill>
              </a:rPr>
              <a:t>Events</a:t>
            </a:r>
            <a:endParaRPr lang="en-US" dirty="0"/>
          </a:p>
        </p:txBody>
      </p:sp>
      <p:pic>
        <p:nvPicPr>
          <p:cNvPr id="1028" name="Picture 4" descr="http://www.wpclipart.com/food/fruit/orange/orange_2/Orange_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3728236"/>
            <a:ext cx="1544960" cy="154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11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Marble Diagram: Scan</a:t>
            </a:r>
            <a:endParaRPr lang="en-US" dirty="0"/>
          </a:p>
        </p:txBody>
      </p:sp>
      <p:sp>
        <p:nvSpPr>
          <p:cNvPr id="6" name="Text Placeholder 4"/>
          <p:cNvSpPr>
            <a:spLocks noGrp="1"/>
          </p:cNvSpPr>
          <p:nvPr>
            <p:ph type="body" sz="quarter" idx="13"/>
          </p:nvPr>
        </p:nvSpPr>
        <p:spPr>
          <a:xfrm>
            <a:off x="539552" y="1484784"/>
            <a:ext cx="7992690" cy="1288767"/>
          </a:xfrm>
        </p:spPr>
        <p:txBody>
          <a:bodyPr>
            <a:normAutofit lnSpcReduction="10000"/>
          </a:bodyPr>
          <a:lstStyle/>
          <a:p>
            <a:pPr marL="0" indent="0">
              <a:buNone/>
            </a:pPr>
            <a:r>
              <a:rPr lang="en-US" dirty="0"/>
              <a:t>Scan: Applies an accumulator function over an observable sequence and returns each intermediate </a:t>
            </a:r>
            <a:r>
              <a:rPr lang="en-US" dirty="0" smtClean="0"/>
              <a:t>result.</a:t>
            </a:r>
            <a:endParaRPr lang="en-US" dirty="0"/>
          </a:p>
          <a:p>
            <a:pPr marL="0" indent="0">
              <a:buNone/>
            </a:pPr>
            <a:endParaRPr lang="en-US" dirty="0" smtClean="0"/>
          </a:p>
        </p:txBody>
      </p:sp>
      <p:sp>
        <p:nvSpPr>
          <p:cNvPr id="2" name="TextBox 1"/>
          <p:cNvSpPr txBox="1"/>
          <p:nvPr/>
        </p:nvSpPr>
        <p:spPr>
          <a:xfrm>
            <a:off x="5843044" y="6003429"/>
            <a:ext cx="2329356" cy="276999"/>
          </a:xfrm>
          <a:prstGeom prst="rect">
            <a:avLst/>
          </a:prstGeom>
          <a:noFill/>
        </p:spPr>
        <p:txBody>
          <a:bodyPr wrap="none" rtlCol="0">
            <a:spAutoFit/>
          </a:bodyPr>
          <a:lstStyle/>
          <a:p>
            <a:r>
              <a:rPr lang="en-US" sz="1200" dirty="0"/>
              <a:t>Image source: </a:t>
            </a:r>
            <a:r>
              <a:rPr lang="en-US" sz="1200" dirty="0">
                <a:hlinkClick r:id="rId2"/>
              </a:rPr>
              <a:t>http://reactivex.io</a:t>
            </a:r>
            <a:r>
              <a:rPr lang="en-US" sz="1200" dirty="0" smtClean="0">
                <a:hlinkClick r:id="rId2"/>
              </a:rPr>
              <a:t>/</a:t>
            </a:r>
            <a:r>
              <a:rPr lang="en-US" sz="1200" dirty="0" smtClean="0"/>
              <a:t> </a:t>
            </a:r>
            <a:endParaRPr lang="en-US" sz="1200" dirty="0"/>
          </a:p>
        </p:txBody>
      </p:sp>
      <p:pic>
        <p:nvPicPr>
          <p:cNvPr id="1638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996952"/>
            <a:ext cx="7188062"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028673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Marble Diagram: Throw</a:t>
            </a:r>
            <a:endParaRPr lang="en-US" dirty="0"/>
          </a:p>
        </p:txBody>
      </p:sp>
      <p:sp>
        <p:nvSpPr>
          <p:cNvPr id="6" name="Text Placeholder 4"/>
          <p:cNvSpPr>
            <a:spLocks noGrp="1"/>
          </p:cNvSpPr>
          <p:nvPr>
            <p:ph type="body" sz="quarter" idx="13"/>
          </p:nvPr>
        </p:nvSpPr>
        <p:spPr>
          <a:xfrm>
            <a:off x="539552" y="1484784"/>
            <a:ext cx="7992690" cy="1288767"/>
          </a:xfrm>
        </p:spPr>
        <p:txBody>
          <a:bodyPr>
            <a:normAutofit/>
          </a:bodyPr>
          <a:lstStyle/>
          <a:p>
            <a:r>
              <a:rPr lang="en-US" dirty="0"/>
              <a:t>Throw: Returns an observable sequence that terminates with an exception</a:t>
            </a:r>
            <a:r>
              <a:rPr lang="en-US" dirty="0" smtClean="0"/>
              <a:t>.</a:t>
            </a:r>
          </a:p>
          <a:p>
            <a:pPr marL="0" indent="0">
              <a:buNone/>
            </a:pPr>
            <a:endParaRPr lang="en-US" dirty="0" smtClean="0"/>
          </a:p>
        </p:txBody>
      </p:sp>
      <p:sp>
        <p:nvSpPr>
          <p:cNvPr id="2" name="TextBox 1"/>
          <p:cNvSpPr txBox="1"/>
          <p:nvPr/>
        </p:nvSpPr>
        <p:spPr>
          <a:xfrm>
            <a:off x="5843044" y="6003429"/>
            <a:ext cx="2329356" cy="276999"/>
          </a:xfrm>
          <a:prstGeom prst="rect">
            <a:avLst/>
          </a:prstGeom>
          <a:noFill/>
        </p:spPr>
        <p:txBody>
          <a:bodyPr wrap="none" rtlCol="0">
            <a:spAutoFit/>
          </a:bodyPr>
          <a:lstStyle/>
          <a:p>
            <a:r>
              <a:rPr lang="en-US" sz="1200" dirty="0"/>
              <a:t>Image source: </a:t>
            </a:r>
            <a:r>
              <a:rPr lang="en-US" sz="1200" dirty="0">
                <a:hlinkClick r:id="rId2"/>
              </a:rPr>
              <a:t>http://reactivex.io</a:t>
            </a:r>
            <a:r>
              <a:rPr lang="en-US" sz="1200" dirty="0" smtClean="0">
                <a:hlinkClick r:id="rId2"/>
              </a:rPr>
              <a:t>/</a:t>
            </a:r>
            <a:r>
              <a:rPr lang="en-US" sz="1200" dirty="0" smtClean="0"/>
              <a:t> </a:t>
            </a:r>
            <a:endParaRPr lang="en-US" sz="1200" dirty="0"/>
          </a:p>
        </p:txBody>
      </p:sp>
      <p:pic>
        <p:nvPicPr>
          <p:cNvPr id="14338" name="Picture 2" descr="Throw"/>
          <p:cNvPicPr>
            <a:picLocks noChangeAspect="1" noChangeArrowheads="1"/>
          </p:cNvPicPr>
          <p:nvPr/>
        </p:nvPicPr>
        <p:blipFill rotWithShape="1">
          <a:blip r:embed="rId3">
            <a:extLst>
              <a:ext uri="{28A0092B-C50C-407E-A947-70E740481C1C}">
                <a14:useLocalDpi xmlns:a14="http://schemas.microsoft.com/office/drawing/2010/main" val="0"/>
              </a:ext>
            </a:extLst>
          </a:blip>
          <a:srcRect t="42144"/>
          <a:stretch/>
        </p:blipFill>
        <p:spPr bwMode="auto">
          <a:xfrm>
            <a:off x="971600" y="3429000"/>
            <a:ext cx="6984776" cy="1199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28673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Throw</a:t>
            </a:r>
            <a:endParaRPr lang="en-US" dirty="0"/>
          </a:p>
        </p:txBody>
      </p:sp>
      <p:sp>
        <p:nvSpPr>
          <p:cNvPr id="5" name="Text Placeholder 4"/>
          <p:cNvSpPr>
            <a:spLocks noGrp="1"/>
          </p:cNvSpPr>
          <p:nvPr>
            <p:ph type="body" sz="quarter" idx="13"/>
          </p:nvPr>
        </p:nvSpPr>
        <p:spPr>
          <a:xfrm>
            <a:off x="611560" y="1492161"/>
            <a:ext cx="7992690" cy="1288767"/>
          </a:xfrm>
        </p:spPr>
        <p:txBody>
          <a:bodyPr>
            <a:normAutofit/>
          </a:bodyPr>
          <a:lstStyle/>
          <a:p>
            <a:r>
              <a:rPr lang="en-US" dirty="0"/>
              <a:t>Throw: Returns an observable sequence that terminates with an exception.</a:t>
            </a:r>
            <a:endParaRPr lang="en-US" dirty="0" smtClean="0"/>
          </a:p>
          <a:p>
            <a:pPr marL="0" indent="0">
              <a:buNone/>
            </a:pPr>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118" y="2610907"/>
            <a:ext cx="7651322" cy="38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43608" y="2780928"/>
            <a:ext cx="7200800" cy="2800767"/>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TResult</a:t>
            </a:r>
            <a:r>
              <a:rPr lang="en-US" sz="1600" dirty="0">
                <a:latin typeface="Consolas" panose="020B0609020204030204" pitchFamily="49" charset="0"/>
                <a:cs typeface="Consolas" panose="020B0609020204030204" pitchFamily="49" charset="0"/>
              </a:rPr>
              <a:t>&gt; Throw&lt;</a:t>
            </a:r>
            <a:r>
              <a:rPr lang="en-US" sz="1600" dirty="0" err="1">
                <a:latin typeface="Consolas" panose="020B0609020204030204" pitchFamily="49" charset="0"/>
                <a:cs typeface="Consolas" panose="020B0609020204030204" pitchFamily="49" charset="0"/>
              </a:rPr>
              <a:t>TResult</a:t>
            </a:r>
            <a:r>
              <a:rPr lang="en-US" sz="1600" dirty="0">
                <a:latin typeface="Consolas" panose="020B0609020204030204" pitchFamily="49" charset="0"/>
                <a:cs typeface="Consolas" panose="020B0609020204030204" pitchFamily="49" charset="0"/>
              </a:rPr>
              <a:t>&gt;(Exception exception</a:t>
            </a:r>
            <a:r>
              <a:rPr lang="en-US" sz="1600" dirty="0" smtClean="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TResult</a:t>
            </a:r>
            <a:r>
              <a:rPr lang="en-US" sz="1600" dirty="0">
                <a:latin typeface="Consolas" panose="020B0609020204030204" pitchFamily="49" charset="0"/>
                <a:cs typeface="Consolas" panose="020B0609020204030204" pitchFamily="49" charset="0"/>
              </a:rPr>
              <a:t>&gt; Throw&lt;</a:t>
            </a:r>
            <a:r>
              <a:rPr lang="en-US" sz="1600" dirty="0" err="1">
                <a:latin typeface="Consolas" panose="020B0609020204030204" pitchFamily="49" charset="0"/>
                <a:cs typeface="Consolas" panose="020B0609020204030204" pitchFamily="49" charset="0"/>
              </a:rPr>
              <a:t>TResult</a:t>
            </a:r>
            <a:r>
              <a:rPr lang="en-US" sz="1600" dirty="0">
                <a:latin typeface="Consolas" panose="020B0609020204030204" pitchFamily="49" charset="0"/>
                <a:cs typeface="Consolas" panose="020B0609020204030204" pitchFamily="49" charset="0"/>
              </a:rPr>
              <a:t>&gt;(Exception </a:t>
            </a:r>
            <a:r>
              <a:rPr lang="en-US" sz="1600" dirty="0" err="1">
                <a:latin typeface="Consolas" panose="020B0609020204030204" pitchFamily="49" charset="0"/>
                <a:cs typeface="Consolas" panose="020B0609020204030204" pitchFamily="49" charset="0"/>
              </a:rPr>
              <a:t>exception</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IScheduler</a:t>
            </a:r>
            <a:r>
              <a:rPr lang="en-US" sz="1600" dirty="0">
                <a:latin typeface="Consolas" panose="020B0609020204030204" pitchFamily="49" charset="0"/>
                <a:cs typeface="Consolas" panose="020B0609020204030204" pitchFamily="49" charset="0"/>
              </a:rPr>
              <a:t> scheduler</a:t>
            </a:r>
            <a:r>
              <a:rPr lang="en-US" sz="1600" dirty="0" smtClean="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TResult</a:t>
            </a:r>
            <a:r>
              <a:rPr lang="en-US" sz="1600" dirty="0">
                <a:latin typeface="Consolas" panose="020B0609020204030204" pitchFamily="49" charset="0"/>
                <a:cs typeface="Consolas" panose="020B0609020204030204" pitchFamily="49" charset="0"/>
              </a:rPr>
              <a:t>&gt; Throw&lt;</a:t>
            </a:r>
            <a:r>
              <a:rPr lang="en-US" sz="1600" dirty="0" err="1">
                <a:latin typeface="Consolas" panose="020B0609020204030204" pitchFamily="49" charset="0"/>
                <a:cs typeface="Consolas" panose="020B0609020204030204" pitchFamily="49" charset="0"/>
              </a:rPr>
              <a:t>TResult</a:t>
            </a:r>
            <a:r>
              <a:rPr lang="en-US" sz="1600" dirty="0">
                <a:latin typeface="Consolas" panose="020B0609020204030204" pitchFamily="49" charset="0"/>
                <a:cs typeface="Consolas" panose="020B0609020204030204" pitchFamily="49" charset="0"/>
              </a:rPr>
              <a:t>&gt;(Exception </a:t>
            </a:r>
            <a:r>
              <a:rPr lang="en-US" sz="1600" dirty="0" err="1">
                <a:latin typeface="Consolas" panose="020B0609020204030204" pitchFamily="49" charset="0"/>
                <a:cs typeface="Consolas" panose="020B0609020204030204" pitchFamily="49" charset="0"/>
              </a:rPr>
              <a:t>exception</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TResult</a:t>
            </a:r>
            <a:r>
              <a:rPr lang="en-US" sz="1600" dirty="0">
                <a:latin typeface="Consolas" panose="020B0609020204030204" pitchFamily="49" charset="0"/>
                <a:cs typeface="Consolas" panose="020B0609020204030204" pitchFamily="49" charset="0"/>
              </a:rPr>
              <a:t> witness</a:t>
            </a:r>
            <a:r>
              <a:rPr lang="en-US" sz="1600" dirty="0" smtClean="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TResult</a:t>
            </a:r>
            <a:r>
              <a:rPr lang="en-US" sz="1600" dirty="0">
                <a:latin typeface="Consolas" panose="020B0609020204030204" pitchFamily="49" charset="0"/>
                <a:cs typeface="Consolas" panose="020B0609020204030204" pitchFamily="49" charset="0"/>
              </a:rPr>
              <a:t>&gt; Throw&lt;</a:t>
            </a:r>
            <a:r>
              <a:rPr lang="en-US" sz="1600" dirty="0" err="1">
                <a:latin typeface="Consolas" panose="020B0609020204030204" pitchFamily="49" charset="0"/>
                <a:cs typeface="Consolas" panose="020B0609020204030204" pitchFamily="49" charset="0"/>
              </a:rPr>
              <a:t>TResult</a:t>
            </a:r>
            <a:r>
              <a:rPr lang="en-US" sz="1600" dirty="0">
                <a:latin typeface="Consolas" panose="020B0609020204030204" pitchFamily="49" charset="0"/>
                <a:cs typeface="Consolas" panose="020B0609020204030204" pitchFamily="49" charset="0"/>
              </a:rPr>
              <a:t>&gt;(Exception </a:t>
            </a:r>
            <a:r>
              <a:rPr lang="en-US" sz="1600" dirty="0" err="1">
                <a:latin typeface="Consolas" panose="020B0609020204030204" pitchFamily="49" charset="0"/>
                <a:cs typeface="Consolas" panose="020B0609020204030204" pitchFamily="49" charset="0"/>
              </a:rPr>
              <a:t>exception</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IScheduler</a:t>
            </a:r>
            <a:r>
              <a:rPr lang="en-US" sz="1600" dirty="0">
                <a:latin typeface="Consolas" panose="020B0609020204030204" pitchFamily="49" charset="0"/>
                <a:cs typeface="Consolas" panose="020B0609020204030204" pitchFamily="49" charset="0"/>
              </a:rPr>
              <a:t> scheduler, </a:t>
            </a:r>
            <a:r>
              <a:rPr lang="en-US" sz="1600" dirty="0" err="1">
                <a:latin typeface="Consolas" panose="020B0609020204030204" pitchFamily="49" charset="0"/>
                <a:cs typeface="Consolas" panose="020B0609020204030204" pitchFamily="49" charset="0"/>
              </a:rPr>
              <a:t>TResult</a:t>
            </a:r>
            <a:r>
              <a:rPr lang="en-US" sz="1600" dirty="0">
                <a:latin typeface="Consolas" panose="020B0609020204030204" pitchFamily="49" charset="0"/>
                <a:cs typeface="Consolas" panose="020B0609020204030204" pitchFamily="49" charset="0"/>
              </a:rPr>
              <a:t> witness);</a:t>
            </a:r>
          </a:p>
        </p:txBody>
      </p:sp>
    </p:spTree>
    <p:extLst>
      <p:ext uri="{BB962C8B-B14F-4D97-AF65-F5344CB8AC3E}">
        <p14:creationId xmlns:p14="http://schemas.microsoft.com/office/powerpoint/2010/main" val="200599689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6297" y="332656"/>
            <a:ext cx="7992690" cy="1015489"/>
          </a:xfrm>
        </p:spPr>
        <p:txBody>
          <a:bodyPr/>
          <a:lstStyle/>
          <a:p>
            <a:r>
              <a:rPr lang="en-US" dirty="0" smtClean="0"/>
              <a:t>Retry</a:t>
            </a:r>
            <a:endParaRPr lang="en-US" dirty="0"/>
          </a:p>
        </p:txBody>
      </p:sp>
      <p:sp>
        <p:nvSpPr>
          <p:cNvPr id="5" name="Text Placeholder 4"/>
          <p:cNvSpPr>
            <a:spLocks noGrp="1"/>
          </p:cNvSpPr>
          <p:nvPr>
            <p:ph type="body" sz="quarter" idx="13"/>
          </p:nvPr>
        </p:nvSpPr>
        <p:spPr>
          <a:xfrm>
            <a:off x="420577" y="1124744"/>
            <a:ext cx="7992690" cy="1288767"/>
          </a:xfrm>
        </p:spPr>
        <p:txBody>
          <a:bodyPr>
            <a:normAutofit lnSpcReduction="10000"/>
          </a:bodyPr>
          <a:lstStyle/>
          <a:p>
            <a:r>
              <a:rPr lang="en-US" dirty="0"/>
              <a:t>Retry: Repeats the source observable sequence the specified number of times or until it successfully </a:t>
            </a:r>
            <a:r>
              <a:rPr lang="en-US" dirty="0" smtClean="0"/>
              <a:t>terminates.</a:t>
            </a:r>
          </a:p>
          <a:p>
            <a:pPr marL="0" indent="0">
              <a:buNone/>
            </a:pPr>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326" y="2564904"/>
            <a:ext cx="7651322" cy="38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15616" y="2726859"/>
            <a:ext cx="7200800" cy="1323439"/>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Retry&lt;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a:t>
            </a:r>
            <a:r>
              <a:rPr lang="en-US" sz="1600" dirty="0" smtClean="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Retry&lt;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retryCount</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59968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Marble Diagram: Retry</a:t>
            </a:r>
            <a:endParaRPr lang="en-US" dirty="0"/>
          </a:p>
        </p:txBody>
      </p:sp>
      <p:sp>
        <p:nvSpPr>
          <p:cNvPr id="6" name="Text Placeholder 4"/>
          <p:cNvSpPr>
            <a:spLocks noGrp="1"/>
          </p:cNvSpPr>
          <p:nvPr>
            <p:ph type="body" sz="quarter" idx="13"/>
          </p:nvPr>
        </p:nvSpPr>
        <p:spPr>
          <a:xfrm>
            <a:off x="539552" y="1484784"/>
            <a:ext cx="7992690" cy="1288767"/>
          </a:xfrm>
        </p:spPr>
        <p:txBody>
          <a:bodyPr>
            <a:normAutofit lnSpcReduction="10000"/>
          </a:bodyPr>
          <a:lstStyle/>
          <a:p>
            <a:pPr marL="0" indent="0">
              <a:buNone/>
            </a:pPr>
            <a:r>
              <a:rPr lang="en-US" dirty="0"/>
              <a:t>Retry: Repeats the source observable sequence the specified number of times or until it successfully </a:t>
            </a:r>
            <a:r>
              <a:rPr lang="en-US" dirty="0" smtClean="0"/>
              <a:t>terminates</a:t>
            </a:r>
            <a:r>
              <a:rPr lang="en-US" dirty="0"/>
              <a:t>.</a:t>
            </a:r>
          </a:p>
        </p:txBody>
      </p:sp>
      <p:sp>
        <p:nvSpPr>
          <p:cNvPr id="2" name="TextBox 1"/>
          <p:cNvSpPr txBox="1"/>
          <p:nvPr/>
        </p:nvSpPr>
        <p:spPr>
          <a:xfrm>
            <a:off x="5843044" y="6003429"/>
            <a:ext cx="2329356" cy="276999"/>
          </a:xfrm>
          <a:prstGeom prst="rect">
            <a:avLst/>
          </a:prstGeom>
          <a:noFill/>
        </p:spPr>
        <p:txBody>
          <a:bodyPr wrap="none" rtlCol="0">
            <a:spAutoFit/>
          </a:bodyPr>
          <a:lstStyle/>
          <a:p>
            <a:r>
              <a:rPr lang="en-US" sz="1200" dirty="0"/>
              <a:t>Image source: </a:t>
            </a:r>
            <a:r>
              <a:rPr lang="en-US" sz="1200" dirty="0">
                <a:hlinkClick r:id="rId2"/>
              </a:rPr>
              <a:t>http://reactivex.io</a:t>
            </a:r>
            <a:r>
              <a:rPr lang="en-US" sz="1200" dirty="0" smtClean="0">
                <a:hlinkClick r:id="rId2"/>
              </a:rPr>
              <a:t>/</a:t>
            </a:r>
            <a:r>
              <a:rPr lang="en-US" sz="1200" dirty="0" smtClean="0"/>
              <a:t> </a:t>
            </a:r>
            <a:endParaRPr lang="en-US" sz="1200" dirty="0"/>
          </a:p>
        </p:txBody>
      </p:sp>
      <p:pic>
        <p:nvPicPr>
          <p:cNvPr id="12290" name="Picture 2" descr="Ret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487" y="2807354"/>
            <a:ext cx="6455121" cy="317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28673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Catch</a:t>
            </a:r>
            <a:endParaRPr lang="en-US" dirty="0"/>
          </a:p>
        </p:txBody>
      </p:sp>
      <p:sp>
        <p:nvSpPr>
          <p:cNvPr id="5" name="Text Placeholder 4"/>
          <p:cNvSpPr>
            <a:spLocks noGrp="1"/>
          </p:cNvSpPr>
          <p:nvPr>
            <p:ph type="body" sz="quarter" idx="13"/>
          </p:nvPr>
        </p:nvSpPr>
        <p:spPr>
          <a:xfrm>
            <a:off x="542873" y="1330821"/>
            <a:ext cx="7992690" cy="1288767"/>
          </a:xfrm>
        </p:spPr>
        <p:txBody>
          <a:bodyPr>
            <a:normAutofit lnSpcReduction="10000"/>
          </a:bodyPr>
          <a:lstStyle/>
          <a:p>
            <a:r>
              <a:rPr lang="en-US" dirty="0"/>
              <a:t>Catch: Continues an observable sequence that is terminated by an exception with the next observable </a:t>
            </a:r>
            <a:r>
              <a:rPr lang="en-US" dirty="0" smtClean="0"/>
              <a:t>sequence.</a:t>
            </a:r>
          </a:p>
          <a:p>
            <a:pPr marL="0" indent="0">
              <a:buNone/>
            </a:pPr>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118" y="2610907"/>
            <a:ext cx="7651322" cy="38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43608" y="2780928"/>
            <a:ext cx="7200800" cy="3046988"/>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Catch&lt;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IEnumerable&lt;IObservable&lt;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&gt;&gt; sources</a:t>
            </a:r>
            <a:r>
              <a:rPr lang="en-US" sz="1600" dirty="0" smtClean="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Catch&lt;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a:t>
            </a:r>
            <a:r>
              <a:rPr lang="en-US" sz="1600" dirty="0" err="1">
                <a:latin typeface="Consolas" panose="020B0609020204030204" pitchFamily="49" charset="0"/>
                <a:cs typeface="Consolas" panose="020B0609020204030204" pitchFamily="49" charset="0"/>
              </a:rPr>
              <a:t>params</a:t>
            </a:r>
            <a:r>
              <a:rPr lang="en-US" sz="1600" dirty="0">
                <a:latin typeface="Consolas" panose="020B0609020204030204" pitchFamily="49" charset="0"/>
                <a:cs typeface="Consolas" panose="020B0609020204030204" pitchFamily="49" charset="0"/>
              </a:rPr>
              <a:t>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sources</a:t>
            </a:r>
            <a:r>
              <a:rPr lang="en-US" sz="1600" dirty="0" smtClean="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Catch&lt;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TException</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r>
              <a:rPr lang="en-US" sz="1600" dirty="0" err="1">
                <a:latin typeface="Consolas" panose="020B0609020204030204" pitchFamily="49" charset="0"/>
                <a:cs typeface="Consolas" panose="020B0609020204030204" pitchFamily="49" charset="0"/>
              </a:rPr>
              <a:t>Func</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TException</a:t>
            </a:r>
            <a:r>
              <a:rPr lang="en-US" sz="1600" dirty="0">
                <a:latin typeface="Consolas" panose="020B0609020204030204" pitchFamily="49" charset="0"/>
                <a:cs typeface="Consolas" panose="020B0609020204030204" pitchFamily="49" charset="0"/>
              </a:rPr>
              <a:t>,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&gt;&gt; handler) where </a:t>
            </a:r>
            <a:r>
              <a:rPr lang="en-US" sz="1600" dirty="0" err="1">
                <a:latin typeface="Consolas" panose="020B0609020204030204" pitchFamily="49" charset="0"/>
                <a:cs typeface="Consolas" panose="020B0609020204030204" pitchFamily="49" charset="0"/>
              </a:rPr>
              <a:t>TException</a:t>
            </a:r>
            <a:r>
              <a:rPr lang="en-US" sz="1600" dirty="0">
                <a:latin typeface="Consolas" panose="020B0609020204030204" pitchFamily="49" charset="0"/>
                <a:cs typeface="Consolas" panose="020B0609020204030204" pitchFamily="49" charset="0"/>
              </a:rPr>
              <a:t>: Exception</a:t>
            </a:r>
            <a:r>
              <a:rPr lang="en-US" sz="1600" dirty="0" smtClean="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Catch&lt;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first,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second);</a:t>
            </a:r>
          </a:p>
        </p:txBody>
      </p:sp>
    </p:spTree>
    <p:extLst>
      <p:ext uri="{BB962C8B-B14F-4D97-AF65-F5344CB8AC3E}">
        <p14:creationId xmlns:p14="http://schemas.microsoft.com/office/powerpoint/2010/main" val="200599689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Marble Diagram: Catch</a:t>
            </a:r>
            <a:endParaRPr lang="en-US" dirty="0"/>
          </a:p>
        </p:txBody>
      </p:sp>
      <p:sp>
        <p:nvSpPr>
          <p:cNvPr id="6" name="Text Placeholder 4"/>
          <p:cNvSpPr>
            <a:spLocks noGrp="1"/>
          </p:cNvSpPr>
          <p:nvPr>
            <p:ph type="body" sz="quarter" idx="13"/>
          </p:nvPr>
        </p:nvSpPr>
        <p:spPr>
          <a:xfrm>
            <a:off x="539552" y="1412776"/>
            <a:ext cx="7992690" cy="1288767"/>
          </a:xfrm>
        </p:spPr>
        <p:txBody>
          <a:bodyPr>
            <a:normAutofit lnSpcReduction="10000"/>
          </a:bodyPr>
          <a:lstStyle/>
          <a:p>
            <a:r>
              <a:rPr lang="en-US" dirty="0"/>
              <a:t>Catch: Continues an observable sequence that is terminated by an exception with the next observable </a:t>
            </a:r>
            <a:r>
              <a:rPr lang="en-US" dirty="0" smtClean="0"/>
              <a:t>sequence</a:t>
            </a:r>
            <a:r>
              <a:rPr lang="en-US" dirty="0"/>
              <a:t>.</a:t>
            </a:r>
            <a:endParaRPr lang="en-US" dirty="0" smtClean="0"/>
          </a:p>
          <a:p>
            <a:pPr marL="0" indent="0">
              <a:buNone/>
            </a:pPr>
            <a:endParaRPr lang="en-US" dirty="0" smtClean="0"/>
          </a:p>
        </p:txBody>
      </p:sp>
      <p:sp>
        <p:nvSpPr>
          <p:cNvPr id="2" name="TextBox 1"/>
          <p:cNvSpPr txBox="1"/>
          <p:nvPr/>
        </p:nvSpPr>
        <p:spPr>
          <a:xfrm>
            <a:off x="5843044" y="6003429"/>
            <a:ext cx="2329356" cy="276999"/>
          </a:xfrm>
          <a:prstGeom prst="rect">
            <a:avLst/>
          </a:prstGeom>
          <a:noFill/>
        </p:spPr>
        <p:txBody>
          <a:bodyPr wrap="none" rtlCol="0">
            <a:spAutoFit/>
          </a:bodyPr>
          <a:lstStyle/>
          <a:p>
            <a:r>
              <a:rPr lang="en-US" sz="1200" dirty="0"/>
              <a:t>Image source: </a:t>
            </a:r>
            <a:r>
              <a:rPr lang="en-US" sz="1200" dirty="0">
                <a:hlinkClick r:id="rId2"/>
              </a:rPr>
              <a:t>http://reactivex.io</a:t>
            </a:r>
            <a:r>
              <a:rPr lang="en-US" sz="1200" dirty="0" smtClean="0">
                <a:hlinkClick r:id="rId2"/>
              </a:rPr>
              <a:t>/</a:t>
            </a:r>
            <a:r>
              <a:rPr lang="en-US" sz="1200" dirty="0" smtClean="0"/>
              <a:t> </a:t>
            </a:r>
            <a:endParaRPr lang="en-US" sz="1200" dirty="0"/>
          </a:p>
        </p:txBody>
      </p:sp>
      <p:pic>
        <p:nvPicPr>
          <p:cNvPr id="10242" name="Picture 2" descr="Cat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924944"/>
            <a:ext cx="6408712" cy="2861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28673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908720"/>
            <a:ext cx="7992690" cy="1015489"/>
          </a:xfrm>
        </p:spPr>
        <p:txBody>
          <a:bodyPr>
            <a:normAutofit fontScale="90000"/>
          </a:bodyPr>
          <a:lstStyle/>
          <a:p>
            <a:r>
              <a:rPr lang="en-US" dirty="0" smtClean="0"/>
              <a:t>Using </a:t>
            </a:r>
            <a:r>
              <a:rPr lang="en-US" dirty="0" err="1" smtClean="0"/>
              <a:t>TakeWhile</a:t>
            </a:r>
            <a:r>
              <a:rPr lang="en-US" dirty="0" smtClean="0"/>
              <a:t>, </a:t>
            </a:r>
            <a:r>
              <a:rPr lang="en-US" dirty="0" err="1" smtClean="0"/>
              <a:t>TakeUntil</a:t>
            </a:r>
            <a:r>
              <a:rPr lang="en-US" dirty="0" smtClean="0"/>
              <a:t>, Aggregate, Scan, Catch and Retry </a:t>
            </a:r>
            <a:endParaRPr lang="en-US" dirty="0"/>
          </a:p>
        </p:txBody>
      </p:sp>
    </p:spTree>
    <p:extLst>
      <p:ext uri="{BB962C8B-B14F-4D97-AF65-F5344CB8AC3E}">
        <p14:creationId xmlns:p14="http://schemas.microsoft.com/office/powerpoint/2010/main" val="183608759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A Brief Look at Some More Conditional Selection Operators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469" y="1718354"/>
            <a:ext cx="8115987" cy="4446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83568" y="1949931"/>
            <a:ext cx="7848872" cy="4031873"/>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TakeLast</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count);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SingleAsync</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SingleOrDefaultAsync</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r>
              <a:rPr lang="en-US" sz="1600" dirty="0" err="1">
                <a:latin typeface="Consolas" panose="020B0609020204030204" pitchFamily="49" charset="0"/>
                <a:cs typeface="Consolas" panose="020B0609020204030204" pitchFamily="49" charset="0"/>
              </a:rPr>
              <a:t>Func</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bool&gt; predicate);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SkipLast</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r>
              <a:rPr lang="en-US" sz="1600" dirty="0" err="1">
                <a:latin typeface="Consolas" panose="020B0609020204030204" pitchFamily="49" charset="0"/>
                <a:cs typeface="Consolas" panose="020B0609020204030204" pitchFamily="49" charset="0"/>
              </a:rPr>
              <a:t>TimeSpan</a:t>
            </a:r>
            <a:r>
              <a:rPr lang="en-US" sz="1600" dirty="0">
                <a:latin typeface="Consolas" panose="020B0609020204030204" pitchFamily="49" charset="0"/>
                <a:cs typeface="Consolas" panose="020B0609020204030204" pitchFamily="49" charset="0"/>
              </a:rPr>
              <a:t> duration, </a:t>
            </a:r>
            <a:r>
              <a:rPr lang="en-US" sz="1600" dirty="0" err="1">
                <a:latin typeface="Consolas" panose="020B0609020204030204" pitchFamily="49" charset="0"/>
                <a:cs typeface="Consolas" panose="020B0609020204030204" pitchFamily="49" charset="0"/>
              </a:rPr>
              <a:t>IScheduler</a:t>
            </a:r>
            <a:r>
              <a:rPr lang="en-US" sz="1600" dirty="0">
                <a:latin typeface="Consolas" panose="020B0609020204030204" pitchFamily="49" charset="0"/>
                <a:cs typeface="Consolas" panose="020B0609020204030204" pitchFamily="49" charset="0"/>
              </a:rPr>
              <a:t> scheduler);</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TakeUntil</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TOther</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IObservable&lt;</a:t>
            </a:r>
            <a:r>
              <a:rPr lang="en-US" sz="1600" dirty="0" err="1">
                <a:latin typeface="Consolas" panose="020B0609020204030204" pitchFamily="49" charset="0"/>
                <a:cs typeface="Consolas" panose="020B0609020204030204" pitchFamily="49" charset="0"/>
              </a:rPr>
              <a:t>TOther</a:t>
            </a:r>
            <a:r>
              <a:rPr lang="en-US" sz="1600" dirty="0">
                <a:latin typeface="Consolas" panose="020B0609020204030204" pitchFamily="49" charset="0"/>
                <a:cs typeface="Consolas" panose="020B0609020204030204" pitchFamily="49" charset="0"/>
              </a:rPr>
              <a:t>&gt; other</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9170942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A Brief Look at Some More Conditional Selection Operators (</a:t>
            </a:r>
            <a:r>
              <a:rPr lang="en-US" dirty="0" err="1" smtClean="0"/>
              <a:t>contd</a:t>
            </a:r>
            <a:r>
              <a:rPr lang="en-US" dirty="0" smtClean="0"/>
              <a:t>…)</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469" y="1718354"/>
            <a:ext cx="8115987" cy="4446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83568" y="1949931"/>
            <a:ext cx="7848872" cy="4031873"/>
          </a:xfrm>
          <a:prstGeom prst="rect">
            <a:avLst/>
          </a:prstGeom>
          <a:noFill/>
        </p:spPr>
        <p:txBody>
          <a:bodyPr wrap="square" rtlCol="0">
            <a:spAutoFit/>
          </a:bodyPr>
          <a:lstStyle/>
          <a:p>
            <a:r>
              <a:rPr lang="en-US" sz="1600" dirty="0" smtClean="0">
                <a:latin typeface="Consolas" panose="020B0609020204030204" pitchFamily="49" charset="0"/>
                <a:cs typeface="Consolas" panose="020B0609020204030204" pitchFamily="49" charset="0"/>
              </a:rPr>
              <a:t>IObservable&lt;</a:t>
            </a:r>
            <a:r>
              <a:rPr lang="en-US" sz="1600" dirty="0" err="1" smtClean="0">
                <a:latin typeface="Consolas" panose="020B0609020204030204" pitchFamily="49" charset="0"/>
                <a:cs typeface="Consolas" panose="020B0609020204030204" pitchFamily="49" charset="0"/>
              </a:rPr>
              <a:t>IList</a:t>
            </a:r>
            <a:r>
              <a:rPr lang="en-US" sz="1600" dirty="0" smtClean="0">
                <a:latin typeface="Consolas" panose="020B0609020204030204" pitchFamily="49" charset="0"/>
                <a:cs typeface="Consolas" panose="020B0609020204030204" pitchFamily="49" charset="0"/>
              </a:rPr>
              <a:t>&lt;T</a:t>
            </a:r>
            <a:r>
              <a:rPr lang="en-US" sz="1600" dirty="0">
                <a:latin typeface="Consolas" panose="020B0609020204030204" pitchFamily="49" charset="0"/>
                <a:cs typeface="Consolas" panose="020B0609020204030204" pitchFamily="49" charset="0"/>
              </a:rPr>
              <a:t>&gt;&gt; </a:t>
            </a:r>
            <a:r>
              <a:rPr lang="en-US" sz="1600" dirty="0" err="1">
                <a:latin typeface="Consolas" panose="020B0609020204030204" pitchFamily="49" charset="0"/>
                <a:cs typeface="Consolas" panose="020B0609020204030204" pitchFamily="49" charset="0"/>
              </a:rPr>
              <a:t>TakeLast</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count | </a:t>
            </a:r>
            <a:r>
              <a:rPr lang="en-US" sz="1600" dirty="0" err="1">
                <a:latin typeface="Consolas" panose="020B0609020204030204" pitchFamily="49" charset="0"/>
                <a:cs typeface="Consolas" panose="020B0609020204030204" pitchFamily="49" charset="0"/>
              </a:rPr>
              <a:t>TimeSpan</a:t>
            </a:r>
            <a:r>
              <a:rPr lang="en-US" sz="1600" dirty="0">
                <a:latin typeface="Consolas" panose="020B0609020204030204" pitchFamily="49" charset="0"/>
                <a:cs typeface="Consolas" panose="020B0609020204030204" pitchFamily="49" charset="0"/>
              </a:rPr>
              <a:t> duration);</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FirstAsync</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r>
              <a:rPr lang="en-US" sz="1600" dirty="0" err="1">
                <a:latin typeface="Consolas" panose="020B0609020204030204" pitchFamily="49" charset="0"/>
                <a:cs typeface="Consolas" panose="020B0609020204030204" pitchFamily="49" charset="0"/>
              </a:rPr>
              <a:t>Func</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bool&gt; predicate);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FirstOrDefaultAsync</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r>
              <a:rPr lang="en-US" sz="1600" dirty="0" err="1">
                <a:latin typeface="Consolas" panose="020B0609020204030204" pitchFamily="49" charset="0"/>
                <a:cs typeface="Consolas" panose="020B0609020204030204" pitchFamily="49" charset="0"/>
              </a:rPr>
              <a:t>Func</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bool&gt; predicate);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LastAsync</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r>
              <a:rPr lang="en-US" sz="1600" dirty="0" err="1">
                <a:latin typeface="Consolas" panose="020B0609020204030204" pitchFamily="49" charset="0"/>
                <a:cs typeface="Consolas" panose="020B0609020204030204" pitchFamily="49" charset="0"/>
              </a:rPr>
              <a:t>Func</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bool&gt; predicate);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LastOrDefaultAsync</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r>
              <a:rPr lang="en-US" sz="1600" dirty="0" err="1">
                <a:latin typeface="Consolas" panose="020B0609020204030204" pitchFamily="49" charset="0"/>
                <a:cs typeface="Consolas" panose="020B0609020204030204" pitchFamily="49" charset="0"/>
              </a:rPr>
              <a:t>Func</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bool&gt; predicate);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Wait&lt;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a:t>
            </a:r>
          </a:p>
        </p:txBody>
      </p:sp>
    </p:spTree>
    <p:extLst>
      <p:ext uri="{BB962C8B-B14F-4D97-AF65-F5344CB8AC3E}">
        <p14:creationId xmlns:p14="http://schemas.microsoft.com/office/powerpoint/2010/main" val="844832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Sela_Template_Ver_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SDP Template - 2013" id="{83F3839F-C61E-4091-BE60-03A7AF2F7055}" vid="{8BDAA420-82AB-459B-A561-AD7D40C4EA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SDP Template - 2013</Template>
  <TotalTime>1856</TotalTime>
  <Words>4125</Words>
  <Application>Microsoft Office PowerPoint</Application>
  <PresentationFormat>On-screen Show (4:3)</PresentationFormat>
  <Paragraphs>568</Paragraphs>
  <Slides>112</Slides>
  <Notes>0</Notes>
  <HiddenSlides>0</HiddenSlides>
  <MMClips>0</MMClips>
  <ScaleCrop>false</ScaleCrop>
  <HeadingPairs>
    <vt:vector size="4" baseType="variant">
      <vt:variant>
        <vt:lpstr>Theme</vt:lpstr>
      </vt:variant>
      <vt:variant>
        <vt:i4>1</vt:i4>
      </vt:variant>
      <vt:variant>
        <vt:lpstr>Slide Titles</vt:lpstr>
      </vt:variant>
      <vt:variant>
        <vt:i4>112</vt:i4>
      </vt:variant>
    </vt:vector>
  </HeadingPairs>
  <TitlesOfParts>
    <vt:vector size="113" baseType="lpstr">
      <vt:lpstr>Sela_Template_Ver_01</vt:lpstr>
      <vt:lpstr>Sathyaish Chakravarthy</vt:lpstr>
      <vt:lpstr>PowerPoint Presentation</vt:lpstr>
      <vt:lpstr>Prerequisites</vt:lpstr>
      <vt:lpstr>Definition</vt:lpstr>
      <vt:lpstr>Pull based data model</vt:lpstr>
      <vt:lpstr>Pull based data model</vt:lpstr>
      <vt:lpstr>Push based data model</vt:lpstr>
      <vt:lpstr>Rx enables your program to react to data instead of to have to ask for it.</vt:lpstr>
      <vt:lpstr>Wait! Aren’t we mixing up two  very different  things?</vt:lpstr>
      <vt:lpstr>Pull based data model</vt:lpstr>
      <vt:lpstr>Pull based data model</vt:lpstr>
      <vt:lpstr>Push based data model</vt:lpstr>
      <vt:lpstr>PowerPoint Presentation</vt:lpstr>
      <vt:lpstr>PowerPoint Presentation</vt:lpstr>
      <vt:lpstr>Brother from another mother</vt:lpstr>
      <vt:lpstr>PowerPoint Presentation</vt:lpstr>
      <vt:lpstr>PowerPoint Presentation</vt:lpstr>
      <vt:lpstr>PowerPoint Presentation</vt:lpstr>
      <vt:lpstr>We are used to thinking of a sequence as this, so far</vt:lpstr>
      <vt:lpstr>PowerPoint Presentation</vt:lpstr>
      <vt:lpstr>Rx challenges our notion of a sequence thus</vt:lpstr>
      <vt:lpstr>Rx challenges our notion of a sequence thus</vt:lpstr>
      <vt:lpstr>PowerPoint Presentation</vt:lpstr>
      <vt:lpstr>Observer Design Pattern (interface based or event based)</vt:lpstr>
      <vt:lpstr>Observer Design Pattern (interface based or event based)</vt:lpstr>
      <vt:lpstr>With Rx you can do</vt:lpstr>
      <vt:lpstr>Push based data model</vt:lpstr>
      <vt:lpstr>Push based data models</vt:lpstr>
      <vt:lpstr>Push based data model (EAP)</vt:lpstr>
      <vt:lpstr>Push based data model (APM)</vt:lpstr>
      <vt:lpstr>What you can’t do with traditional push-based data models available today</vt:lpstr>
      <vt:lpstr>What you can’t do with traditional push-based data models available today</vt:lpstr>
      <vt:lpstr>What you can’t do with traditional push-based data models available today</vt:lpstr>
      <vt:lpstr>What you can’t do with traditional push-based data models available today</vt:lpstr>
      <vt:lpstr>What you can’t do with traditional push-based data models available today</vt:lpstr>
      <vt:lpstr>Rx makes all of this a walk in the park</vt:lpstr>
      <vt:lpstr>Rx makes all of this a walk in the park</vt:lpstr>
      <vt:lpstr>Rx</vt:lpstr>
      <vt:lpstr>Where to get Rx from?</vt:lpstr>
      <vt:lpstr>Current Stable Version</vt:lpstr>
      <vt:lpstr>Rx makes composing events a piece of cake</vt:lpstr>
      <vt:lpstr>Querying events with Rx</vt:lpstr>
      <vt:lpstr>Waiting for an async operation to complete using Rx</vt:lpstr>
      <vt:lpstr>Passing events around as parameters or return values</vt:lpstr>
      <vt:lpstr>Retrying an asynchronous operation several times until success and defining a failure action</vt:lpstr>
      <vt:lpstr>Deriving IObservable&lt;T&gt; and IObserver&lt;T&gt;: the duals of IEnumerable&lt;T&gt; and IEnumerator&lt;T&gt; respectively</vt:lpstr>
      <vt:lpstr>Four Steps to Using an IObservable&lt;T&gt;</vt:lpstr>
      <vt:lpstr>The Four Steps to Using an IObservable&lt;T&gt;: Creating an IObserver&lt;T&gt; implementation by hand</vt:lpstr>
      <vt:lpstr>The Four Steps to Using an IObservable&lt;T&gt;: passing in lambdas for the value, error and completion handlers</vt:lpstr>
      <vt:lpstr>Converting an IEnumerable&lt;T&gt; into an IObservable&lt;T&gt;</vt:lpstr>
      <vt:lpstr>Marble Diagrams</vt:lpstr>
      <vt:lpstr>Marble Diagrams</vt:lpstr>
      <vt:lpstr>Marble Diagrams</vt:lpstr>
      <vt:lpstr>Marble Diagrams</vt:lpstr>
      <vt:lpstr>Marble Diagrams</vt:lpstr>
      <vt:lpstr>Marble Diagrams</vt:lpstr>
      <vt:lpstr>IObservable&lt;T&gt; Contract</vt:lpstr>
      <vt:lpstr>Impossible according to IObservable&lt;T&gt; Contract</vt:lpstr>
      <vt:lpstr>Impossible according to IObservable&lt;T&gt; Contract</vt:lpstr>
      <vt:lpstr>Impossible according to IObservable&lt;T&gt; Contract</vt:lpstr>
      <vt:lpstr>Ways to create observables and observers</vt:lpstr>
      <vt:lpstr>Default onNext, onError and onCompletion handlers</vt:lpstr>
      <vt:lpstr>Ways to Create Observables and Observers</vt:lpstr>
      <vt:lpstr>Schedulers and Concurrency</vt:lpstr>
      <vt:lpstr>Schedulers and Concurrency</vt:lpstr>
      <vt:lpstr>Using Schedulers</vt:lpstr>
      <vt:lpstr>What is a monad?</vt:lpstr>
      <vt:lpstr>What is a monad?</vt:lpstr>
      <vt:lpstr>Combinators / Operators on IObservable&lt;T&gt;</vt:lpstr>
      <vt:lpstr>Combinators / Operators on IObservable&lt;T&gt;</vt:lpstr>
      <vt:lpstr>Combinators / Operators on IObservable&lt;T&gt;</vt:lpstr>
      <vt:lpstr>Combinators / Operators on IObservable&lt;T&gt;</vt:lpstr>
      <vt:lpstr>Interactive Extensions (Ix.NET)</vt:lpstr>
      <vt:lpstr>A few simple operators</vt:lpstr>
      <vt:lpstr>A few simple operators</vt:lpstr>
      <vt:lpstr>A few simple operators</vt:lpstr>
      <vt:lpstr>A few simple operators</vt:lpstr>
      <vt:lpstr>A few simple operators</vt:lpstr>
      <vt:lpstr>Marble Diagram: Concat</vt:lpstr>
      <vt:lpstr>A few simple operators</vt:lpstr>
      <vt:lpstr>A few simple operators</vt:lpstr>
      <vt:lpstr>A few simple operators</vt:lpstr>
      <vt:lpstr>Using the simple operators we just learnt about</vt:lpstr>
      <vt:lpstr>A few more operators</vt:lpstr>
      <vt:lpstr>TakeUntil</vt:lpstr>
      <vt:lpstr>Marble Diagram: TakeUntil</vt:lpstr>
      <vt:lpstr>TakeWhile</vt:lpstr>
      <vt:lpstr>Marble Diagram: TakeWhile</vt:lpstr>
      <vt:lpstr>Scan</vt:lpstr>
      <vt:lpstr>Marble Diagram: Scan</vt:lpstr>
      <vt:lpstr>Marble Diagram: Throw</vt:lpstr>
      <vt:lpstr>Throw</vt:lpstr>
      <vt:lpstr>Retry</vt:lpstr>
      <vt:lpstr>Marble Diagram: Retry</vt:lpstr>
      <vt:lpstr>Catch</vt:lpstr>
      <vt:lpstr>Marble Diagram: Catch</vt:lpstr>
      <vt:lpstr>Using TakeWhile, TakeUntil, Aggregate, Scan, Catch and Retry </vt:lpstr>
      <vt:lpstr>A Brief Look at Some More Conditional Selection Operators</vt:lpstr>
      <vt:lpstr>A Brief Look at Some More Conditional Selection Operators (contd…)</vt:lpstr>
      <vt:lpstr>Using Conditional Selection Operators</vt:lpstr>
      <vt:lpstr>Transformational / Projection Operators</vt:lpstr>
      <vt:lpstr>Using Transformational Operators</vt:lpstr>
      <vt:lpstr>Time based operators</vt:lpstr>
      <vt:lpstr>More Time based operators</vt:lpstr>
      <vt:lpstr>DistinctUntilChanged</vt:lpstr>
      <vt:lpstr>Using Time based Operators and DistinctUntilChanged</vt:lpstr>
      <vt:lpstr>Hot vs. Cold Observables</vt:lpstr>
      <vt:lpstr>* Using a hot observable * Converting a cold observable into a hot one * The Publish operator * The IConnectableObservable&lt;T&gt;</vt:lpstr>
      <vt:lpstr>Taking a peek inside Rx to see how it works.</vt:lpstr>
      <vt:lpstr>Further Reading</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 brudno</dc:creator>
  <cp:lastModifiedBy>Sathyaish Chakravarthy</cp:lastModifiedBy>
  <cp:revision>274</cp:revision>
  <cp:lastPrinted>2013-09-11T13:44:00Z</cp:lastPrinted>
  <dcterms:created xsi:type="dcterms:W3CDTF">2013-12-01T11:37:40Z</dcterms:created>
  <dcterms:modified xsi:type="dcterms:W3CDTF">2016-07-04T20:49:34Z</dcterms:modified>
</cp:coreProperties>
</file>