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  <p:sldMasterId id="2147483873" r:id="rId2"/>
    <p:sldMasterId id="2147483885" r:id="rId3"/>
    <p:sldMasterId id="2147483909" r:id="rId4"/>
  </p:sldMasterIdLst>
  <p:notesMasterIdLst>
    <p:notesMasterId r:id="rId30"/>
  </p:notesMasterIdLst>
  <p:sldIdLst>
    <p:sldId id="256" r:id="rId5"/>
    <p:sldId id="299" r:id="rId6"/>
    <p:sldId id="300" r:id="rId7"/>
    <p:sldId id="257" r:id="rId8"/>
    <p:sldId id="258" r:id="rId9"/>
    <p:sldId id="287" r:id="rId10"/>
    <p:sldId id="289" r:id="rId11"/>
    <p:sldId id="290" r:id="rId12"/>
    <p:sldId id="298" r:id="rId13"/>
    <p:sldId id="291" r:id="rId14"/>
    <p:sldId id="280" r:id="rId15"/>
    <p:sldId id="292" r:id="rId16"/>
    <p:sldId id="294" r:id="rId17"/>
    <p:sldId id="301" r:id="rId18"/>
    <p:sldId id="302" r:id="rId19"/>
    <p:sldId id="303" r:id="rId20"/>
    <p:sldId id="304" r:id="rId21"/>
    <p:sldId id="305" r:id="rId22"/>
    <p:sldId id="296" r:id="rId23"/>
    <p:sldId id="306" r:id="rId24"/>
    <p:sldId id="307" r:id="rId25"/>
    <p:sldId id="297" r:id="rId26"/>
    <p:sldId id="308" r:id="rId27"/>
    <p:sldId id="270" r:id="rId28"/>
    <p:sldId id="271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5"/>
    <a:srgbClr val="F2E8C4"/>
    <a:srgbClr val="FFF2B9"/>
    <a:srgbClr val="F6F5F0"/>
    <a:srgbClr val="FFF6EF"/>
    <a:srgbClr val="FFFFEB"/>
    <a:srgbClr val="FDF9F5"/>
    <a:srgbClr val="FFF9C5"/>
    <a:srgbClr val="F08010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Елена Жданова" userId="b4dfeb8869f4b06b" providerId="LiveId" clId="{46B78106-77F8-4447-9C69-3FC733638505}"/>
    <pc:docChg chg="custSel modSld">
      <pc:chgData name="Елена Жданова" userId="b4dfeb8869f4b06b" providerId="LiveId" clId="{46B78106-77F8-4447-9C69-3FC733638505}" dt="2020-04-26T19:36:28.134" v="64" actId="20577"/>
      <pc:docMkLst>
        <pc:docMk/>
      </pc:docMkLst>
      <pc:sldChg chg="modSp">
        <pc:chgData name="Елена Жданова" userId="b4dfeb8869f4b06b" providerId="LiveId" clId="{46B78106-77F8-4447-9C69-3FC733638505}" dt="2020-04-26T19:09:29.930" v="3" actId="20577"/>
        <pc:sldMkLst>
          <pc:docMk/>
          <pc:sldMk cId="2730299316" sldId="256"/>
        </pc:sldMkLst>
        <pc:graphicFrameChg chg="modGraphic">
          <ac:chgData name="Елена Жданова" userId="b4dfeb8869f4b06b" providerId="LiveId" clId="{46B78106-77F8-4447-9C69-3FC733638505}" dt="2020-04-26T19:09:29.930" v="3" actId="20577"/>
          <ac:graphicFrameMkLst>
            <pc:docMk/>
            <pc:sldMk cId="2730299316" sldId="256"/>
            <ac:graphicFrameMk id="7" creationId="{00000000-0000-0000-0000-000000000000}"/>
          </ac:graphicFrameMkLst>
        </pc:graphicFrameChg>
      </pc:sldChg>
      <pc:sldChg chg="modSp">
        <pc:chgData name="Елена Жданова" userId="b4dfeb8869f4b06b" providerId="LiveId" clId="{46B78106-77F8-4447-9C69-3FC733638505}" dt="2020-04-26T19:36:28.134" v="64" actId="20577"/>
        <pc:sldMkLst>
          <pc:docMk/>
          <pc:sldMk cId="4194140315" sldId="257"/>
        </pc:sldMkLst>
        <pc:spChg chg="mod">
          <ac:chgData name="Елена Жданова" userId="b4dfeb8869f4b06b" providerId="LiveId" clId="{46B78106-77F8-4447-9C69-3FC733638505}" dt="2020-04-26T19:36:28.134" v="64" actId="20577"/>
          <ac:spMkLst>
            <pc:docMk/>
            <pc:sldMk cId="4194140315" sldId="257"/>
            <ac:spMk id="3" creationId="{00000000-0000-0000-0000-000000000000}"/>
          </ac:spMkLst>
        </pc:spChg>
      </pc:sldChg>
      <pc:sldChg chg="modSp">
        <pc:chgData name="Елена Жданова" userId="b4dfeb8869f4b06b" providerId="LiveId" clId="{46B78106-77F8-4447-9C69-3FC733638505}" dt="2020-04-26T19:35:36.692" v="62" actId="27636"/>
        <pc:sldMkLst>
          <pc:docMk/>
          <pc:sldMk cId="1238924834" sldId="270"/>
        </pc:sldMkLst>
        <pc:spChg chg="mod">
          <ac:chgData name="Елена Жданова" userId="b4dfeb8869f4b06b" providerId="LiveId" clId="{46B78106-77F8-4447-9C69-3FC733638505}" dt="2020-04-26T19:35:36.692" v="62" actId="27636"/>
          <ac:spMkLst>
            <pc:docMk/>
            <pc:sldMk cId="1238924834" sldId="270"/>
            <ac:spMk id="3" creationId="{00000000-0000-0000-0000-000000000000}"/>
          </ac:spMkLst>
        </pc:spChg>
      </pc:sldChg>
      <pc:sldChg chg="delSp">
        <pc:chgData name="Елена Жданова" userId="b4dfeb8869f4b06b" providerId="LiveId" clId="{46B78106-77F8-4447-9C69-3FC733638505}" dt="2020-04-26T19:08:56.678" v="0" actId="478"/>
        <pc:sldMkLst>
          <pc:docMk/>
          <pc:sldMk cId="1025231428" sldId="271"/>
        </pc:sldMkLst>
        <pc:graphicFrameChg chg="del">
          <ac:chgData name="Елена Жданова" userId="b4dfeb8869f4b06b" providerId="LiveId" clId="{46B78106-77F8-4447-9C69-3FC733638505}" dt="2020-04-26T19:08:56.678" v="0" actId="478"/>
          <ac:graphicFrameMkLst>
            <pc:docMk/>
            <pc:sldMk cId="1025231428" sldId="271"/>
            <ac:graphicFrameMk id="4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image" Target="../media/image27.emf"/><Relationship Id="rId18" Type="http://schemas.openxmlformats.org/officeDocument/2006/relationships/image" Target="../media/image3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12" Type="http://schemas.openxmlformats.org/officeDocument/2006/relationships/image" Target="../media/image26.emf"/><Relationship Id="rId17" Type="http://schemas.openxmlformats.org/officeDocument/2006/relationships/image" Target="../media/image31.emf"/><Relationship Id="rId2" Type="http://schemas.openxmlformats.org/officeDocument/2006/relationships/image" Target="../media/image16.emf"/><Relationship Id="rId16" Type="http://schemas.openxmlformats.org/officeDocument/2006/relationships/image" Target="../media/image30.emf"/><Relationship Id="rId20" Type="http://schemas.openxmlformats.org/officeDocument/2006/relationships/image" Target="../media/image34.emf"/><Relationship Id="rId1" Type="http://schemas.openxmlformats.org/officeDocument/2006/relationships/image" Target="../media/image15.emf"/><Relationship Id="rId6" Type="http://schemas.openxmlformats.org/officeDocument/2006/relationships/image" Target="../media/image20.wmf"/><Relationship Id="rId11" Type="http://schemas.openxmlformats.org/officeDocument/2006/relationships/image" Target="../media/image25.emf"/><Relationship Id="rId5" Type="http://schemas.openxmlformats.org/officeDocument/2006/relationships/image" Target="../media/image19.emf"/><Relationship Id="rId15" Type="http://schemas.openxmlformats.org/officeDocument/2006/relationships/image" Target="../media/image29.emf"/><Relationship Id="rId10" Type="http://schemas.openxmlformats.org/officeDocument/2006/relationships/image" Target="../media/image24.emf"/><Relationship Id="rId19" Type="http://schemas.openxmlformats.org/officeDocument/2006/relationships/image" Target="../media/image33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Relationship Id="rId14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6DBEA-3C93-417A-BFB3-F1FE9E4F5A14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6EB0F-1DED-4C0E-B73B-4C5114FF03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284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06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35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723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313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615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335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889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5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4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7003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83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5028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460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380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3261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7223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5158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6341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9466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089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836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47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6407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6319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347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9166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8178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0647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6661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1141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6080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5607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52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7060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9160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561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5876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5649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429335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9429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88946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983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9960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65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79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4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34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69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77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33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95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31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38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5.emf"/><Relationship Id="rId9" Type="http://schemas.openxmlformats.org/officeDocument/2006/relationships/image" Target="../media/image3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22.emf"/><Relationship Id="rId26" Type="http://schemas.openxmlformats.org/officeDocument/2006/relationships/image" Target="../media/image26.emf"/><Relationship Id="rId39" Type="http://schemas.openxmlformats.org/officeDocument/2006/relationships/oleObject" Target="../embeddings/oleObject19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30.emf"/><Relationship Id="rId42" Type="http://schemas.openxmlformats.org/officeDocument/2006/relationships/image" Target="../media/image34.e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9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32.emf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21.emf"/><Relationship Id="rId20" Type="http://schemas.openxmlformats.org/officeDocument/2006/relationships/image" Target="../media/image23.emf"/><Relationship Id="rId29" Type="http://schemas.openxmlformats.org/officeDocument/2006/relationships/oleObject" Target="../embeddings/oleObject14.bin"/><Relationship Id="rId41" Type="http://schemas.openxmlformats.org/officeDocument/2006/relationships/oleObject" Target="../embeddings/oleObject2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25.emf"/><Relationship Id="rId32" Type="http://schemas.openxmlformats.org/officeDocument/2006/relationships/image" Target="../media/image29.e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33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27.emf"/><Relationship Id="rId36" Type="http://schemas.openxmlformats.org/officeDocument/2006/relationships/image" Target="../media/image31.emf"/><Relationship Id="rId10" Type="http://schemas.openxmlformats.org/officeDocument/2006/relationships/image" Target="../media/image18.e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5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0.wmf"/><Relationship Id="rId22" Type="http://schemas.openxmlformats.org/officeDocument/2006/relationships/image" Target="../media/image24.e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28.emf"/><Relationship Id="rId35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340768"/>
            <a:ext cx="820891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uk-UA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Дипломний проект</a:t>
            </a:r>
          </a:p>
          <a:p>
            <a:pPr algn="ctr"/>
            <a:endParaRPr lang="uk-UA" sz="3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500" b="1" dirty="0" smtClean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uk-UA" sz="25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uk-UA" sz="25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тему: </a:t>
            </a:r>
            <a:r>
              <a:rPr lang="uk-UA" sz="25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5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Інформаційна</a:t>
            </a:r>
            <a:r>
              <a:rPr lang="ru-RU" sz="25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технологія</a:t>
            </a:r>
            <a:r>
              <a:rPr lang="ru-RU" sz="25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</a:t>
            </a:r>
            <a:r>
              <a:rPr lang="ru-RU" sz="25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5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ru-RU" sz="25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тональності</a:t>
            </a:r>
            <a:r>
              <a:rPr lang="ru-RU" sz="25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текстів</a:t>
            </a:r>
            <a:r>
              <a:rPr lang="uk-UA" sz="25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5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500" b="1" dirty="0">
              <a:solidFill>
                <a:srgbClr val="A2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032649"/>
              </p:ext>
            </p:extLst>
          </p:nvPr>
        </p:nvGraphicFramePr>
        <p:xfrm>
          <a:off x="2123728" y="4653136"/>
          <a:ext cx="6912768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736">
                <a:tc>
                  <a:txBody>
                    <a:bodyPr/>
                    <a:lstStyle/>
                    <a:p>
                      <a:r>
                        <a:rPr lang="uk-UA" sz="1800" b="1" u="none" dirty="0" smtClean="0">
                          <a:solidFill>
                            <a:schemeClr val="tx1"/>
                          </a:solidFill>
                        </a:rPr>
                        <a:t>Виконав:                    </a:t>
                      </a:r>
                      <a:endParaRPr lang="ru-RU" sz="1800" b="1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u="none" dirty="0" smtClean="0">
                          <a:solidFill>
                            <a:schemeClr val="tx1"/>
                          </a:solidFill>
                        </a:rPr>
                        <a:t>                     </a:t>
                      </a:r>
                      <a:r>
                        <a:rPr lang="ru-RU" sz="1800" b="1" u="none" dirty="0" err="1" smtClean="0">
                          <a:solidFill>
                            <a:schemeClr val="tx1"/>
                          </a:solidFill>
                        </a:rPr>
                        <a:t>Блінков</a:t>
                      </a:r>
                      <a:r>
                        <a:rPr lang="ru-RU" sz="1800" b="1" u="none" dirty="0" smtClean="0">
                          <a:solidFill>
                            <a:schemeClr val="tx1"/>
                          </a:solidFill>
                        </a:rPr>
                        <a:t> Є.М.</a:t>
                      </a:r>
                      <a:endParaRPr lang="ru-RU" sz="1800" b="1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ru-RU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uk-UA" sz="1800" b="1" u="none" dirty="0" smtClean="0">
                          <a:solidFill>
                            <a:schemeClr val="tx1"/>
                          </a:solidFill>
                        </a:rPr>
                        <a:t>Керівник ДП</a:t>
                      </a:r>
                      <a:r>
                        <a:rPr lang="uk-UA" sz="1800" b="1" u="none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ru-RU" sz="1800" b="1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b="1" u="none" baseline="0" dirty="0" smtClean="0">
                          <a:solidFill>
                            <a:schemeClr val="tx1"/>
                          </a:solidFill>
                        </a:rPr>
                        <a:t>                     </a:t>
                      </a:r>
                      <a:r>
                        <a:rPr lang="uk-UA" sz="1800" b="1" u="none" baseline="0" dirty="0" err="1" smtClean="0">
                          <a:solidFill>
                            <a:schemeClr val="tx1"/>
                          </a:solidFill>
                        </a:rPr>
                        <a:t>Жданова</a:t>
                      </a:r>
                      <a:r>
                        <a:rPr lang="uk-UA" sz="1800" b="1" u="none" baseline="0" dirty="0" smtClean="0">
                          <a:solidFill>
                            <a:schemeClr val="tx1"/>
                          </a:solidFill>
                        </a:rPr>
                        <a:t> О.Г.</a:t>
                      </a:r>
                      <a:endParaRPr lang="ru-RU" sz="1800" b="1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29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accent6"/>
                </a:solidFill>
              </a:rPr>
              <a:t>Математична постановка</a:t>
            </a:r>
            <a:br>
              <a:rPr lang="uk-UA" dirty="0" smtClean="0">
                <a:solidFill>
                  <a:schemeClr val="accent6"/>
                </a:solidFill>
              </a:rPr>
            </a:br>
            <a:r>
              <a:rPr lang="uk-UA" dirty="0">
                <a:solidFill>
                  <a:schemeClr val="accent6"/>
                </a:solidFill>
              </a:rPr>
              <a:t>                задачі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2" name="Объект 81"/>
          <p:cNvSpPr>
            <a:spLocks noGrp="1"/>
          </p:cNvSpPr>
          <p:nvPr>
            <p:ph idx="1"/>
          </p:nvPr>
        </p:nvSpPr>
        <p:spPr>
          <a:xfrm>
            <a:off x="1313304" y="1971493"/>
            <a:ext cx="6591985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/>
              <a:t>То</a:t>
            </a:r>
            <a:r>
              <a:rPr lang="uk-UA" dirty="0"/>
              <a:t>, для вирішення задачі визначення тональності тексту необхідно знайти значення тональності </a:t>
            </a:r>
            <a:r>
              <a:rPr lang="uk-UA" dirty="0" smtClean="0"/>
              <a:t>тексту   , </a:t>
            </a:r>
            <a:r>
              <a:rPr lang="uk-UA" dirty="0"/>
              <a:t>класифікованого </a:t>
            </a:r>
            <a:r>
              <a:rPr lang="uk-UA" dirty="0" smtClean="0"/>
              <a:t>моделлю     . </a:t>
            </a:r>
            <a:endParaRPr lang="uk-UA" dirty="0"/>
          </a:p>
          <a:p>
            <a:pPr marL="0" indent="0">
              <a:buNone/>
            </a:pPr>
            <a:r>
              <a:rPr lang="uk-UA" dirty="0" smtClean="0"/>
              <a:t>Цільовою </a:t>
            </a:r>
            <a:r>
              <a:rPr lang="uk-UA" dirty="0"/>
              <a:t>функцією у поставленій задачі – є мінімізація різниці між очікуваною тональністю та одержаною за допомогою </a:t>
            </a:r>
            <a:r>
              <a:rPr lang="uk-UA" dirty="0" smtClean="0"/>
              <a:t>моделі     </a:t>
            </a:r>
            <a:r>
              <a:rPr lang="uk-UA" dirty="0"/>
              <a:t>.</a:t>
            </a:r>
          </a:p>
          <a:p>
            <a:pPr marL="0" indent="0">
              <a:buNone/>
            </a:pPr>
            <a:r>
              <a:rPr lang="uk-UA" dirty="0"/>
              <a:t>Тому, представимо цю функцію у наступному вигляді:</a:t>
            </a:r>
          </a:p>
          <a:p>
            <a:pPr marL="0" indent="0">
              <a:buNone/>
            </a:pPr>
            <a:r>
              <a:rPr lang="uk-UA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87" name="Группа 86"/>
          <p:cNvGrpSpPr/>
          <p:nvPr/>
        </p:nvGrpSpPr>
        <p:grpSpPr>
          <a:xfrm>
            <a:off x="3127979" y="2204120"/>
            <a:ext cx="3785574" cy="2864296"/>
            <a:chOff x="3738754" y="2348880"/>
            <a:chExt cx="3785574" cy="2864296"/>
          </a:xfrm>
        </p:grpSpPr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7722525"/>
                </p:ext>
              </p:extLst>
            </p:nvPr>
          </p:nvGraphicFramePr>
          <p:xfrm>
            <a:off x="7285062" y="2348880"/>
            <a:ext cx="239266" cy="4546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7" name="Equation" r:id="rId3" imgW="95180" imgH="180821" progId="Equation.DSMT4">
                    <p:embed/>
                  </p:oleObj>
                </mc:Choice>
                <mc:Fallback>
                  <p:oleObj name="Equation" r:id="rId3" imgW="95180" imgH="180821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285062" y="2348880"/>
                          <a:ext cx="239266" cy="45460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8855656"/>
                </p:ext>
              </p:extLst>
            </p:nvPr>
          </p:nvGraphicFramePr>
          <p:xfrm>
            <a:off x="5220072" y="2778045"/>
            <a:ext cx="269697" cy="2696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8" name="Equation" r:id="rId5" imgW="180662" imgH="180821" progId="Equation.DSMT4">
                    <p:embed/>
                  </p:oleObj>
                </mc:Choice>
                <mc:Fallback>
                  <p:oleObj name="Equation" r:id="rId5" imgW="180662" imgH="180821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220072" y="2778045"/>
                          <a:ext cx="269697" cy="26969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4922105"/>
                </p:ext>
              </p:extLst>
            </p:nvPr>
          </p:nvGraphicFramePr>
          <p:xfrm>
            <a:off x="4283968" y="3717032"/>
            <a:ext cx="288032" cy="288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9" name="Equation" r:id="rId7" imgW="180662" imgH="180821" progId="Equation.DSMT4">
                    <p:embed/>
                  </p:oleObj>
                </mc:Choice>
                <mc:Fallback>
                  <p:oleObj name="Equation" r:id="rId7" imgW="180662" imgH="180821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283968" y="3717032"/>
                          <a:ext cx="288032" cy="2880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2057452"/>
                </p:ext>
              </p:extLst>
            </p:nvPr>
          </p:nvGraphicFramePr>
          <p:xfrm>
            <a:off x="3738754" y="4615150"/>
            <a:ext cx="2962635" cy="5980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0" name="Equation" r:id="rId8" imgW="1368437" imgH="275725" progId="Equation.DSMT4">
                    <p:embed/>
                  </p:oleObj>
                </mc:Choice>
                <mc:Fallback>
                  <p:oleObj name="Equation" r:id="rId8" imgW="1368437" imgH="275725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738754" y="4615150"/>
                          <a:ext cx="2962635" cy="59802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120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461150"/>
            <a:ext cx="7570080" cy="1280890"/>
          </a:xfrm>
        </p:spPr>
        <p:txBody>
          <a:bodyPr/>
          <a:lstStyle/>
          <a:p>
            <a:pPr algn="ctr"/>
            <a:r>
              <a:rPr lang="uk-UA" dirty="0" smtClean="0">
                <a:solidFill>
                  <a:srgbClr val="0070C0"/>
                </a:solidFill>
              </a:rPr>
              <a:t>Обґрунтування методів розв’язання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978880" y="1988840"/>
            <a:ext cx="7634808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000" dirty="0" smtClean="0">
                <a:solidFill>
                  <a:schemeClr val="tx1"/>
                </a:solidFill>
              </a:rPr>
              <a:t>Обрані методи визначення тональності текстів: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sz="2000" dirty="0" smtClean="0">
                <a:solidFill>
                  <a:schemeClr val="tx1"/>
                </a:solidFill>
              </a:rPr>
              <a:t>Наївний </a:t>
            </a:r>
            <a:r>
              <a:rPr lang="uk-UA" sz="2000" dirty="0" err="1" smtClean="0">
                <a:solidFill>
                  <a:schemeClr val="tx1"/>
                </a:solidFill>
              </a:rPr>
              <a:t>Баєсів</a:t>
            </a:r>
            <a:r>
              <a:rPr lang="uk-UA" sz="2000" dirty="0" smtClean="0">
                <a:solidFill>
                  <a:schemeClr val="tx1"/>
                </a:solidFill>
              </a:rPr>
              <a:t> Класифікатор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sz="2000" dirty="0" smtClean="0">
                <a:solidFill>
                  <a:schemeClr val="tx1"/>
                </a:solidFill>
              </a:rPr>
              <a:t>Рекурентна нейронна мережа в поєднанні з технологією ДКЧП( Довга короткочасна пам’ять)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sz="2000" dirty="0" err="1" smtClean="0">
                <a:solidFill>
                  <a:schemeClr val="tx1"/>
                </a:solidFill>
              </a:rPr>
              <a:t>Згорткова</a:t>
            </a:r>
            <a:r>
              <a:rPr lang="uk-UA" sz="2000" dirty="0" smtClean="0">
                <a:solidFill>
                  <a:schemeClr val="tx1"/>
                </a:solidFill>
              </a:rPr>
              <a:t> нейронна мережа(ЗНМ)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sz="2000" dirty="0" smtClean="0">
                <a:solidFill>
                  <a:schemeClr val="tx1"/>
                </a:solidFill>
              </a:rPr>
              <a:t>Комбінована нейронна мережа (ДКЧП+ЗНМ)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60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accent2"/>
                </a:solidFill>
              </a:rPr>
              <a:t>Використані засоби  </a:t>
            </a:r>
            <a:br>
              <a:rPr lang="uk-UA" dirty="0" smtClean="0">
                <a:solidFill>
                  <a:schemeClr val="accent2"/>
                </a:solidFill>
              </a:rPr>
            </a:br>
            <a:r>
              <a:rPr lang="uk-UA" dirty="0">
                <a:solidFill>
                  <a:schemeClr val="accent2"/>
                </a:solidFill>
              </a:rPr>
              <a:t>         розробки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18164" y="1988840"/>
            <a:ext cx="48245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Keras</a:t>
            </a:r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Tensorflow</a:t>
            </a:r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Mathplotlib</a:t>
            </a:r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Flask</a:t>
            </a:r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NumPy</a:t>
            </a:r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GridFS</a:t>
            </a:r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MongoDB</a:t>
            </a:r>
            <a:endParaRPr lang="uk-UA" dirty="0" smtClean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Flask_Table</a:t>
            </a:r>
            <a:endParaRPr lang="en-US" sz="1600" dirty="0" smtClean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4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accent6"/>
                </a:solidFill>
              </a:rPr>
              <a:t>Діаграма послідовності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84784"/>
            <a:ext cx="8087256" cy="50619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6199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solidFill>
                  <a:schemeClr val="accent1"/>
                </a:solidFill>
              </a:rPr>
              <a:t>Веб-сторінка авторизації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/>
          <a:srcRect t="8514"/>
          <a:stretch/>
        </p:blipFill>
        <p:spPr>
          <a:xfrm>
            <a:off x="4427984" y="4136497"/>
            <a:ext cx="4505349" cy="25691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/>
          <a:srcRect t="16336"/>
          <a:stretch/>
        </p:blipFill>
        <p:spPr>
          <a:xfrm>
            <a:off x="323528" y="1484784"/>
            <a:ext cx="4104456" cy="2302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Стрелка вправо 26"/>
          <p:cNvSpPr/>
          <p:nvPr/>
        </p:nvSpPr>
        <p:spPr>
          <a:xfrm rot="1273221">
            <a:off x="3056494" y="3615474"/>
            <a:ext cx="1773906" cy="491473"/>
          </a:xfrm>
          <a:prstGeom prst="rightArrow">
            <a:avLst>
              <a:gd name="adj1" fmla="val 34568"/>
              <a:gd name="adj2" fmla="val 71219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6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624110"/>
            <a:ext cx="7740352" cy="1280890"/>
          </a:xfrm>
        </p:spPr>
        <p:txBody>
          <a:bodyPr/>
          <a:lstStyle/>
          <a:p>
            <a:r>
              <a:rPr lang="uk-UA" dirty="0" smtClean="0">
                <a:solidFill>
                  <a:srgbClr val="0070C0"/>
                </a:solidFill>
              </a:rPr>
              <a:t>Зміна доступу користувача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013176"/>
            <a:ext cx="8666899" cy="140238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170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556792"/>
            <a:ext cx="4248472" cy="2507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Стрелка вправо 7"/>
          <p:cNvSpPr/>
          <p:nvPr/>
        </p:nvSpPr>
        <p:spPr>
          <a:xfrm rot="15320233">
            <a:off x="4276063" y="4397596"/>
            <a:ext cx="1563852" cy="491473"/>
          </a:xfrm>
          <a:prstGeom prst="rightArrow">
            <a:avLst>
              <a:gd name="adj1" fmla="val 34568"/>
              <a:gd name="adj2" fmla="val 71219"/>
            </a:avLst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Овал 6"/>
          <p:cNvSpPr/>
          <p:nvPr/>
        </p:nvSpPr>
        <p:spPr>
          <a:xfrm>
            <a:off x="4716016" y="5390332"/>
            <a:ext cx="1512168" cy="6480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52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7" y="624110"/>
            <a:ext cx="7128792" cy="716658"/>
          </a:xfrm>
        </p:spPr>
        <p:txBody>
          <a:bodyPr>
            <a:normAutofit/>
          </a:bodyPr>
          <a:lstStyle/>
          <a:p>
            <a:pPr algn="ctr"/>
            <a:r>
              <a:rPr lang="uk-UA" dirty="0" smtClean="0">
                <a:solidFill>
                  <a:schemeClr val="accent1">
                    <a:lumMod val="75000"/>
                  </a:schemeClr>
                </a:solidFill>
              </a:rPr>
              <a:t>Сторінка з вибором моделей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56792"/>
            <a:ext cx="8211107" cy="46805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16543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9" y="624110"/>
            <a:ext cx="7740352" cy="788666"/>
          </a:xfrm>
        </p:spPr>
        <p:txBody>
          <a:bodyPr/>
          <a:lstStyle/>
          <a:p>
            <a:pPr algn="ctr"/>
            <a:r>
              <a:rPr lang="uk-UA" dirty="0" smtClean="0">
                <a:solidFill>
                  <a:srgbClr val="1301BF"/>
                </a:solidFill>
              </a:rPr>
              <a:t>Таблиці завантажених моделей</a:t>
            </a:r>
            <a:endParaRPr lang="en-US" dirty="0">
              <a:solidFill>
                <a:srgbClr val="1301BF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1" y="1425154"/>
            <a:ext cx="6912768" cy="51821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69121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solidFill>
                  <a:srgbClr val="FF0000"/>
                </a:solidFill>
              </a:rPr>
              <a:t>Вибрані моделі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9381"/>
          <a:stretch/>
        </p:blipFill>
        <p:spPr>
          <a:xfrm>
            <a:off x="251520" y="1510576"/>
            <a:ext cx="8830585" cy="32865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2704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3689" y="624110"/>
            <a:ext cx="6192687" cy="1280890"/>
          </a:xfrm>
        </p:spPr>
        <p:txBody>
          <a:bodyPr/>
          <a:lstStyle/>
          <a:p>
            <a:pPr algn="ctr"/>
            <a:r>
              <a:rPr lang="uk-UA" dirty="0" smtClean="0">
                <a:solidFill>
                  <a:srgbClr val="00B050"/>
                </a:solidFill>
              </a:rPr>
              <a:t>Результати класифікації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71574"/>
            <a:ext cx="8779172" cy="20377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3912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Boss, company, employee, employer, office, owner, work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78" y="2756538"/>
            <a:ext cx="1696263" cy="169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Заголовок 1"/>
          <p:cNvSpPr>
            <a:spLocks noGrp="1"/>
          </p:cNvSpPr>
          <p:nvPr>
            <p:ph type="title"/>
          </p:nvPr>
        </p:nvSpPr>
        <p:spPr>
          <a:xfrm>
            <a:off x="1257300" y="620688"/>
            <a:ext cx="7886700" cy="734944"/>
          </a:xfrm>
        </p:spPr>
        <p:txBody>
          <a:bodyPr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Опис</a:t>
            </a:r>
            <a:r>
              <a:rPr lang="ru-RU" dirty="0" smtClean="0">
                <a:solidFill>
                  <a:schemeClr val="tx1"/>
                </a:solidFill>
              </a:rPr>
              <a:t> предметного </a:t>
            </a:r>
            <a:r>
              <a:rPr lang="ru-RU" dirty="0" err="1" smtClean="0">
                <a:solidFill>
                  <a:schemeClr val="tx1"/>
                </a:solidFill>
              </a:rPr>
              <a:t>середовища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8" name="Picture 4" descr="Computer Icons graphics Online shopping, Package icon PNG | PNGWav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91" b="99219" l="21099" r="801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59" r="23364"/>
          <a:stretch/>
        </p:blipFill>
        <p:spPr bwMode="auto">
          <a:xfrm>
            <a:off x="3379982" y="3032012"/>
            <a:ext cx="1259544" cy="123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Стрелка влево 28"/>
          <p:cNvSpPr/>
          <p:nvPr/>
        </p:nvSpPr>
        <p:spPr>
          <a:xfrm rot="10800000" flipV="1">
            <a:off x="2495500" y="3308682"/>
            <a:ext cx="637288" cy="6002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Группа 29"/>
          <p:cNvGrpSpPr/>
          <p:nvPr/>
        </p:nvGrpSpPr>
        <p:grpSpPr>
          <a:xfrm>
            <a:off x="2527574" y="1473972"/>
            <a:ext cx="1988324" cy="1163031"/>
            <a:chOff x="2163562" y="1552042"/>
            <a:chExt cx="1988324" cy="1163031"/>
          </a:xfrm>
        </p:grpSpPr>
        <p:sp>
          <p:nvSpPr>
            <p:cNvPr id="31" name="Выноска-облако 30"/>
            <p:cNvSpPr/>
            <p:nvPr/>
          </p:nvSpPr>
          <p:spPr>
            <a:xfrm>
              <a:off x="2163562" y="1552042"/>
              <a:ext cx="1988324" cy="1163031"/>
            </a:xfrm>
            <a:prstGeom prst="cloudCallout">
              <a:avLst>
                <a:gd name="adj1" fmla="val -58731"/>
                <a:gd name="adj2" fmla="val 109008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2" name="Picture 6" descr="Money bag icon. Outline money bag icon for web design isolated on ...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618322" y="1597801"/>
              <a:ext cx="1021271" cy="1021271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Стрелка влево 32"/>
          <p:cNvSpPr/>
          <p:nvPr/>
        </p:nvSpPr>
        <p:spPr>
          <a:xfrm rot="10800000" flipV="1">
            <a:off x="4993692" y="3394489"/>
            <a:ext cx="602787" cy="5927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389" y="3035362"/>
            <a:ext cx="2512554" cy="1884416"/>
          </a:xfrm>
          <a:prstGeom prst="rect">
            <a:avLst/>
          </a:prstGeom>
        </p:spPr>
      </p:pic>
      <p:grpSp>
        <p:nvGrpSpPr>
          <p:cNvPr id="35" name="Группа 34"/>
          <p:cNvGrpSpPr/>
          <p:nvPr/>
        </p:nvGrpSpPr>
        <p:grpSpPr>
          <a:xfrm>
            <a:off x="5222628" y="2062669"/>
            <a:ext cx="944660" cy="772610"/>
            <a:chOff x="5222628" y="2062669"/>
            <a:chExt cx="944660" cy="772610"/>
          </a:xfrm>
        </p:grpSpPr>
        <p:sp>
          <p:nvSpPr>
            <p:cNvPr id="36" name="Выноска-облако 35"/>
            <p:cNvSpPr/>
            <p:nvPr/>
          </p:nvSpPr>
          <p:spPr>
            <a:xfrm flipH="1">
              <a:off x="5222628" y="2062669"/>
              <a:ext cx="944660" cy="772610"/>
            </a:xfrm>
            <a:prstGeom prst="cloudCallout">
              <a:avLst>
                <a:gd name="adj1" fmla="val -27940"/>
                <a:gd name="adj2" fmla="val 9205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Рисунок 3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41534" y="2178375"/>
              <a:ext cx="550610" cy="541198"/>
            </a:xfrm>
            <a:prstGeom prst="rect">
              <a:avLst/>
            </a:prstGeom>
          </p:spPr>
        </p:pic>
      </p:grpSp>
      <p:grpSp>
        <p:nvGrpSpPr>
          <p:cNvPr id="38" name="Группа 37"/>
          <p:cNvGrpSpPr/>
          <p:nvPr/>
        </p:nvGrpSpPr>
        <p:grpSpPr>
          <a:xfrm>
            <a:off x="6711564" y="1740246"/>
            <a:ext cx="944660" cy="745090"/>
            <a:chOff x="6711564" y="1740246"/>
            <a:chExt cx="944660" cy="745090"/>
          </a:xfrm>
        </p:grpSpPr>
        <p:sp>
          <p:nvSpPr>
            <p:cNvPr id="39" name="Выноска-облако 38"/>
            <p:cNvSpPr/>
            <p:nvPr/>
          </p:nvSpPr>
          <p:spPr>
            <a:xfrm>
              <a:off x="6711564" y="1740246"/>
              <a:ext cx="944660" cy="745090"/>
            </a:xfrm>
            <a:prstGeom prst="cloudCallout">
              <a:avLst>
                <a:gd name="adj1" fmla="val -58107"/>
                <a:gd name="adj2" fmla="val 128066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Рисунок 39"/>
            <p:cNvPicPr>
              <a:picLocks noChangeAspect="1"/>
            </p:cNvPicPr>
            <p:nvPr/>
          </p:nvPicPr>
          <p:blipFill rotWithShape="1">
            <a:blip r:embed="rId8"/>
            <a:srcRect t="12201"/>
            <a:stretch/>
          </p:blipFill>
          <p:spPr>
            <a:xfrm>
              <a:off x="6895618" y="1865027"/>
              <a:ext cx="556702" cy="510033"/>
            </a:xfrm>
            <a:prstGeom prst="rect">
              <a:avLst/>
            </a:prstGeom>
          </p:spPr>
        </p:pic>
      </p:grpSp>
      <p:grpSp>
        <p:nvGrpSpPr>
          <p:cNvPr id="41" name="Группа 40"/>
          <p:cNvGrpSpPr/>
          <p:nvPr/>
        </p:nvGrpSpPr>
        <p:grpSpPr>
          <a:xfrm>
            <a:off x="8007497" y="2452698"/>
            <a:ext cx="817368" cy="802124"/>
            <a:chOff x="8007497" y="2452698"/>
            <a:chExt cx="817368" cy="802124"/>
          </a:xfrm>
        </p:grpSpPr>
        <p:sp>
          <p:nvSpPr>
            <p:cNvPr id="42" name="Выноска-облако 41"/>
            <p:cNvSpPr/>
            <p:nvPr/>
          </p:nvSpPr>
          <p:spPr>
            <a:xfrm>
              <a:off x="8007497" y="2452698"/>
              <a:ext cx="817368" cy="802124"/>
            </a:xfrm>
            <a:prstGeom prst="cloudCallout">
              <a:avLst>
                <a:gd name="adj1" fmla="val -85146"/>
                <a:gd name="adj2" fmla="val 73729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Рисунок 4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81684" y="2670837"/>
              <a:ext cx="428606" cy="409807"/>
            </a:xfrm>
            <a:prstGeom prst="rect">
              <a:avLst/>
            </a:prstGeom>
          </p:spPr>
        </p:pic>
      </p:grpSp>
      <p:pic>
        <p:nvPicPr>
          <p:cNvPr id="44" name="Picture 20" descr="Belka Feed - BELKA Keny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049" y="5572722"/>
            <a:ext cx="2390127" cy="7967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5" name="Стрелка влево 44"/>
          <p:cNvSpPr/>
          <p:nvPr/>
        </p:nvSpPr>
        <p:spPr>
          <a:xfrm rot="18878372" flipV="1">
            <a:off x="5380838" y="4829336"/>
            <a:ext cx="813612" cy="5810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Стрелка влево 45"/>
          <p:cNvSpPr/>
          <p:nvPr/>
        </p:nvSpPr>
        <p:spPr>
          <a:xfrm rot="13244162" flipV="1">
            <a:off x="2110824" y="4650537"/>
            <a:ext cx="797549" cy="5927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Группа 46"/>
          <p:cNvGrpSpPr/>
          <p:nvPr/>
        </p:nvGrpSpPr>
        <p:grpSpPr>
          <a:xfrm>
            <a:off x="461100" y="1532878"/>
            <a:ext cx="1550326" cy="1160651"/>
            <a:chOff x="461100" y="1532878"/>
            <a:chExt cx="1550326" cy="1160651"/>
          </a:xfrm>
        </p:grpSpPr>
        <p:sp>
          <p:nvSpPr>
            <p:cNvPr id="48" name="Выноска-облако 47"/>
            <p:cNvSpPr/>
            <p:nvPr/>
          </p:nvSpPr>
          <p:spPr>
            <a:xfrm>
              <a:off x="461100" y="1532878"/>
              <a:ext cx="1550326" cy="1160651"/>
            </a:xfrm>
            <a:prstGeom prst="cloudCallout">
              <a:avLst>
                <a:gd name="adj1" fmla="val 35363"/>
                <a:gd name="adj2" fmla="val 11247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9" name="Рисунок 4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957" y="1996630"/>
              <a:ext cx="840809" cy="630607"/>
            </a:xfrm>
            <a:prstGeom prst="rect">
              <a:avLst/>
            </a:prstGeom>
          </p:spPr>
        </p:pic>
        <p:sp>
          <p:nvSpPr>
            <p:cNvPr id="50" name="Выноска-облако 49"/>
            <p:cNvSpPr/>
            <p:nvPr/>
          </p:nvSpPr>
          <p:spPr>
            <a:xfrm>
              <a:off x="1209145" y="1618261"/>
              <a:ext cx="472382" cy="297870"/>
            </a:xfrm>
            <a:prstGeom prst="cloudCallout">
              <a:avLst>
                <a:gd name="adj1" fmla="val -43341"/>
                <a:gd name="adj2" fmla="val 88545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4" descr="Computer Icons graphics Online shopping, Package icon PNG | PNGWave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391" b="99219" l="21099" r="8011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9" r="23364"/>
            <a:stretch/>
          </p:blipFill>
          <p:spPr bwMode="auto">
            <a:xfrm>
              <a:off x="1285752" y="1628800"/>
              <a:ext cx="261912" cy="256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47511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accent2"/>
                </a:solidFill>
              </a:rPr>
              <a:t>  Статистика моделей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9218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4960"/>
            <a:ext cx="8393724" cy="39002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5860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accent1">
                    <a:lumMod val="50000"/>
                  </a:schemeClr>
                </a:solidFill>
              </a:rPr>
              <a:t>  Статистика моделей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42" name="Рисунок 1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8208912" cy="41204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624110"/>
            <a:ext cx="7058745" cy="1280890"/>
          </a:xfrm>
        </p:spPr>
        <p:txBody>
          <a:bodyPr/>
          <a:lstStyle/>
          <a:p>
            <a:pPr algn="ctr"/>
            <a:r>
              <a:rPr lang="uk-UA" dirty="0" smtClean="0">
                <a:solidFill>
                  <a:schemeClr val="accent5"/>
                </a:solidFill>
              </a:rPr>
              <a:t>Точність моделей на тестових даних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05000"/>
            <a:ext cx="8569801" cy="3672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219" name="Прямоугольник 8218"/>
          <p:cNvSpPr/>
          <p:nvPr/>
        </p:nvSpPr>
        <p:spPr>
          <a:xfrm>
            <a:off x="2843808" y="3279538"/>
            <a:ext cx="3559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1979712" y="3279538"/>
            <a:ext cx="3559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3748472" y="3279538"/>
            <a:ext cx="3559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ru-RU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1043608" y="3279538"/>
            <a:ext cx="3559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ru-RU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6803399" y="3279538"/>
            <a:ext cx="3559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7960568" y="3260488"/>
            <a:ext cx="3559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Прямоугольник 65"/>
          <p:cNvSpPr/>
          <p:nvPr/>
        </p:nvSpPr>
        <p:spPr>
          <a:xfrm>
            <a:off x="5580112" y="3279538"/>
            <a:ext cx="3559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ru-RU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705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148706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>
                <a:solidFill>
                  <a:srgbClr val="7030A0"/>
                </a:solidFill>
              </a:rPr>
              <a:t>Зростання точності під час тренування моделей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4827" r="622" b="3285"/>
          <a:stretch/>
        </p:blipFill>
        <p:spPr>
          <a:xfrm>
            <a:off x="179512" y="2060848"/>
            <a:ext cx="8830596" cy="3551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9435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03237"/>
            <a:ext cx="7886700" cy="1325563"/>
          </a:xfrm>
        </p:spPr>
        <p:txBody>
          <a:bodyPr/>
          <a:lstStyle/>
          <a:p>
            <a:pPr algn="ctr"/>
            <a:r>
              <a:rPr lang="uk-UA" dirty="0">
                <a:solidFill>
                  <a:srgbClr val="00B050"/>
                </a:solidFill>
              </a:rPr>
              <a:t>Висновки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204864"/>
            <a:ext cx="7886700" cy="4351338"/>
          </a:xfrm>
        </p:spPr>
        <p:txBody>
          <a:bodyPr>
            <a:normAutofit/>
          </a:bodyPr>
          <a:lstStyle/>
          <a:p>
            <a:r>
              <a:rPr lang="uk-UA" dirty="0"/>
              <a:t>В</a:t>
            </a:r>
            <a:r>
              <a:rPr lang="uk-UA" dirty="0" smtClean="0"/>
              <a:t>изначено призначення та мету створення Інформаційної технології</a:t>
            </a:r>
            <a:endParaRPr lang="uk-UA" dirty="0"/>
          </a:p>
          <a:p>
            <a:r>
              <a:rPr lang="uk-UA" dirty="0"/>
              <a:t>В</a:t>
            </a:r>
            <a:r>
              <a:rPr lang="uk-UA" dirty="0" smtClean="0"/>
              <a:t>изначено задачі, </a:t>
            </a:r>
            <a:r>
              <a:rPr lang="uk-UA" dirty="0" smtClean="0"/>
              <a:t>які повинні виконуватися програмним продуктом</a:t>
            </a:r>
            <a:endParaRPr lang="uk-UA" dirty="0" smtClean="0"/>
          </a:p>
          <a:p>
            <a:r>
              <a:rPr lang="uk-UA" dirty="0" smtClean="0"/>
              <a:t>Описано розділ Інформаційне Забезпечення</a:t>
            </a:r>
          </a:p>
          <a:p>
            <a:r>
              <a:rPr lang="uk-UA" dirty="0" smtClean="0"/>
              <a:t>Описано розділ Математичне Забезпечення</a:t>
            </a:r>
          </a:p>
          <a:p>
            <a:r>
              <a:rPr lang="uk-UA" dirty="0" smtClean="0"/>
              <a:t>Описано розділ Програмне та Технічне забезпечення</a:t>
            </a:r>
            <a:endParaRPr lang="en-US" dirty="0" smtClean="0"/>
          </a:p>
          <a:p>
            <a:r>
              <a:rPr lang="uk-UA" dirty="0" smtClean="0"/>
              <a:t>Описано Технологічний розділ</a:t>
            </a:r>
            <a:endParaRPr lang="uk-UA" dirty="0"/>
          </a:p>
          <a:p>
            <a:r>
              <a:rPr lang="uk-UA" dirty="0" smtClean="0"/>
              <a:t>Створено програмний продукт з реалізованими 4 підходами до аналізу тексту, </a:t>
            </a:r>
            <a:r>
              <a:rPr lang="uk-UA" dirty="0"/>
              <a:t>а також створено зручний інтерфейс, що полегшує користувачу та адміністратору роботу з веб-застосунком даної системи</a:t>
            </a:r>
            <a:endParaRPr lang="en-US" dirty="0"/>
          </a:p>
          <a:p>
            <a:pPr marL="0" indent="0">
              <a:buNone/>
            </a:pP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1628800"/>
            <a:ext cx="606242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100" dirty="0">
                <a:latin typeface="Calibri (Основной текст)"/>
              </a:rPr>
              <a:t>Під час роботи над дипломним проектом було</a:t>
            </a:r>
            <a:r>
              <a:rPr lang="en-US" sz="2100" dirty="0">
                <a:latin typeface="Calibri (Основной текст)"/>
              </a:rPr>
              <a:t>:</a:t>
            </a:r>
            <a:endParaRPr lang="uk-UA" sz="2100" dirty="0">
              <a:latin typeface="Calibri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123892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83568" y="2660"/>
            <a:ext cx="7992888" cy="8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k-UA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D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Дякую за увагу!</a:t>
            </a:r>
            <a:endParaRPr lang="ru-RU" sz="25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D2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keep-calm-and-stay-positive-42 - Minute With Mary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628800"/>
            <a:ext cx="3896618" cy="45507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02523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257300" y="620688"/>
            <a:ext cx="7886700" cy="734944"/>
          </a:xfrm>
        </p:spPr>
        <p:txBody>
          <a:bodyPr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Опис</a:t>
            </a:r>
            <a:r>
              <a:rPr lang="ru-RU" dirty="0" smtClean="0">
                <a:solidFill>
                  <a:schemeClr val="tx1"/>
                </a:solidFill>
              </a:rPr>
              <a:t> предметного </a:t>
            </a:r>
            <a:r>
              <a:rPr lang="ru-RU" dirty="0" err="1" smtClean="0">
                <a:solidFill>
                  <a:schemeClr val="tx1"/>
                </a:solidFill>
              </a:rPr>
              <a:t>середовища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Picture 2" descr="Boss, company, employee, employer, office, owner, work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08" y="2584140"/>
            <a:ext cx="1656859" cy="165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Группа 5"/>
          <p:cNvGrpSpPr/>
          <p:nvPr/>
        </p:nvGrpSpPr>
        <p:grpSpPr>
          <a:xfrm>
            <a:off x="1198604" y="1298612"/>
            <a:ext cx="2304256" cy="1425296"/>
            <a:chOff x="1821651" y="1428579"/>
            <a:chExt cx="2304256" cy="1425296"/>
          </a:xfrm>
        </p:grpSpPr>
        <p:sp>
          <p:nvSpPr>
            <p:cNvPr id="7" name="Выноска-облако 6"/>
            <p:cNvSpPr/>
            <p:nvPr/>
          </p:nvSpPr>
          <p:spPr>
            <a:xfrm>
              <a:off x="1821651" y="1428579"/>
              <a:ext cx="2304256" cy="1425296"/>
            </a:xfrm>
            <a:prstGeom prst="cloudCallout">
              <a:avLst>
                <a:gd name="adj1" fmla="val -40723"/>
                <a:gd name="adj2" fmla="val 90338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KEEPCours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70" b="15482"/>
            <a:stretch/>
          </p:blipFill>
          <p:spPr bwMode="auto">
            <a:xfrm>
              <a:off x="2245195" y="1643985"/>
              <a:ext cx="1457167" cy="994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20" descr="Belka Feed - BELKA Keny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465" y="3109309"/>
            <a:ext cx="2560907" cy="8536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0" name="Стрелка влево 9"/>
          <p:cNvSpPr/>
          <p:nvPr/>
        </p:nvSpPr>
        <p:spPr>
          <a:xfrm rot="10800000" flipV="1">
            <a:off x="1799708" y="3109309"/>
            <a:ext cx="889920" cy="6870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2" descr="Business, delivery, find, logistics, search, search produc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58" y="5562182"/>
            <a:ext cx="1174084" cy="117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Стрелка влево 11"/>
          <p:cNvSpPr/>
          <p:nvPr/>
        </p:nvSpPr>
        <p:spPr>
          <a:xfrm rot="10800000" flipV="1">
            <a:off x="5830931" y="3153900"/>
            <a:ext cx="964812" cy="6947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Группа 12"/>
          <p:cNvGrpSpPr/>
          <p:nvPr/>
        </p:nvGrpSpPr>
        <p:grpSpPr>
          <a:xfrm>
            <a:off x="3306216" y="4047731"/>
            <a:ext cx="2144083" cy="2533427"/>
            <a:chOff x="5612389" y="1571038"/>
            <a:chExt cx="2512554" cy="3348740"/>
          </a:xfrm>
        </p:grpSpPr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2389" y="3035362"/>
              <a:ext cx="2512554" cy="1884416"/>
            </a:xfrm>
            <a:prstGeom prst="rect">
              <a:avLst/>
            </a:prstGeom>
          </p:spPr>
        </p:pic>
        <p:grpSp>
          <p:nvGrpSpPr>
            <p:cNvPr id="15" name="Группа 14"/>
            <p:cNvGrpSpPr/>
            <p:nvPr/>
          </p:nvGrpSpPr>
          <p:grpSpPr>
            <a:xfrm>
              <a:off x="5949344" y="1571038"/>
              <a:ext cx="1286952" cy="1020150"/>
              <a:chOff x="5222628" y="2062669"/>
              <a:chExt cx="944660" cy="772610"/>
            </a:xfrm>
          </p:grpSpPr>
          <p:sp>
            <p:nvSpPr>
              <p:cNvPr id="16" name="Выноска-облако 15"/>
              <p:cNvSpPr/>
              <p:nvPr/>
            </p:nvSpPr>
            <p:spPr>
              <a:xfrm flipH="1">
                <a:off x="5222628" y="2062669"/>
                <a:ext cx="944660" cy="772610"/>
              </a:xfrm>
              <a:prstGeom prst="cloudCallout">
                <a:avLst>
                  <a:gd name="adj1" fmla="val -27940"/>
                  <a:gd name="adj2" fmla="val 92051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" name="Рисунок 1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41534" y="2178375"/>
                <a:ext cx="550610" cy="541198"/>
              </a:xfrm>
              <a:prstGeom prst="rect">
                <a:avLst/>
              </a:prstGeom>
            </p:spPr>
          </p:pic>
        </p:grpSp>
      </p:grpSp>
      <p:sp>
        <p:nvSpPr>
          <p:cNvPr id="18" name="Стрелка влево 17"/>
          <p:cNvSpPr/>
          <p:nvPr/>
        </p:nvSpPr>
        <p:spPr>
          <a:xfrm rot="19222876" flipV="1">
            <a:off x="5692190" y="4569014"/>
            <a:ext cx="1242293" cy="59274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 descr="KEEPCours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3" t="13208" r="9003" b="16971"/>
          <a:stretch/>
        </p:blipFill>
        <p:spPr bwMode="auto">
          <a:xfrm>
            <a:off x="6853881" y="2442027"/>
            <a:ext cx="2232248" cy="194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Стрелка влево 19"/>
          <p:cNvSpPr/>
          <p:nvPr/>
        </p:nvSpPr>
        <p:spPr>
          <a:xfrm rot="12734315" flipV="1">
            <a:off x="1895349" y="4582341"/>
            <a:ext cx="1296385" cy="6870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Стрелка влево 20"/>
          <p:cNvSpPr/>
          <p:nvPr/>
        </p:nvSpPr>
        <p:spPr>
          <a:xfrm rot="16200000" flipV="1">
            <a:off x="653819" y="4545715"/>
            <a:ext cx="911216" cy="6870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8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solidFill>
                  <a:srgbClr val="0070C0"/>
                </a:solidFill>
              </a:rPr>
              <a:t>Мета та призначення </a:t>
            </a:r>
            <a:r>
              <a:rPr lang="uk-UA" dirty="0" smtClean="0">
                <a:solidFill>
                  <a:srgbClr val="0070C0"/>
                </a:solidFill>
              </a:rPr>
              <a:t>ДП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1772816"/>
            <a:ext cx="7704856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uk-UA" sz="2000" b="1" u="sng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uk-UA" sz="2000" u="sng" dirty="0" smtClean="0">
                <a:solidFill>
                  <a:schemeClr val="accent1"/>
                </a:solidFill>
              </a:rPr>
              <a:t>Призначення</a:t>
            </a:r>
            <a:r>
              <a:rPr lang="uk-UA" sz="2000" u="sng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r>
              <a:rPr lang="ru-RU" sz="2000" dirty="0" err="1" smtClean="0">
                <a:solidFill>
                  <a:schemeClr val="tx1"/>
                </a:solidFill>
              </a:rPr>
              <a:t>Автоматизація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 err="1" smtClean="0">
                <a:solidFill>
                  <a:schemeClr val="tx1"/>
                </a:solidFill>
              </a:rPr>
              <a:t>процесів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проведення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аналізу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тональності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текстів</a:t>
            </a:r>
            <a:r>
              <a:rPr lang="ru-RU" sz="2000" dirty="0">
                <a:solidFill>
                  <a:schemeClr val="tx1"/>
                </a:solidFill>
              </a:rPr>
              <a:t>, </a:t>
            </a:r>
            <a:r>
              <a:rPr lang="ru-RU" sz="2000" dirty="0" err="1">
                <a:solidFill>
                  <a:schemeClr val="tx1"/>
                </a:solidFill>
              </a:rPr>
              <a:t>застосовуючи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різні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алгоритми</a:t>
            </a:r>
            <a:r>
              <a:rPr lang="ru-RU" sz="2000" dirty="0">
                <a:solidFill>
                  <a:schemeClr val="tx1"/>
                </a:solidFill>
              </a:rPr>
              <a:t>, та </a:t>
            </a:r>
            <a:r>
              <a:rPr lang="ru-RU" sz="2000" dirty="0" err="1" smtClean="0">
                <a:solidFill>
                  <a:schemeClr val="tx1"/>
                </a:solidFill>
              </a:rPr>
              <a:t>порівняння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ефективності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цих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алгоритмів</a:t>
            </a: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uk-UA" sz="2000" u="sng" dirty="0">
                <a:solidFill>
                  <a:schemeClr val="accent1"/>
                </a:solidFill>
              </a:rPr>
              <a:t>Мета:</a:t>
            </a:r>
          </a:p>
          <a:p>
            <a:pPr marL="0" indent="0">
              <a:buNone/>
            </a:pPr>
            <a:r>
              <a:rPr lang="uk-UA" sz="2000" dirty="0" smtClean="0">
                <a:solidFill>
                  <a:schemeClr val="tx1"/>
                </a:solidFill>
              </a:rPr>
              <a:t>Метою </a:t>
            </a:r>
            <a:r>
              <a:rPr lang="uk-UA" sz="2000" dirty="0">
                <a:solidFill>
                  <a:schemeClr val="tx1"/>
                </a:solidFill>
              </a:rPr>
              <a:t>створення даної Інформаційної Технології є підвищення ефективності аналізу тональності тексту</a:t>
            </a:r>
            <a:r>
              <a:rPr lang="uk-UA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414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50838"/>
            <a:ext cx="7886700" cy="1325563"/>
          </a:xfrm>
        </p:spPr>
        <p:txBody>
          <a:bodyPr/>
          <a:lstStyle/>
          <a:p>
            <a:pPr algn="ctr"/>
            <a:r>
              <a:rPr lang="uk-UA" dirty="0">
                <a:solidFill>
                  <a:srgbClr val="C00000"/>
                </a:solidFill>
              </a:rPr>
              <a:t>Основні задачі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676400"/>
            <a:ext cx="7905750" cy="41288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2000" dirty="0">
                <a:solidFill>
                  <a:schemeClr val="tx1"/>
                </a:solidFill>
              </a:rPr>
              <a:t>Для реалізації поставленої мети повинні бути реалізовані такі задачі</a:t>
            </a:r>
            <a:r>
              <a:rPr lang="uk-UA" sz="2000" dirty="0" smtClean="0">
                <a:solidFill>
                  <a:schemeClr val="tx1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 err="1" smtClean="0">
                <a:solidFill>
                  <a:schemeClr val="tx1"/>
                </a:solidFill>
              </a:rPr>
              <a:t>завантаження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бази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даних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текстів</a:t>
            </a:r>
            <a:r>
              <a:rPr lang="ru-RU" sz="2000" dirty="0">
                <a:solidFill>
                  <a:schemeClr val="tx1"/>
                </a:solidFill>
              </a:rPr>
              <a:t> для </a:t>
            </a:r>
            <a:r>
              <a:rPr lang="ru-RU" sz="2000" dirty="0" err="1">
                <a:solidFill>
                  <a:schemeClr val="tx1"/>
                </a:solidFill>
              </a:rPr>
              <a:t>тренування</a:t>
            </a:r>
            <a:r>
              <a:rPr lang="ru-RU" sz="2000" dirty="0">
                <a:solidFill>
                  <a:schemeClr val="tx1"/>
                </a:solidFill>
              </a:rPr>
              <a:t> моделей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 smtClean="0">
                <a:solidFill>
                  <a:schemeClr val="tx1"/>
                </a:solidFill>
              </a:rPr>
              <a:t>очистка </a:t>
            </a:r>
            <a:r>
              <a:rPr lang="ru-RU" sz="2000" dirty="0">
                <a:solidFill>
                  <a:schemeClr val="tx1"/>
                </a:solidFill>
              </a:rPr>
              <a:t>та </a:t>
            </a:r>
            <a:r>
              <a:rPr lang="ru-RU" sz="2000" dirty="0" err="1">
                <a:solidFill>
                  <a:schemeClr val="tx1"/>
                </a:solidFill>
              </a:rPr>
              <a:t>підготовка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даних</a:t>
            </a:r>
            <a:endParaRPr lang="ru-RU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 err="1" smtClean="0">
                <a:solidFill>
                  <a:schemeClr val="tx1"/>
                </a:solidFill>
              </a:rPr>
              <a:t>встановлення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конфігурації</a:t>
            </a:r>
            <a:r>
              <a:rPr lang="ru-RU" sz="2000" dirty="0">
                <a:solidFill>
                  <a:schemeClr val="tx1"/>
                </a:solidFill>
              </a:rPr>
              <a:t> моделей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 smtClean="0">
                <a:solidFill>
                  <a:schemeClr val="tx1"/>
                </a:solidFill>
              </a:rPr>
              <a:t>запуск </a:t>
            </a:r>
            <a:r>
              <a:rPr lang="ru-RU" sz="2000" dirty="0" err="1">
                <a:solidFill>
                  <a:schemeClr val="tx1"/>
                </a:solidFill>
              </a:rPr>
              <a:t>тренування</a:t>
            </a:r>
            <a:r>
              <a:rPr lang="ru-RU" sz="2000" dirty="0">
                <a:solidFill>
                  <a:schemeClr val="tx1"/>
                </a:solidFill>
              </a:rPr>
              <a:t> моделей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 err="1" smtClean="0">
                <a:solidFill>
                  <a:schemeClr val="tx1"/>
                </a:solidFill>
              </a:rPr>
              <a:t>здійснення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аналізу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тональності</a:t>
            </a:r>
            <a:r>
              <a:rPr lang="ru-RU" sz="2000" dirty="0">
                <a:solidFill>
                  <a:schemeClr val="tx1"/>
                </a:solidFill>
              </a:rPr>
              <a:t> тексту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 err="1" smtClean="0">
                <a:solidFill>
                  <a:schemeClr val="tx1"/>
                </a:solidFill>
              </a:rPr>
              <a:t>формування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та </a:t>
            </a:r>
            <a:r>
              <a:rPr lang="ru-RU" sz="2000" dirty="0" err="1">
                <a:solidFill>
                  <a:schemeClr val="tx1"/>
                </a:solidFill>
              </a:rPr>
              <a:t>відображення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звітності</a:t>
            </a:r>
            <a:endParaRPr lang="ru-RU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 err="1" smtClean="0">
                <a:solidFill>
                  <a:schemeClr val="tx1"/>
                </a:solidFill>
              </a:rPr>
              <a:t>порівняння</a:t>
            </a:r>
            <a:r>
              <a:rPr lang="ru-RU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ефективності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різних</a:t>
            </a:r>
            <a:r>
              <a:rPr lang="ru-RU" sz="2000" dirty="0">
                <a:solidFill>
                  <a:schemeClr val="tx1"/>
                </a:solidFill>
              </a:rPr>
              <a:t> моделей</a:t>
            </a:r>
          </a:p>
          <a:p>
            <a:pPr marL="0" indent="0">
              <a:buNone/>
            </a:pPr>
            <a:endParaRPr lang="uk-UA" sz="2000" dirty="0"/>
          </a:p>
        </p:txBody>
      </p:sp>
      <p:pic>
        <p:nvPicPr>
          <p:cNvPr id="4" name="Picture 2" descr="Картинки по запросу задач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789040"/>
            <a:ext cx="1992855" cy="149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66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solidFill>
                  <a:srgbClr val="7030A0"/>
                </a:solidFill>
              </a:rPr>
              <a:t> </a:t>
            </a:r>
            <a:r>
              <a:rPr lang="uk-UA" dirty="0" smtClean="0">
                <a:solidFill>
                  <a:srgbClr val="00B0F0"/>
                </a:solidFill>
              </a:rPr>
              <a:t>Вхідні та вихідні дані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2060848"/>
            <a:ext cx="34563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Конфігурація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моделі </a:t>
            </a:r>
            <a:endParaRPr lang="uk-UA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овжина тексту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Мінімальна частота слів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авчальна та тестова вибірки 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Відмітки тональності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текстів </a:t>
            </a:r>
            <a:endParaRPr lang="uk-UA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ручну введений текст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3851920" y="3061084"/>
            <a:ext cx="916376" cy="295908"/>
          </a:xfrm>
          <a:prstGeom prst="rightArrow">
            <a:avLst/>
          </a:prstGeom>
          <a:solidFill>
            <a:schemeClr val="bg1">
              <a:lumMod val="85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860032" y="2564904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класифікації з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аданого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тексту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айли з 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моделями нейронних 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мереж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Графік та гістограма ефективності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5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>
                <a:solidFill>
                  <a:srgbClr val="7030A0"/>
                </a:solidFill>
              </a:rPr>
              <a:t>Структура бази даних</a:t>
            </a:r>
            <a:r>
              <a:rPr lang="uk-UA" b="1" dirty="0" smtClean="0">
                <a:solidFill>
                  <a:srgbClr val="7030A0"/>
                </a:solidFill>
              </a:rPr>
              <a:t/>
            </a:r>
            <a:br>
              <a:rPr lang="uk-UA" b="1" dirty="0" smtClean="0">
                <a:solidFill>
                  <a:srgbClr val="7030A0"/>
                </a:solidFill>
              </a:rPr>
            </a:br>
            <a:r>
              <a:rPr lang="uk-UA" b="1" dirty="0">
                <a:solidFill>
                  <a:srgbClr val="7030A0"/>
                </a:solidFill>
              </a:rPr>
              <a:t/>
            </a:r>
            <a:br>
              <a:rPr lang="uk-UA" b="1" dirty="0">
                <a:solidFill>
                  <a:srgbClr val="7030A0"/>
                </a:solidFill>
              </a:rPr>
            </a:b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88840"/>
            <a:ext cx="8147922" cy="2895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09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0070C0"/>
                </a:solidFill>
              </a:rPr>
              <a:t>Змістовна постановка</a:t>
            </a:r>
            <a:br>
              <a:rPr lang="uk-UA" dirty="0" smtClean="0">
                <a:solidFill>
                  <a:srgbClr val="0070C0"/>
                </a:solidFill>
              </a:rPr>
            </a:br>
            <a:r>
              <a:rPr lang="uk-UA" dirty="0">
                <a:solidFill>
                  <a:srgbClr val="0070C0"/>
                </a:solidFill>
              </a:rPr>
              <a:t>              задачі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43608" y="2132856"/>
            <a:ext cx="763284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dirty="0" smtClean="0">
                <a:ea typeface="Times New Roman" panose="02020603050405020304" pitchFamily="18" charset="0"/>
              </a:rPr>
              <a:t>Користувачі даного </a:t>
            </a:r>
            <a:r>
              <a:rPr lang="uk-UA" dirty="0">
                <a:ea typeface="Times New Roman" panose="02020603050405020304" pitchFamily="18" charset="0"/>
              </a:rPr>
              <a:t>програмного продукту </a:t>
            </a:r>
            <a:r>
              <a:rPr lang="uk-UA" dirty="0" smtClean="0">
                <a:ea typeface="Times New Roman" panose="02020603050405020304" pitchFamily="18" charset="0"/>
              </a:rPr>
              <a:t>повинні отримати </a:t>
            </a:r>
            <a:r>
              <a:rPr lang="uk-UA" dirty="0">
                <a:ea typeface="Times New Roman" panose="02020603050405020304" pitchFamily="18" charset="0"/>
              </a:rPr>
              <a:t>зручний </a:t>
            </a:r>
            <a:r>
              <a:rPr lang="uk-UA" dirty="0" smtClean="0">
                <a:ea typeface="Times New Roman" panose="02020603050405020304" pitchFamily="18" charset="0"/>
              </a:rPr>
              <a:t>інструментарій, в якому можна буде 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uk-UA" dirty="0" smtClean="0">
                <a:ea typeface="Times New Roman" panose="02020603050405020304" pitchFamily="18" charset="0"/>
              </a:rPr>
              <a:t>вибирати алгоритми аналізу тональності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uk-UA" dirty="0" smtClean="0">
                <a:ea typeface="Times New Roman" panose="02020603050405020304" pitchFamily="18" charset="0"/>
              </a:rPr>
              <a:t>вводити </a:t>
            </a:r>
            <a:r>
              <a:rPr lang="uk-UA" dirty="0">
                <a:ea typeface="Times New Roman" panose="02020603050405020304" pitchFamily="18" charset="0"/>
              </a:rPr>
              <a:t>різні </a:t>
            </a:r>
            <a:r>
              <a:rPr lang="uk-UA" dirty="0" smtClean="0">
                <a:ea typeface="Times New Roman" panose="02020603050405020304" pitchFamily="18" charset="0"/>
              </a:rPr>
              <a:t>конфігурації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uk-UA" dirty="0" smtClean="0">
                <a:ea typeface="Times New Roman" panose="02020603050405020304" pitchFamily="18" charset="0"/>
              </a:rPr>
              <a:t>запускати моделі,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uk-UA" dirty="0" smtClean="0">
                <a:ea typeface="Times New Roman" panose="02020603050405020304" pitchFamily="18" charset="0"/>
              </a:rPr>
              <a:t>зберігати навчені моделі у базу даних,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uk-UA" dirty="0" smtClean="0">
                <a:ea typeface="Times New Roman" panose="02020603050405020304" pitchFamily="18" charset="0"/>
              </a:rPr>
              <a:t> а також вручну вводити текст для його класифікації. </a:t>
            </a:r>
          </a:p>
          <a:p>
            <a:pPr>
              <a:lnSpc>
                <a:spcPct val="150000"/>
              </a:lnSpc>
            </a:pPr>
            <a:r>
              <a:rPr lang="uk-UA" dirty="0" smtClean="0">
                <a:ea typeface="Times New Roman" panose="02020603050405020304" pitchFamily="18" charset="0"/>
              </a:rPr>
              <a:t>В результаті роботи програмного продукту користувач має отримати звіт про ефективність обраних алгоритмів</a:t>
            </a:r>
          </a:p>
        </p:txBody>
      </p:sp>
    </p:spTree>
    <p:extLst>
      <p:ext uri="{BB962C8B-B14F-4D97-AF65-F5344CB8AC3E}">
        <p14:creationId xmlns:p14="http://schemas.microsoft.com/office/powerpoint/2010/main" val="25568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solidFill>
                  <a:schemeClr val="accent6"/>
                </a:solidFill>
              </a:rPr>
              <a:t>Математична постановка задачі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2" name="Объект 81"/>
          <p:cNvSpPr>
            <a:spLocks noGrp="1"/>
          </p:cNvSpPr>
          <p:nvPr>
            <p:ph idx="1"/>
          </p:nvPr>
        </p:nvSpPr>
        <p:spPr>
          <a:xfrm>
            <a:off x="1906716" y="2060848"/>
            <a:ext cx="6591985" cy="37776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uk-UA" dirty="0" smtClean="0"/>
              <a:t>Нехай</a:t>
            </a:r>
            <a:r>
              <a:rPr lang="uk-UA" dirty="0"/>
              <a:t>, </a:t>
            </a:r>
          </a:p>
          <a:p>
            <a:pPr marL="0" indent="0">
              <a:buNone/>
            </a:pPr>
            <a:r>
              <a:rPr lang="uk-UA" dirty="0"/>
              <a:t>-	  – це множина текстів навчальної вибірки</a:t>
            </a:r>
          </a:p>
          <a:p>
            <a:pPr marL="0" indent="0">
              <a:buNone/>
            </a:pPr>
            <a:r>
              <a:rPr lang="uk-UA" dirty="0"/>
              <a:t>-	 – це множина текстів з тестової вибірки. </a:t>
            </a:r>
          </a:p>
          <a:p>
            <a:pPr marL="0" indent="0">
              <a:buNone/>
            </a:pPr>
            <a:r>
              <a:rPr lang="uk-UA" dirty="0"/>
              <a:t>-	  – множина відміток тональності текстів з  </a:t>
            </a:r>
          </a:p>
          <a:p>
            <a:pPr marL="0" indent="0">
              <a:buNone/>
            </a:pPr>
            <a:r>
              <a:rPr lang="uk-UA" dirty="0"/>
              <a:t>-	 – множина відміток тональності текстів з </a:t>
            </a:r>
          </a:p>
          <a:p>
            <a:pPr marL="0" indent="0">
              <a:buNone/>
            </a:pPr>
            <a:r>
              <a:rPr lang="uk-UA" dirty="0"/>
              <a:t>-	 – це текст введений користувачем</a:t>
            </a:r>
          </a:p>
          <a:p>
            <a:pPr marL="0" indent="0">
              <a:buNone/>
            </a:pPr>
            <a:r>
              <a:rPr lang="uk-UA" dirty="0"/>
              <a:t>-	 – це реальне значення тональності тексту  </a:t>
            </a:r>
          </a:p>
          <a:p>
            <a:pPr marL="0" indent="0">
              <a:buNone/>
            </a:pPr>
            <a:r>
              <a:rPr lang="uk-UA" dirty="0"/>
              <a:t>-	 – словник частот слів з текстів   </a:t>
            </a:r>
            <a:r>
              <a:rPr lang="uk-UA" dirty="0" smtClean="0"/>
              <a:t>     та  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-	 – розмір вибірки  </a:t>
            </a:r>
          </a:p>
          <a:p>
            <a:pPr marL="0" indent="0">
              <a:buNone/>
            </a:pPr>
            <a:r>
              <a:rPr lang="uk-UA" dirty="0"/>
              <a:t>-	 – розмір вибірки  </a:t>
            </a:r>
          </a:p>
          <a:p>
            <a:pPr marL="0" indent="0">
              <a:buNone/>
            </a:pPr>
            <a:r>
              <a:rPr lang="uk-UA" dirty="0"/>
              <a:t>-	  – це кількість періодів навчання моделі</a:t>
            </a:r>
          </a:p>
          <a:p>
            <a:pPr marL="0" indent="0">
              <a:buNone/>
            </a:pPr>
            <a:r>
              <a:rPr lang="uk-UA" dirty="0"/>
              <a:t>-	 – це мінімальна частота слова   </a:t>
            </a:r>
            <a:r>
              <a:rPr lang="uk-UA" dirty="0" smtClean="0"/>
              <a:t>   у </a:t>
            </a:r>
            <a:r>
              <a:rPr lang="uk-UA" dirty="0"/>
              <a:t>словнику  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4" name="Группа 23"/>
          <p:cNvGrpSpPr/>
          <p:nvPr/>
        </p:nvGrpSpPr>
        <p:grpSpPr>
          <a:xfrm>
            <a:off x="2090683" y="2315374"/>
            <a:ext cx="5001597" cy="3423187"/>
            <a:chOff x="2231539" y="2500463"/>
            <a:chExt cx="4827268" cy="3193896"/>
          </a:xfrm>
        </p:grpSpPr>
        <p:graphicFrame>
          <p:nvGraphicFramePr>
            <p:cNvPr id="3" name="Объект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5101990"/>
                </p:ext>
              </p:extLst>
            </p:nvPr>
          </p:nvGraphicFramePr>
          <p:xfrm>
            <a:off x="2277098" y="2500463"/>
            <a:ext cx="420565" cy="280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3" name="Equation" r:id="rId3" imgW="342289" imgH="228273" progId="Equation.DSMT4">
                    <p:embed/>
                  </p:oleObj>
                </mc:Choice>
                <mc:Fallback>
                  <p:oleObj name="Equation" r:id="rId3" imgW="342289" imgH="228273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77098" y="2500463"/>
                          <a:ext cx="420565" cy="2803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Объект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6258409"/>
                </p:ext>
              </p:extLst>
            </p:nvPr>
          </p:nvGraphicFramePr>
          <p:xfrm>
            <a:off x="2231539" y="2824948"/>
            <a:ext cx="441415" cy="2659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4" name="Equation" r:id="rId5" imgW="380002" imgH="228273" progId="Equation.DSMT4">
                    <p:embed/>
                  </p:oleObj>
                </mc:Choice>
                <mc:Fallback>
                  <p:oleObj name="Equation" r:id="rId5" imgW="380002" imgH="228273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31539" y="2824948"/>
                          <a:ext cx="441415" cy="2659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Объект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23563"/>
                </p:ext>
              </p:extLst>
            </p:nvPr>
          </p:nvGraphicFramePr>
          <p:xfrm>
            <a:off x="2286969" y="3079242"/>
            <a:ext cx="336561" cy="260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5" name="Equation" r:id="rId7" imgW="294519" imgH="228273" progId="Equation.DSMT4">
                    <p:embed/>
                  </p:oleObj>
                </mc:Choice>
                <mc:Fallback>
                  <p:oleObj name="Equation" r:id="rId7" imgW="294519" imgH="228273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286969" y="3079242"/>
                          <a:ext cx="336561" cy="260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Объект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1838917"/>
                </p:ext>
              </p:extLst>
            </p:nvPr>
          </p:nvGraphicFramePr>
          <p:xfrm>
            <a:off x="2277098" y="3339070"/>
            <a:ext cx="371774" cy="2549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6" name="Equation" r:id="rId9" imgW="332591" imgH="228273" progId="Equation.DSMT4">
                    <p:embed/>
                  </p:oleObj>
                </mc:Choice>
                <mc:Fallback>
                  <p:oleObj name="Equation" r:id="rId9" imgW="332591" imgH="228273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277098" y="3339070"/>
                          <a:ext cx="371774" cy="2549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Объект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5274340"/>
                </p:ext>
              </p:extLst>
            </p:nvPr>
          </p:nvGraphicFramePr>
          <p:xfrm>
            <a:off x="2286969" y="3606890"/>
            <a:ext cx="310093" cy="287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7" name="Equation" r:id="rId11" imgW="256447" imgH="237619" progId="Equation.DSMT4">
                    <p:embed/>
                  </p:oleObj>
                </mc:Choice>
                <mc:Fallback>
                  <p:oleObj name="Equation" r:id="rId11" imgW="256447" imgH="237619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286969" y="3606890"/>
                          <a:ext cx="310093" cy="2871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Объект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8577601"/>
                </p:ext>
              </p:extLst>
            </p:nvPr>
          </p:nvGraphicFramePr>
          <p:xfrm>
            <a:off x="2311198" y="3940757"/>
            <a:ext cx="288101" cy="260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8" name="Equation" r:id="rId13" imgW="266400" imgH="241200" progId="Equation.DSMT4">
                    <p:embed/>
                  </p:oleObj>
                </mc:Choice>
                <mc:Fallback>
                  <p:oleObj name="Equation" r:id="rId13" imgW="26640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311198" y="3940757"/>
                          <a:ext cx="288101" cy="260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Объект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0602745"/>
                </p:ext>
              </p:extLst>
            </p:nvPr>
          </p:nvGraphicFramePr>
          <p:xfrm>
            <a:off x="2321250" y="4191159"/>
            <a:ext cx="247836" cy="3139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9" name="Equation" r:id="rId15" imgW="142590" imgH="180821" progId="Equation.DSMT4">
                    <p:embed/>
                  </p:oleObj>
                </mc:Choice>
                <mc:Fallback>
                  <p:oleObj name="Equation" r:id="rId15" imgW="142590" imgH="180821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321250" y="4191159"/>
                          <a:ext cx="247836" cy="3139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Объект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1012933"/>
                </p:ext>
              </p:extLst>
            </p:nvPr>
          </p:nvGraphicFramePr>
          <p:xfrm>
            <a:off x="2301075" y="4484300"/>
            <a:ext cx="337661" cy="261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0" name="Equation" r:id="rId17" imgW="294519" imgH="228273" progId="Equation.DSMT4">
                    <p:embed/>
                  </p:oleObj>
                </mc:Choice>
                <mc:Fallback>
                  <p:oleObj name="Equation" r:id="rId17" imgW="294519" imgH="228273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301075" y="4484300"/>
                          <a:ext cx="337661" cy="2614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Объект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8138188"/>
                </p:ext>
              </p:extLst>
            </p:nvPr>
          </p:nvGraphicFramePr>
          <p:xfrm>
            <a:off x="2292764" y="4798945"/>
            <a:ext cx="301351" cy="2678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1" name="Equation" r:id="rId19" imgW="256447" imgH="228273" progId="Equation.DSMT4">
                    <p:embed/>
                  </p:oleObj>
                </mc:Choice>
                <mc:Fallback>
                  <p:oleObj name="Equation" r:id="rId19" imgW="256447" imgH="228273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292764" y="4798945"/>
                          <a:ext cx="301351" cy="26786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Объект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1695322"/>
                </p:ext>
              </p:extLst>
            </p:nvPr>
          </p:nvGraphicFramePr>
          <p:xfrm>
            <a:off x="2321250" y="5110329"/>
            <a:ext cx="189290" cy="236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2" name="Equation" r:id="rId21" imgW="114216" imgH="142715" progId="Equation.DSMT4">
                    <p:embed/>
                  </p:oleObj>
                </mc:Choice>
                <mc:Fallback>
                  <p:oleObj name="Equation" r:id="rId21" imgW="114216" imgH="142715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321250" y="5110329"/>
                          <a:ext cx="189290" cy="236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Объект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743802"/>
                </p:ext>
              </p:extLst>
            </p:nvPr>
          </p:nvGraphicFramePr>
          <p:xfrm>
            <a:off x="2286969" y="5380890"/>
            <a:ext cx="316950" cy="2716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3" name="Equation" r:id="rId23" imgW="266145" imgH="228273" progId="Equation.DSMT4">
                    <p:embed/>
                  </p:oleObj>
                </mc:Choice>
                <mc:Fallback>
                  <p:oleObj name="Equation" r:id="rId23" imgW="266145" imgH="228273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286969" y="5380890"/>
                          <a:ext cx="316950" cy="2716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Объект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6343883"/>
                </p:ext>
              </p:extLst>
            </p:nvPr>
          </p:nvGraphicFramePr>
          <p:xfrm>
            <a:off x="6372315" y="3381253"/>
            <a:ext cx="423115" cy="2549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4" name="Equation" r:id="rId25" imgW="380002" imgH="228273" progId="Equation.DSMT4">
                    <p:embed/>
                  </p:oleObj>
                </mc:Choice>
                <mc:Fallback>
                  <p:oleObj name="Equation" r:id="rId25" imgW="380002" imgH="228273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6372315" y="3381253"/>
                          <a:ext cx="423115" cy="2549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Объект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2163276"/>
                </p:ext>
              </p:extLst>
            </p:nvPr>
          </p:nvGraphicFramePr>
          <p:xfrm>
            <a:off x="6007620" y="4316578"/>
            <a:ext cx="379413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5" name="Equation" r:id="rId27" imgW="380002" imgH="228273" progId="Equation.DSMT4">
                    <p:embed/>
                  </p:oleObj>
                </mc:Choice>
                <mc:Fallback>
                  <p:oleObj name="Equation" r:id="rId27" imgW="380002" imgH="228273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6007620" y="4316578"/>
                          <a:ext cx="379413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Объект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0188600"/>
                </p:ext>
              </p:extLst>
            </p:nvPr>
          </p:nvGraphicFramePr>
          <p:xfrm>
            <a:off x="5547648" y="5463336"/>
            <a:ext cx="246424" cy="2310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6" name="Equation" r:id="rId29" imgW="151929" imgH="142715" progId="Equation.DSMT4">
                    <p:embed/>
                  </p:oleObj>
                </mc:Choice>
                <mc:Fallback>
                  <p:oleObj name="Equation" r:id="rId29" imgW="151929" imgH="142715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5547648" y="5463336"/>
                          <a:ext cx="246424" cy="2310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0028580"/>
                </p:ext>
              </p:extLst>
            </p:nvPr>
          </p:nvGraphicFramePr>
          <p:xfrm>
            <a:off x="6816824" y="5387847"/>
            <a:ext cx="241983" cy="306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7" name="Equation" r:id="rId31" imgW="142590" imgH="180821" progId="Equation.DSMT4">
                    <p:embed/>
                  </p:oleObj>
                </mc:Choice>
                <mc:Fallback>
                  <p:oleObj name="Equation" r:id="rId31" imgW="142590" imgH="180821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6816824" y="5387847"/>
                          <a:ext cx="241983" cy="3065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7075057"/>
                </p:ext>
              </p:extLst>
            </p:nvPr>
          </p:nvGraphicFramePr>
          <p:xfrm>
            <a:off x="4195961" y="4465625"/>
            <a:ext cx="432048" cy="331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8" name="Equation" r:id="rId33" imgW="360966" imgH="275725" progId="Equation.DSMT4">
                    <p:embed/>
                  </p:oleObj>
                </mc:Choice>
                <mc:Fallback>
                  <p:oleObj name="Equation" r:id="rId33" imgW="360966" imgH="275725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4195961" y="4465625"/>
                          <a:ext cx="432048" cy="33117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9177687"/>
                </p:ext>
              </p:extLst>
            </p:nvPr>
          </p:nvGraphicFramePr>
          <p:xfrm>
            <a:off x="4195961" y="4753079"/>
            <a:ext cx="432048" cy="331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9" name="Equation" r:id="rId35" imgW="360966" imgH="275725" progId="Equation.DSMT4">
                    <p:embed/>
                  </p:oleObj>
                </mc:Choice>
                <mc:Fallback>
                  <p:oleObj name="Equation" r:id="rId35" imgW="360966" imgH="275725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4195961" y="4753079"/>
                          <a:ext cx="432048" cy="33117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105210"/>
              </p:ext>
            </p:extLst>
          </p:nvPr>
        </p:nvGraphicFramePr>
        <p:xfrm>
          <a:off x="6412933" y="2966660"/>
          <a:ext cx="4286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0" name="Equation" r:id="rId37" imgW="428536" imgH="295261" progId="Equation.DSMT4">
                  <p:embed/>
                </p:oleObj>
              </mc:Choice>
              <mc:Fallback>
                <p:oleObj name="Equation" r:id="rId37" imgW="428536" imgH="29526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412933" y="2966660"/>
                        <a:ext cx="428625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617878"/>
              </p:ext>
            </p:extLst>
          </p:nvPr>
        </p:nvGraphicFramePr>
        <p:xfrm>
          <a:off x="5327413" y="4236736"/>
          <a:ext cx="4286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1" name="Equation" r:id="rId39" imgW="428536" imgH="295261" progId="Equation.DSMT4">
                  <p:embed/>
                </p:oleObj>
              </mc:Choice>
              <mc:Fallback>
                <p:oleObj name="Equation" r:id="rId39" imgW="428536" imgH="29526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5327413" y="4236736"/>
                        <a:ext cx="428625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634577"/>
              </p:ext>
            </p:extLst>
          </p:nvPr>
        </p:nvGraphicFramePr>
        <p:xfrm>
          <a:off x="6514591" y="3910708"/>
          <a:ext cx="3048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2" name="Equation" r:id="rId41" imgW="304854" imgH="295261" progId="Equation.DSMT4">
                  <p:embed/>
                </p:oleObj>
              </mc:Choice>
              <mc:Fallback>
                <p:oleObj name="Equation" r:id="rId41" imgW="304854" imgH="29526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6514591" y="3910708"/>
                        <a:ext cx="304800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747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TM02900720[[fn=Интеграл]]</Template>
  <TotalTime>3490</TotalTime>
  <Words>419</Words>
  <Application>Microsoft Office PowerPoint</Application>
  <PresentationFormat>Экран (4:3)</PresentationFormat>
  <Paragraphs>107</Paragraphs>
  <Slides>25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4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9" baseType="lpstr">
      <vt:lpstr>Arial</vt:lpstr>
      <vt:lpstr>Calibri</vt:lpstr>
      <vt:lpstr>Calibri (Основной текст)</vt:lpstr>
      <vt:lpstr>Calibri Light</vt:lpstr>
      <vt:lpstr>Century Gothic</vt:lpstr>
      <vt:lpstr>Times New Roman</vt:lpstr>
      <vt:lpstr>Wingdings</vt:lpstr>
      <vt:lpstr>Wingdings 2</vt:lpstr>
      <vt:lpstr>Wingdings 3</vt:lpstr>
      <vt:lpstr>HDOfficeLightV0</vt:lpstr>
      <vt:lpstr>1_HDOfficeLightV0</vt:lpstr>
      <vt:lpstr>2_HDOfficeLightV0</vt:lpstr>
      <vt:lpstr>Легкий дым</vt:lpstr>
      <vt:lpstr>Equation</vt:lpstr>
      <vt:lpstr>Презентация PowerPoint</vt:lpstr>
      <vt:lpstr>Опис предметного середовища</vt:lpstr>
      <vt:lpstr>Опис предметного середовища</vt:lpstr>
      <vt:lpstr>Мета та призначення ДП</vt:lpstr>
      <vt:lpstr>Основні задачі</vt:lpstr>
      <vt:lpstr> Вхідні та вихідні дані</vt:lpstr>
      <vt:lpstr>Структура бази даних  </vt:lpstr>
      <vt:lpstr>Змістовна постановка               задачі</vt:lpstr>
      <vt:lpstr>Математична постановка задачі</vt:lpstr>
      <vt:lpstr>Математична постановка                 задачі</vt:lpstr>
      <vt:lpstr>Обґрунтування методів розв’язання</vt:lpstr>
      <vt:lpstr>Використані засоби            розробки</vt:lpstr>
      <vt:lpstr>Діаграма послідовності</vt:lpstr>
      <vt:lpstr>Веб-сторінка авторизації</vt:lpstr>
      <vt:lpstr>Зміна доступу користувача</vt:lpstr>
      <vt:lpstr>Сторінка з вибором моделей</vt:lpstr>
      <vt:lpstr>Таблиці завантажених моделей</vt:lpstr>
      <vt:lpstr>Вибрані моделі</vt:lpstr>
      <vt:lpstr>Результати класифікації</vt:lpstr>
      <vt:lpstr>  Статистика моделей</vt:lpstr>
      <vt:lpstr>  Статистика моделей</vt:lpstr>
      <vt:lpstr>Точність моделей на тестових даних</vt:lpstr>
      <vt:lpstr>Зростання точності під час тренування моделей</vt:lpstr>
      <vt:lpstr>Висновки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Krasnikov</dc:creator>
  <cp:lastModifiedBy>Евгений Блинков</cp:lastModifiedBy>
  <cp:revision>157</cp:revision>
  <dcterms:created xsi:type="dcterms:W3CDTF">2017-06-19T09:10:07Z</dcterms:created>
  <dcterms:modified xsi:type="dcterms:W3CDTF">2020-06-14T17:35:34Z</dcterms:modified>
</cp:coreProperties>
</file>