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0" r:id="rId4"/>
    <p:sldId id="258" r:id="rId5"/>
    <p:sldId id="262" r:id="rId6"/>
    <p:sldId id="259" r:id="rId7"/>
    <p:sldId id="264" r:id="rId8"/>
    <p:sldId id="263" r:id="rId9"/>
    <p:sldId id="265" r:id="rId10"/>
    <p:sldId id="274" r:id="rId11"/>
    <p:sldId id="270" r:id="rId12"/>
    <p:sldId id="275" r:id="rId13"/>
    <p:sldId id="266" r:id="rId14"/>
    <p:sldId id="269" r:id="rId15"/>
    <p:sldId id="272" r:id="rId16"/>
    <p:sldId id="273" r:id="rId17"/>
    <p:sldId id="276" r:id="rId18"/>
    <p:sldId id="268" r:id="rId19"/>
    <p:sldId id="271" r:id="rId20"/>
    <p:sldId id="261"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es, Angela - (angelahughes)" initials="HA-(" lastIdx="1" clrIdx="0">
    <p:extLst>
      <p:ext uri="{19B8F6BF-5375-455C-9EA6-DF929625EA0E}">
        <p15:presenceInfo xmlns:p15="http://schemas.microsoft.com/office/powerpoint/2012/main" userId="S::angelahughes@email.arizona.edu::34183d1f-0c3a-473f-a8e3-ba218e1a28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644"/>
  </p:normalViewPr>
  <p:slideViewPr>
    <p:cSldViewPr snapToGrid="0" snapToObjects="1">
      <p:cViewPr varScale="1">
        <p:scale>
          <a:sx n="136" d="100"/>
          <a:sy n="136" d="100"/>
        </p:scale>
        <p:origin x="21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6T22:02:17.616"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C913-68BC-CF47-B012-6DB0E010BEF7}" type="datetimeFigureOut">
              <a:rPr lang="en-US" smtClean="0"/>
              <a:t>11/26/18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8C157-621F-EB4D-BB2E-49DF9616D0C7}" type="slidenum">
              <a:rPr lang="en-US" smtClean="0"/>
              <a:t>‹#›</a:t>
            </a:fld>
            <a:endParaRPr lang="en-US"/>
          </a:p>
        </p:txBody>
      </p:sp>
    </p:spTree>
    <p:extLst>
      <p:ext uri="{BB962C8B-B14F-4D97-AF65-F5344CB8AC3E}">
        <p14:creationId xmlns:p14="http://schemas.microsoft.com/office/powerpoint/2010/main" val="198715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Sentential: “Last week, we went out to the lake near my cottage. </a:t>
            </a:r>
            <a:r>
              <a:rPr lang="en-US" i="1" dirty="0"/>
              <a:t>It</a:t>
            </a:r>
            <a:r>
              <a:rPr lang="en-US" dirty="0"/>
              <a:t> was fun.”</a:t>
            </a:r>
          </a:p>
          <a:p>
            <a:endParaRPr lang="en-US" dirty="0"/>
          </a:p>
          <a:p>
            <a:r>
              <a:rPr lang="en-US" dirty="0"/>
              <a:t>Definite: personal pronouns, possessive pronouns, and noun phrases with definite articles like “the, this, that ___.”</a:t>
            </a:r>
          </a:p>
        </p:txBody>
      </p:sp>
      <p:sp>
        <p:nvSpPr>
          <p:cNvPr id="4" name="Slide Number Placeholder 3"/>
          <p:cNvSpPr>
            <a:spLocks noGrp="1"/>
          </p:cNvSpPr>
          <p:nvPr>
            <p:ph type="sldNum" sz="quarter" idx="5"/>
          </p:nvPr>
        </p:nvSpPr>
        <p:spPr/>
        <p:txBody>
          <a:bodyPr/>
          <a:lstStyle/>
          <a:p>
            <a:fld id="{AF48C157-621F-EB4D-BB2E-49DF9616D0C7}" type="slidenum">
              <a:rPr lang="en-US" smtClean="0"/>
              <a:t>2</a:t>
            </a:fld>
            <a:endParaRPr lang="en-US"/>
          </a:p>
        </p:txBody>
      </p:sp>
    </p:spTree>
    <p:extLst>
      <p:ext uri="{BB962C8B-B14F-4D97-AF65-F5344CB8AC3E}">
        <p14:creationId xmlns:p14="http://schemas.microsoft.com/office/powerpoint/2010/main" val="100165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is more salient in the grammatical role hierarchy than Jim.  Nonetheless, Jim is preferred to match the pronoun ‘him.’  Similar to coordinated conjunctions or coordinated verb phrases.</a:t>
            </a:r>
          </a:p>
        </p:txBody>
      </p:sp>
      <p:sp>
        <p:nvSpPr>
          <p:cNvPr id="4" name="Slide Number Placeholder 3"/>
          <p:cNvSpPr>
            <a:spLocks noGrp="1"/>
          </p:cNvSpPr>
          <p:nvPr>
            <p:ph type="sldNum" sz="quarter" idx="5"/>
          </p:nvPr>
        </p:nvSpPr>
        <p:spPr/>
        <p:txBody>
          <a:bodyPr/>
          <a:lstStyle/>
          <a:p>
            <a:fld id="{AF48C157-621F-EB4D-BB2E-49DF9616D0C7}" type="slidenum">
              <a:rPr lang="en-US" smtClean="0"/>
              <a:t>12</a:t>
            </a:fld>
            <a:endParaRPr lang="en-US"/>
          </a:p>
        </p:txBody>
      </p:sp>
    </p:spTree>
    <p:extLst>
      <p:ext uri="{BB962C8B-B14F-4D97-AF65-F5344CB8AC3E}">
        <p14:creationId xmlns:p14="http://schemas.microsoft.com/office/powerpoint/2010/main" val="1001300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verbs appear to place a semantically oriented emphasis on one of their argument positions, which can have the effect of biasing the manner in which subsequent pronouns are interpreted. (</a:t>
            </a:r>
            <a:r>
              <a:rPr lang="en-US" dirty="0" err="1"/>
              <a:t>Jurafsky</a:t>
            </a:r>
            <a:r>
              <a:rPr lang="en-US" dirty="0"/>
              <a:t>)</a:t>
            </a:r>
          </a:p>
          <a:p>
            <a:endParaRPr lang="en-US" dirty="0"/>
          </a:p>
          <a:p>
            <a:r>
              <a:rPr lang="en-US" dirty="0"/>
              <a:t>In this case, “grammatical role” would have us guess the columnist, as the subject, gets the “his” pronoun. Indeed, it could be the columnist and the columnist’s peers conspired to get the urologist in trouble. However, the most likely takeaway is what we usually expect with X gets Y in trouble with Z, due to how the verb phrase “get the culprit in trouble with the law” usually works.</a:t>
            </a:r>
          </a:p>
        </p:txBody>
      </p:sp>
      <p:sp>
        <p:nvSpPr>
          <p:cNvPr id="4" name="Slide Number Placeholder 3"/>
          <p:cNvSpPr>
            <a:spLocks noGrp="1"/>
          </p:cNvSpPr>
          <p:nvPr>
            <p:ph type="sldNum" sz="quarter" idx="5"/>
          </p:nvPr>
        </p:nvSpPr>
        <p:spPr/>
        <p:txBody>
          <a:bodyPr/>
          <a:lstStyle/>
          <a:p>
            <a:fld id="{AF48C157-621F-EB4D-BB2E-49DF9616D0C7}" type="slidenum">
              <a:rPr lang="en-US" smtClean="0"/>
              <a:t>13</a:t>
            </a:fld>
            <a:endParaRPr lang="en-US"/>
          </a:p>
        </p:txBody>
      </p:sp>
    </p:spTree>
    <p:extLst>
      <p:ext uri="{BB962C8B-B14F-4D97-AF65-F5344CB8AC3E}">
        <p14:creationId xmlns:p14="http://schemas.microsoft.com/office/powerpoint/2010/main" val="3929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sentence, the subject is “the engine.” </a:t>
            </a:r>
          </a:p>
          <a:p>
            <a:endParaRPr lang="en-US" dirty="0"/>
          </a:p>
          <a:p>
            <a:r>
              <a:rPr lang="en-US" dirty="0"/>
              <a:t>Notice we don’t take “the highway” to the mechanic.  </a:t>
            </a:r>
          </a:p>
        </p:txBody>
      </p:sp>
      <p:sp>
        <p:nvSpPr>
          <p:cNvPr id="4" name="Slide Number Placeholder 3"/>
          <p:cNvSpPr>
            <a:spLocks noGrp="1"/>
          </p:cNvSpPr>
          <p:nvPr>
            <p:ph type="sldNum" sz="quarter" idx="5"/>
          </p:nvPr>
        </p:nvSpPr>
        <p:spPr/>
        <p:txBody>
          <a:bodyPr/>
          <a:lstStyle/>
          <a:p>
            <a:fld id="{AF48C157-621F-EB4D-BB2E-49DF9616D0C7}" type="slidenum">
              <a:rPr lang="en-US" smtClean="0"/>
              <a:t>14</a:t>
            </a:fld>
            <a:endParaRPr lang="en-US"/>
          </a:p>
        </p:txBody>
      </p:sp>
    </p:spTree>
    <p:extLst>
      <p:ext uri="{BB962C8B-B14F-4D97-AF65-F5344CB8AC3E}">
        <p14:creationId xmlns:p14="http://schemas.microsoft.com/office/powerpoint/2010/main" val="300327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Flowcharts of third person pronoun in agent position</a:t>
            </a:r>
          </a:p>
          <a:p>
            <a:endParaRPr lang="en-US" dirty="0"/>
          </a:p>
          <a:p>
            <a:r>
              <a:rPr lang="en-US" dirty="0"/>
              <a:t>Flowchart for third person pronoun in non-agent position.</a:t>
            </a:r>
          </a:p>
        </p:txBody>
      </p:sp>
      <p:sp>
        <p:nvSpPr>
          <p:cNvPr id="4" name="Slide Number Placeholder 3"/>
          <p:cNvSpPr>
            <a:spLocks noGrp="1"/>
          </p:cNvSpPr>
          <p:nvPr>
            <p:ph type="sldNum" sz="quarter" idx="5"/>
          </p:nvPr>
        </p:nvSpPr>
        <p:spPr/>
        <p:txBody>
          <a:bodyPr/>
          <a:lstStyle/>
          <a:p>
            <a:fld id="{AF48C157-621F-EB4D-BB2E-49DF9616D0C7}" type="slidenum">
              <a:rPr lang="en-US" smtClean="0"/>
              <a:t>16</a:t>
            </a:fld>
            <a:endParaRPr lang="en-US"/>
          </a:p>
        </p:txBody>
      </p:sp>
    </p:spTree>
    <p:extLst>
      <p:ext uri="{BB962C8B-B14F-4D97-AF65-F5344CB8AC3E}">
        <p14:creationId xmlns:p14="http://schemas.microsoft.com/office/powerpoint/2010/main" val="463954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algorithms used by Grosz &amp; Sidner (1986).</a:t>
            </a:r>
          </a:p>
          <a:p>
            <a:endParaRPr lang="en-US" dirty="0"/>
          </a:p>
          <a:p>
            <a:r>
              <a:rPr lang="en-US" dirty="0"/>
              <a:t>It </a:t>
            </a:r>
            <a:r>
              <a:rPr lang="en-US"/>
              <a:t>incorporated elements from the </a:t>
            </a:r>
            <a:r>
              <a:rPr lang="en-US" dirty="0"/>
              <a:t>Hobbs algorithm </a:t>
            </a:r>
            <a:r>
              <a:rPr lang="en-US"/>
              <a:t>from 1978.</a:t>
            </a:r>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17</a:t>
            </a:fld>
            <a:endParaRPr lang="en-US"/>
          </a:p>
        </p:txBody>
      </p:sp>
    </p:spTree>
    <p:extLst>
      <p:ext uri="{BB962C8B-B14F-4D97-AF65-F5344CB8AC3E}">
        <p14:creationId xmlns:p14="http://schemas.microsoft.com/office/powerpoint/2010/main" val="1662127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sentence, the subject is “the engine.” </a:t>
            </a:r>
          </a:p>
          <a:p>
            <a:endParaRPr lang="en-US" dirty="0"/>
          </a:p>
          <a:p>
            <a:r>
              <a:rPr lang="en-US" dirty="0"/>
              <a:t>Notice we don’t take “the highway” to the mechanic. </a:t>
            </a:r>
          </a:p>
          <a:p>
            <a:endParaRPr lang="en-US" dirty="0"/>
          </a:p>
          <a:p>
            <a:r>
              <a:rPr lang="en-US" dirty="0"/>
              <a:t>In this case, the resolution of definite noun phrases and their co-specifications were given to the system manually, and with that help, it was able to correctly establish the current focus (CF) as </a:t>
            </a:r>
            <a:r>
              <a:rPr lang="en-US" i="1" dirty="0"/>
              <a:t>my car</a:t>
            </a:r>
            <a:r>
              <a:rPr lang="en-US" i="0" dirty="0"/>
              <a:t>, considering </a:t>
            </a:r>
            <a:r>
              <a:rPr lang="en-US" i="1" dirty="0"/>
              <a:t>the engine</a:t>
            </a:r>
            <a:r>
              <a:rPr lang="en-US" i="0" dirty="0"/>
              <a:t> to implicitly specify an element associated with </a:t>
            </a:r>
            <a:r>
              <a:rPr lang="en-US" i="1" dirty="0"/>
              <a:t>my car.</a:t>
            </a:r>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18</a:t>
            </a:fld>
            <a:endParaRPr lang="en-US"/>
          </a:p>
        </p:txBody>
      </p:sp>
    </p:spTree>
    <p:extLst>
      <p:ext uri="{BB962C8B-B14F-4D97-AF65-F5344CB8AC3E}">
        <p14:creationId xmlns:p14="http://schemas.microsoft.com/office/powerpoint/2010/main" val="1924410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salient NP on the grammatical role hierarchy gets the reference.</a:t>
            </a:r>
          </a:p>
          <a:p>
            <a:endParaRPr lang="en-US" dirty="0"/>
          </a:p>
          <a:p>
            <a:r>
              <a:rPr lang="en-US" dirty="0"/>
              <a:t>It is not possible to construct a system that is 100% accurate without inferencing. It’s necessary for discourse understanding.</a:t>
            </a:r>
          </a:p>
          <a:p>
            <a:endParaRPr lang="en-US" dirty="0"/>
          </a:p>
          <a:p>
            <a:r>
              <a:rPr lang="en-US" dirty="0"/>
              <a:t>The algorithm needs inferencing in order to be aware of the difference between sentence 2 &amp; 3.</a:t>
            </a:r>
          </a:p>
        </p:txBody>
      </p:sp>
      <p:sp>
        <p:nvSpPr>
          <p:cNvPr id="4" name="Slide Number Placeholder 3"/>
          <p:cNvSpPr>
            <a:spLocks noGrp="1"/>
          </p:cNvSpPr>
          <p:nvPr>
            <p:ph type="sldNum" sz="quarter" idx="5"/>
          </p:nvPr>
        </p:nvSpPr>
        <p:spPr/>
        <p:txBody>
          <a:bodyPr/>
          <a:lstStyle/>
          <a:p>
            <a:fld id="{AF48C157-621F-EB4D-BB2E-49DF9616D0C7}" type="slidenum">
              <a:rPr lang="en-US" smtClean="0"/>
              <a:t>19</a:t>
            </a:fld>
            <a:endParaRPr lang="en-US"/>
          </a:p>
        </p:txBody>
      </p:sp>
    </p:spTree>
    <p:extLst>
      <p:ext uri="{BB962C8B-B14F-4D97-AF65-F5344CB8AC3E}">
        <p14:creationId xmlns:p14="http://schemas.microsoft.com/office/powerpoint/2010/main" val="276481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3</a:t>
            </a:fld>
            <a:endParaRPr lang="en-US"/>
          </a:p>
        </p:txBody>
      </p:sp>
    </p:spTree>
    <p:extLst>
      <p:ext uri="{BB962C8B-B14F-4D97-AF65-F5344CB8AC3E}">
        <p14:creationId xmlns:p14="http://schemas.microsoft.com/office/powerpoint/2010/main" val="256694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 knocked her on the head with a zucchini. </a:t>
            </a:r>
          </a:p>
          <a:p>
            <a:endParaRPr lang="en-US" dirty="0"/>
          </a:p>
          <a:p>
            <a:r>
              <a:rPr lang="en-US" dirty="0"/>
              <a:t>”her” cannot refer to the same person as “She,” because of binding theory constraints</a:t>
            </a:r>
          </a:p>
          <a:p>
            <a:endParaRPr lang="en-US" dirty="0"/>
          </a:p>
          <a:p>
            <a:r>
              <a:rPr lang="en-US" dirty="0"/>
              <a:t>The Joneses: how many people think “they” can be used reflexively?  How many feel like this has to refer to an entity other than the Joneses?</a:t>
            </a:r>
          </a:p>
        </p:txBody>
      </p:sp>
      <p:sp>
        <p:nvSpPr>
          <p:cNvPr id="4" name="Slide Number Placeholder 3"/>
          <p:cNvSpPr>
            <a:spLocks noGrp="1"/>
          </p:cNvSpPr>
          <p:nvPr>
            <p:ph type="sldNum" sz="quarter" idx="5"/>
          </p:nvPr>
        </p:nvSpPr>
        <p:spPr/>
        <p:txBody>
          <a:bodyPr/>
          <a:lstStyle/>
          <a:p>
            <a:fld id="{AF48C157-621F-EB4D-BB2E-49DF9616D0C7}" type="slidenum">
              <a:rPr lang="en-US" smtClean="0"/>
              <a:t>4</a:t>
            </a:fld>
            <a:endParaRPr lang="en-US"/>
          </a:p>
        </p:txBody>
      </p:sp>
    </p:spTree>
    <p:extLst>
      <p:ext uri="{BB962C8B-B14F-4D97-AF65-F5344CB8AC3E}">
        <p14:creationId xmlns:p14="http://schemas.microsoft.com/office/powerpoint/2010/main" val="201343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“She” c-commands “her” within the same clause, thus requiring that “herself” be used instead of ”her” if the two pronouns were to refer to the same individual.</a:t>
            </a:r>
          </a:p>
        </p:txBody>
      </p:sp>
      <p:sp>
        <p:nvSpPr>
          <p:cNvPr id="4" name="Slide Number Placeholder 3"/>
          <p:cNvSpPr>
            <a:spLocks noGrp="1"/>
          </p:cNvSpPr>
          <p:nvPr>
            <p:ph type="sldNum" sz="quarter" idx="5"/>
          </p:nvPr>
        </p:nvSpPr>
        <p:spPr/>
        <p:txBody>
          <a:bodyPr/>
          <a:lstStyle/>
          <a:p>
            <a:fld id="{AF48C157-621F-EB4D-BB2E-49DF9616D0C7}" type="slidenum">
              <a:rPr lang="en-US" smtClean="0"/>
              <a:t>5</a:t>
            </a:fld>
            <a:endParaRPr lang="en-US"/>
          </a:p>
        </p:txBody>
      </p:sp>
    </p:spTree>
    <p:extLst>
      <p:ext uri="{BB962C8B-B14F-4D97-AF65-F5344CB8AC3E}">
        <p14:creationId xmlns:p14="http://schemas.microsoft.com/office/powerpoint/2010/main" val="173482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must be an antecedent, and there must be agreement in features, such as:</a:t>
            </a:r>
            <a:br>
              <a:rPr lang="en-US" dirty="0"/>
            </a:br>
            <a:r>
              <a:rPr lang="en-US" dirty="0"/>
              <a:t>1. number</a:t>
            </a:r>
            <a:br>
              <a:rPr lang="en-US" dirty="0"/>
            </a:br>
            <a:r>
              <a:rPr lang="en-US" dirty="0"/>
              <a:t>2. gender</a:t>
            </a:r>
            <a:br>
              <a:rPr lang="en-US" dirty="0"/>
            </a:br>
            <a:r>
              <a:rPr lang="en-US" dirty="0"/>
              <a:t>3. person</a:t>
            </a:r>
            <a:br>
              <a:rPr lang="en-US" dirty="0"/>
            </a:br>
            <a:endParaRPr lang="en-US" dirty="0"/>
          </a:p>
          <a:p>
            <a:r>
              <a:rPr lang="en-US" dirty="0"/>
              <a:t>4. case</a:t>
            </a:r>
          </a:p>
          <a:p>
            <a:endParaRPr lang="en-US" dirty="0"/>
          </a:p>
          <a:p>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6</a:t>
            </a:fld>
            <a:endParaRPr lang="en-US"/>
          </a:p>
        </p:txBody>
      </p:sp>
    </p:spTree>
    <p:extLst>
      <p:ext uri="{BB962C8B-B14F-4D97-AF65-F5344CB8AC3E}">
        <p14:creationId xmlns:p14="http://schemas.microsoft.com/office/powerpoint/2010/main" val="246566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it’s not so obvious which noun phrase is being referenced when we say “it,” “he”, “they,”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definite NP </a:t>
            </a:r>
            <a:r>
              <a:rPr lang="en-US" i="1" dirty="0"/>
              <a:t>the nurses</a:t>
            </a:r>
            <a:r>
              <a:rPr lang="en-US" i="0" dirty="0"/>
              <a:t> is an anaphoric expression that has no antecedent in the preceding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that nurses are at hospitals, and that’s where you go when you have a vehicular accident.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Ersan</a:t>
            </a:r>
            <a:r>
              <a:rPr lang="en-US" dirty="0"/>
              <a:t> &amp; </a:t>
            </a:r>
            <a:r>
              <a:rPr lang="en-US" dirty="0" err="1"/>
              <a:t>Akman</a:t>
            </a:r>
            <a:r>
              <a:rPr lang="en-US" dirty="0"/>
              <a:t>, 1994).</a:t>
            </a:r>
          </a:p>
          <a:p>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7</a:t>
            </a:fld>
            <a:endParaRPr lang="en-US"/>
          </a:p>
        </p:txBody>
      </p:sp>
    </p:spTree>
    <p:extLst>
      <p:ext uri="{BB962C8B-B14F-4D97-AF65-F5344CB8AC3E}">
        <p14:creationId xmlns:p14="http://schemas.microsoft.com/office/powerpoint/2010/main" val="215018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8</a:t>
            </a:fld>
            <a:endParaRPr lang="en-US"/>
          </a:p>
        </p:txBody>
      </p:sp>
    </p:spTree>
    <p:extLst>
      <p:ext uri="{BB962C8B-B14F-4D97-AF65-F5344CB8AC3E}">
        <p14:creationId xmlns:p14="http://schemas.microsoft.com/office/powerpoint/2010/main" val="101671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8C157-621F-EB4D-BB2E-49DF9616D0C7}" type="slidenum">
              <a:rPr lang="en-US" smtClean="0"/>
              <a:t>9</a:t>
            </a:fld>
            <a:endParaRPr lang="en-US"/>
          </a:p>
        </p:txBody>
      </p:sp>
    </p:spTree>
    <p:extLst>
      <p:ext uri="{BB962C8B-B14F-4D97-AF65-F5344CB8AC3E}">
        <p14:creationId xmlns:p14="http://schemas.microsoft.com/office/powerpoint/2010/main" val="343470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sentence, the subject is “the engine.” </a:t>
            </a:r>
          </a:p>
          <a:p>
            <a:endParaRPr lang="en-US" dirty="0"/>
          </a:p>
          <a:p>
            <a:r>
              <a:rPr lang="en-US" dirty="0"/>
              <a:t>Notice we don’t take “the highway” to the mechanic.  We don’t</a:t>
            </a:r>
          </a:p>
        </p:txBody>
      </p:sp>
      <p:sp>
        <p:nvSpPr>
          <p:cNvPr id="4" name="Slide Number Placeholder 3"/>
          <p:cNvSpPr>
            <a:spLocks noGrp="1"/>
          </p:cNvSpPr>
          <p:nvPr>
            <p:ph type="sldNum" sz="quarter" idx="5"/>
          </p:nvPr>
        </p:nvSpPr>
        <p:spPr/>
        <p:txBody>
          <a:bodyPr/>
          <a:lstStyle/>
          <a:p>
            <a:fld id="{AF48C157-621F-EB4D-BB2E-49DF9616D0C7}" type="slidenum">
              <a:rPr lang="en-US" smtClean="0"/>
              <a:t>11</a:t>
            </a:fld>
            <a:endParaRPr lang="en-US"/>
          </a:p>
        </p:txBody>
      </p:sp>
    </p:spTree>
    <p:extLst>
      <p:ext uri="{BB962C8B-B14F-4D97-AF65-F5344CB8AC3E}">
        <p14:creationId xmlns:p14="http://schemas.microsoft.com/office/powerpoint/2010/main" val="249046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AC171-697B-9D40-B0C9-FBCCE9236F58}"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7694EE-2E14-214C-B9E4-E0D4E3E47A20}" type="datetime1">
              <a:rPr lang="en-US" smtClean="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51FC72F-69E5-3E42-846F-264CB9D5955D}"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D2222DC-0A66-7A42-B6F5-693C3B83C317}" type="datetime1">
              <a:rPr lang="en-US" smtClean="0"/>
              <a:t>11/27/18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7F329-E467-5749-9EE9-AFDCF11A9D2D}"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3DC48-1F49-4C4C-83E1-0C30241A952E}"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815D6-8888-5B4D-BF60-58CCD65B4493}"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179D90-8CA9-394D-B321-4183AB6DE150}" type="datetime1">
              <a:rPr lang="en-US" smtClean="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B07F0E-DAFC-4841-95DA-F6077F0248AF}" type="datetime1">
              <a:rPr lang="en-US" smtClean="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9540F-3A9B-194C-9B2F-40D80374BF70}" type="datetime1">
              <a:rPr lang="en-US" smtClean="0"/>
              <a:t>11/27/18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06F8F-8D7F-4E44-8487-9B98FC256F11}" type="datetime1">
              <a:rPr lang="en-US" smtClean="0"/>
              <a:t>11/27/18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A46CD-204A-CE49-A780-7752B2250884}" type="datetime1">
              <a:rPr lang="en-US" smtClean="0"/>
              <a:t>11/27/18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747B20-7AE6-6C41-A7DD-94971D49F722}" type="datetime1">
              <a:rPr lang="en-US" smtClean="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234C9D5D-93A0-A64D-A653-D3D731310095}" type="datetime1">
              <a:rPr lang="en-US" smtClean="0"/>
              <a:t>11/27/18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DD7AECB-ADF6-7448-B422-4A407AF9CA7C}" type="datetime1">
              <a:rPr lang="en-US" smtClean="0"/>
              <a:t>11/27/18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chive.org/search.php?query=creator%3A%22Varol+Akman%22" TargetMode="External"/><Relationship Id="rId2" Type="http://schemas.openxmlformats.org/officeDocument/2006/relationships/hyperlink" Target="https://archive.org/search.php?query=creator%3A%22Ebru+Ersan%22" TargetMode="External"/><Relationship Id="rId1" Type="http://schemas.openxmlformats.org/officeDocument/2006/relationships/slideLayout" Target="../slideLayouts/slideLayout2.xml"/><Relationship Id="rId5" Type="http://schemas.openxmlformats.org/officeDocument/2006/relationships/hyperlink" Target="http://arxiv.org/abs/cmp-lg/9409005v1" TargetMode="External"/><Relationship Id="rId4" Type="http://schemas.openxmlformats.org/officeDocument/2006/relationships/hyperlink" Target="https://archive.org/search.php?query=date:1994-09-07"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archive.org/search.php?query=creator:%22de+Pablo-Sanchez,+Cesar%22" TargetMode="External"/><Relationship Id="rId13" Type="http://schemas.openxmlformats.org/officeDocument/2006/relationships/hyperlink" Target="https://archive.org/search.php?query=date:2011-06-24" TargetMode="External"/><Relationship Id="rId3" Type="http://schemas.openxmlformats.org/officeDocument/2006/relationships/hyperlink" Target="https://archive.org/search.php?query=creator:%22M.+Palomar%22" TargetMode="External"/><Relationship Id="rId7" Type="http://schemas.openxmlformats.org/officeDocument/2006/relationships/hyperlink" Target="https://archive.org/search.php?query=creator:%22Crespo,+Mario%22" TargetMode="External"/><Relationship Id="rId12" Type="http://schemas.openxmlformats.org/officeDocument/2006/relationships/hyperlink" Target="https://archive.org/search.php?query=creator:%22J.+Peral%22" TargetMode="External"/><Relationship Id="rId2" Type="http://schemas.openxmlformats.org/officeDocument/2006/relationships/hyperlink" Target="https://archive.org/search.php?query=creator:%22P.+Martinez-Barco%22" TargetMode="External"/><Relationship Id="rId1" Type="http://schemas.openxmlformats.org/officeDocument/2006/relationships/slideLayout" Target="../slideLayouts/slideLayout2.xml"/><Relationship Id="rId6" Type="http://schemas.openxmlformats.org/officeDocument/2006/relationships/hyperlink" Target="https://archive.org/search.php?query=creator:%22Segura-Bedmar,+Isabel%22" TargetMode="External"/><Relationship Id="rId11" Type="http://schemas.openxmlformats.org/officeDocument/2006/relationships/hyperlink" Target="https://archive.org/search.php?query=creator:%22A.+Ferrandez%22" TargetMode="External"/><Relationship Id="rId5" Type="http://schemas.openxmlformats.org/officeDocument/2006/relationships/hyperlink" Target="http://arxiv.org/abs/1106.0673v1" TargetMode="External"/><Relationship Id="rId10" Type="http://schemas.openxmlformats.org/officeDocument/2006/relationships/hyperlink" Target="https://archive.org/search.php?query=date:2010-04-16" TargetMode="External"/><Relationship Id="rId4" Type="http://schemas.openxmlformats.org/officeDocument/2006/relationships/hyperlink" Target="https://archive.org/search.php?query=date:2011-06-03" TargetMode="External"/><Relationship Id="rId9" Type="http://schemas.openxmlformats.org/officeDocument/2006/relationships/hyperlink" Target="https://archive.org/search.php?query=creator:%22Martinez,+Paloma%2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BC41-76D5-AC43-A8E6-170367A6F576}"/>
              </a:ext>
            </a:extLst>
          </p:cNvPr>
          <p:cNvSpPr>
            <a:spLocks noGrp="1"/>
          </p:cNvSpPr>
          <p:nvPr>
            <p:ph type="ctrTitle"/>
          </p:nvPr>
        </p:nvSpPr>
        <p:spPr/>
        <p:txBody>
          <a:bodyPr/>
          <a:lstStyle/>
          <a:p>
            <a:r>
              <a:rPr lang="en-US" dirty="0"/>
              <a:t>Pronominal Anaphora Resolution</a:t>
            </a:r>
          </a:p>
        </p:txBody>
      </p:sp>
      <p:sp>
        <p:nvSpPr>
          <p:cNvPr id="3" name="Subtitle 2">
            <a:extLst>
              <a:ext uri="{FF2B5EF4-FFF2-40B4-BE49-F238E27FC236}">
                <a16:creationId xmlns:a16="http://schemas.microsoft.com/office/drawing/2014/main" id="{F5A3733F-C2E4-D143-A3B3-6DA4B7EE1D8F}"/>
              </a:ext>
            </a:extLst>
          </p:cNvPr>
          <p:cNvSpPr>
            <a:spLocks noGrp="1"/>
          </p:cNvSpPr>
          <p:nvPr>
            <p:ph type="subTitle" idx="1"/>
          </p:nvPr>
        </p:nvSpPr>
        <p:spPr/>
        <p:txBody>
          <a:bodyPr/>
          <a:lstStyle/>
          <a:p>
            <a:r>
              <a:rPr lang="en-US" dirty="0"/>
              <a:t>Angela Hughes, Graduate Student in Linguistics</a:t>
            </a:r>
          </a:p>
        </p:txBody>
      </p:sp>
      <p:sp>
        <p:nvSpPr>
          <p:cNvPr id="4" name="Slide Number Placeholder 3">
            <a:extLst>
              <a:ext uri="{FF2B5EF4-FFF2-40B4-BE49-F238E27FC236}">
                <a16:creationId xmlns:a16="http://schemas.microsoft.com/office/drawing/2014/main" id="{2EF88D85-C0F1-994B-A0ED-D99555D2D1D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56131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4ABF-682D-FD44-92BF-2F2930064155}"/>
              </a:ext>
            </a:extLst>
          </p:cNvPr>
          <p:cNvSpPr>
            <a:spLocks noGrp="1"/>
          </p:cNvSpPr>
          <p:nvPr>
            <p:ph type="title"/>
          </p:nvPr>
        </p:nvSpPr>
        <p:spPr/>
        <p:txBody>
          <a:bodyPr/>
          <a:lstStyle/>
          <a:p>
            <a:r>
              <a:rPr lang="en-US" dirty="0"/>
              <a:t>Grammatical Role</a:t>
            </a:r>
          </a:p>
        </p:txBody>
      </p:sp>
      <p:pic>
        <p:nvPicPr>
          <p:cNvPr id="6" name="Content Placeholder 5">
            <a:extLst>
              <a:ext uri="{FF2B5EF4-FFF2-40B4-BE49-F238E27FC236}">
                <a16:creationId xmlns:a16="http://schemas.microsoft.com/office/drawing/2014/main" id="{A691D3DC-9EDA-2848-A1C9-8FDF65D55055}"/>
              </a:ext>
            </a:extLst>
          </p:cNvPr>
          <p:cNvPicPr>
            <a:picLocks noGrp="1" noChangeAspect="1"/>
          </p:cNvPicPr>
          <p:nvPr>
            <p:ph idx="1"/>
          </p:nvPr>
        </p:nvPicPr>
        <p:blipFill>
          <a:blip r:embed="rId2"/>
          <a:stretch>
            <a:fillRect/>
          </a:stretch>
        </p:blipFill>
        <p:spPr>
          <a:xfrm>
            <a:off x="276150" y="2997724"/>
            <a:ext cx="11639698" cy="1816386"/>
          </a:xfrm>
        </p:spPr>
      </p:pic>
      <p:sp>
        <p:nvSpPr>
          <p:cNvPr id="4" name="Slide Number Placeholder 3">
            <a:extLst>
              <a:ext uri="{FF2B5EF4-FFF2-40B4-BE49-F238E27FC236}">
                <a16:creationId xmlns:a16="http://schemas.microsoft.com/office/drawing/2014/main" id="{E78AB299-D5C6-5B4F-B24D-5803CBA5B73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Rectangle 6">
            <a:extLst>
              <a:ext uri="{FF2B5EF4-FFF2-40B4-BE49-F238E27FC236}">
                <a16:creationId xmlns:a16="http://schemas.microsoft.com/office/drawing/2014/main" id="{89D2A29E-51C7-534D-8369-827D780E29F5}"/>
              </a:ext>
            </a:extLst>
          </p:cNvPr>
          <p:cNvSpPr/>
          <p:nvPr/>
        </p:nvSpPr>
        <p:spPr>
          <a:xfrm>
            <a:off x="7882169" y="5915888"/>
            <a:ext cx="2945038" cy="369332"/>
          </a:xfrm>
          <a:prstGeom prst="rect">
            <a:avLst/>
          </a:prstGeom>
        </p:spPr>
        <p:txBody>
          <a:bodyPr wrap="none">
            <a:spAutoFit/>
          </a:bodyPr>
          <a:lstStyle/>
          <a:p>
            <a:pPr algn="r"/>
            <a:r>
              <a:rPr lang="en-US" dirty="0"/>
              <a:t>(</a:t>
            </a:r>
            <a:r>
              <a:rPr lang="en-US" dirty="0" err="1"/>
              <a:t>Jurafsky</a:t>
            </a:r>
            <a:r>
              <a:rPr lang="en-US" dirty="0"/>
              <a:t> &amp; Martin, 2014).</a:t>
            </a:r>
          </a:p>
        </p:txBody>
      </p:sp>
    </p:spTree>
    <p:extLst>
      <p:ext uri="{BB962C8B-B14F-4D97-AF65-F5344CB8AC3E}">
        <p14:creationId xmlns:p14="http://schemas.microsoft.com/office/powerpoint/2010/main" val="71312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89C-9C32-5440-82E0-14B55D299439}"/>
              </a:ext>
            </a:extLst>
          </p:cNvPr>
          <p:cNvSpPr>
            <a:spLocks noGrp="1"/>
          </p:cNvSpPr>
          <p:nvPr>
            <p:ph type="title"/>
          </p:nvPr>
        </p:nvSpPr>
        <p:spPr/>
        <p:txBody>
          <a:bodyPr/>
          <a:lstStyle/>
          <a:p>
            <a:r>
              <a:rPr lang="en-US" dirty="0"/>
              <a:t>Repeated Mention</a:t>
            </a:r>
          </a:p>
        </p:txBody>
      </p:sp>
      <p:sp>
        <p:nvSpPr>
          <p:cNvPr id="3" name="Content Placeholder 2">
            <a:extLst>
              <a:ext uri="{FF2B5EF4-FFF2-40B4-BE49-F238E27FC236}">
                <a16:creationId xmlns:a16="http://schemas.microsoft.com/office/drawing/2014/main" id="{337A819B-A4A1-1B46-9DEE-198FDC6A150F}"/>
              </a:ext>
            </a:extLst>
          </p:cNvPr>
          <p:cNvSpPr>
            <a:spLocks noGrp="1"/>
          </p:cNvSpPr>
          <p:nvPr>
            <p:ph idx="1"/>
          </p:nvPr>
        </p:nvSpPr>
        <p:spPr>
          <a:xfrm>
            <a:off x="810000" y="2271860"/>
            <a:ext cx="10554574" cy="3294707"/>
          </a:xfrm>
        </p:spPr>
        <p:txBody>
          <a:bodyPr/>
          <a:lstStyle/>
          <a:p>
            <a:r>
              <a:rPr lang="en-US" dirty="0"/>
              <a:t>Does “it” refer to</a:t>
            </a:r>
          </a:p>
          <a:p>
            <a:pPr lvl="1"/>
            <a:r>
              <a:rPr lang="en-US" dirty="0"/>
              <a:t>The hat?</a:t>
            </a:r>
          </a:p>
          <a:p>
            <a:pPr lvl="1"/>
            <a:r>
              <a:rPr lang="en-US" dirty="0"/>
              <a:t>The bow?</a:t>
            </a:r>
          </a:p>
          <a:p>
            <a:endParaRPr lang="en-US" dirty="0"/>
          </a:p>
          <a:p>
            <a:endParaRPr lang="en-US" dirty="0"/>
          </a:p>
        </p:txBody>
      </p:sp>
      <p:sp>
        <p:nvSpPr>
          <p:cNvPr id="4" name="Slide Number Placeholder 3">
            <a:extLst>
              <a:ext uri="{FF2B5EF4-FFF2-40B4-BE49-F238E27FC236}">
                <a16:creationId xmlns:a16="http://schemas.microsoft.com/office/drawing/2014/main" id="{ED62114C-C490-BD4C-9B35-E67A4FA2ABF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 name="Picture 8">
            <a:extLst>
              <a:ext uri="{FF2B5EF4-FFF2-40B4-BE49-F238E27FC236}">
                <a16:creationId xmlns:a16="http://schemas.microsoft.com/office/drawing/2014/main" id="{DF369955-DEF8-2B4C-95EB-231D84EB6EBF}"/>
              </a:ext>
            </a:extLst>
          </p:cNvPr>
          <p:cNvPicPr>
            <a:picLocks noChangeAspect="1"/>
          </p:cNvPicPr>
          <p:nvPr/>
        </p:nvPicPr>
        <p:blipFill>
          <a:blip r:embed="rId3"/>
          <a:stretch>
            <a:fillRect/>
          </a:stretch>
        </p:blipFill>
        <p:spPr>
          <a:xfrm>
            <a:off x="3609149" y="3081690"/>
            <a:ext cx="6816895" cy="2252667"/>
          </a:xfrm>
          <a:prstGeom prst="rect">
            <a:avLst/>
          </a:prstGeom>
        </p:spPr>
      </p:pic>
      <p:sp>
        <p:nvSpPr>
          <p:cNvPr id="10" name="Rectangle 9">
            <a:extLst>
              <a:ext uri="{FF2B5EF4-FFF2-40B4-BE49-F238E27FC236}">
                <a16:creationId xmlns:a16="http://schemas.microsoft.com/office/drawing/2014/main" id="{D2C0BF1C-24D8-4E4F-AFF8-5AAF50CAA64A}"/>
              </a:ext>
            </a:extLst>
          </p:cNvPr>
          <p:cNvSpPr/>
          <p:nvPr/>
        </p:nvSpPr>
        <p:spPr>
          <a:xfrm>
            <a:off x="8337069" y="6051457"/>
            <a:ext cx="2744661" cy="369332"/>
          </a:xfrm>
          <a:prstGeom prst="rect">
            <a:avLst/>
          </a:prstGeom>
        </p:spPr>
        <p:txBody>
          <a:bodyPr wrap="none">
            <a:spAutoFit/>
          </a:bodyPr>
          <a:lstStyle/>
          <a:p>
            <a:pPr algn="r"/>
            <a:r>
              <a:rPr lang="en-US" dirty="0"/>
              <a:t>(</a:t>
            </a:r>
            <a:r>
              <a:rPr lang="en-US" dirty="0" err="1"/>
              <a:t>Ersan</a:t>
            </a:r>
            <a:r>
              <a:rPr lang="en-US" dirty="0"/>
              <a:t> &amp; </a:t>
            </a:r>
            <a:r>
              <a:rPr lang="en-US" dirty="0" err="1"/>
              <a:t>Akman</a:t>
            </a:r>
            <a:r>
              <a:rPr lang="en-US" dirty="0"/>
              <a:t>, 1994).</a:t>
            </a:r>
          </a:p>
        </p:txBody>
      </p:sp>
    </p:spTree>
    <p:extLst>
      <p:ext uri="{BB962C8B-B14F-4D97-AF65-F5344CB8AC3E}">
        <p14:creationId xmlns:p14="http://schemas.microsoft.com/office/powerpoint/2010/main" val="3908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00EE-D746-F049-B3D6-FE0DE8C91B39}"/>
              </a:ext>
            </a:extLst>
          </p:cNvPr>
          <p:cNvSpPr>
            <a:spLocks noGrp="1"/>
          </p:cNvSpPr>
          <p:nvPr>
            <p:ph type="title"/>
          </p:nvPr>
        </p:nvSpPr>
        <p:spPr/>
        <p:txBody>
          <a:bodyPr/>
          <a:lstStyle/>
          <a:p>
            <a:r>
              <a:rPr lang="en-US" dirty="0"/>
              <a:t>Parallelism</a:t>
            </a:r>
          </a:p>
        </p:txBody>
      </p:sp>
      <p:pic>
        <p:nvPicPr>
          <p:cNvPr id="6" name="Content Placeholder 5">
            <a:extLst>
              <a:ext uri="{FF2B5EF4-FFF2-40B4-BE49-F238E27FC236}">
                <a16:creationId xmlns:a16="http://schemas.microsoft.com/office/drawing/2014/main" id="{F77F9700-B9CD-9E4B-AA1C-2515FD2936FC}"/>
              </a:ext>
            </a:extLst>
          </p:cNvPr>
          <p:cNvPicPr>
            <a:picLocks noGrp="1" noChangeAspect="1"/>
          </p:cNvPicPr>
          <p:nvPr>
            <p:ph idx="1"/>
          </p:nvPr>
        </p:nvPicPr>
        <p:blipFill>
          <a:blip r:embed="rId3"/>
          <a:stretch>
            <a:fillRect/>
          </a:stretch>
        </p:blipFill>
        <p:spPr>
          <a:xfrm>
            <a:off x="320185" y="3497345"/>
            <a:ext cx="11420301" cy="857863"/>
          </a:xfrm>
        </p:spPr>
      </p:pic>
      <p:sp>
        <p:nvSpPr>
          <p:cNvPr id="4" name="Slide Number Placeholder 3">
            <a:extLst>
              <a:ext uri="{FF2B5EF4-FFF2-40B4-BE49-F238E27FC236}">
                <a16:creationId xmlns:a16="http://schemas.microsoft.com/office/drawing/2014/main" id="{95BB971D-7CE5-6841-B98F-F9E08F88C90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Rectangle 6">
            <a:extLst>
              <a:ext uri="{FF2B5EF4-FFF2-40B4-BE49-F238E27FC236}">
                <a16:creationId xmlns:a16="http://schemas.microsoft.com/office/drawing/2014/main" id="{286ED4D4-032E-6F4E-A580-2A2CC49DB892}"/>
              </a:ext>
            </a:extLst>
          </p:cNvPr>
          <p:cNvSpPr/>
          <p:nvPr/>
        </p:nvSpPr>
        <p:spPr>
          <a:xfrm>
            <a:off x="7882169" y="5915888"/>
            <a:ext cx="2945038" cy="369332"/>
          </a:xfrm>
          <a:prstGeom prst="rect">
            <a:avLst/>
          </a:prstGeom>
        </p:spPr>
        <p:txBody>
          <a:bodyPr wrap="none">
            <a:spAutoFit/>
          </a:bodyPr>
          <a:lstStyle/>
          <a:p>
            <a:pPr algn="r"/>
            <a:r>
              <a:rPr lang="en-US" dirty="0"/>
              <a:t>(</a:t>
            </a:r>
            <a:r>
              <a:rPr lang="en-US" dirty="0" err="1"/>
              <a:t>Jurafsky</a:t>
            </a:r>
            <a:r>
              <a:rPr lang="en-US" dirty="0"/>
              <a:t> &amp; Martin, 2014).</a:t>
            </a:r>
          </a:p>
        </p:txBody>
      </p:sp>
    </p:spTree>
    <p:extLst>
      <p:ext uri="{BB962C8B-B14F-4D97-AF65-F5344CB8AC3E}">
        <p14:creationId xmlns:p14="http://schemas.microsoft.com/office/powerpoint/2010/main" val="389423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E261-A154-4D4B-B036-391272B0E8FC}"/>
              </a:ext>
            </a:extLst>
          </p:cNvPr>
          <p:cNvSpPr>
            <a:spLocks noGrp="1"/>
          </p:cNvSpPr>
          <p:nvPr>
            <p:ph type="title"/>
          </p:nvPr>
        </p:nvSpPr>
        <p:spPr/>
        <p:txBody>
          <a:bodyPr/>
          <a:lstStyle/>
          <a:p>
            <a:r>
              <a:rPr lang="en-US" dirty="0"/>
              <a:t>Verb Semantics</a:t>
            </a:r>
          </a:p>
        </p:txBody>
      </p:sp>
      <p:sp>
        <p:nvSpPr>
          <p:cNvPr id="3" name="Content Placeholder 2">
            <a:extLst>
              <a:ext uri="{FF2B5EF4-FFF2-40B4-BE49-F238E27FC236}">
                <a16:creationId xmlns:a16="http://schemas.microsoft.com/office/drawing/2014/main" id="{FF0DC982-6E83-8241-9AD5-5CA8C216B570}"/>
              </a:ext>
            </a:extLst>
          </p:cNvPr>
          <p:cNvSpPr>
            <a:spLocks noGrp="1"/>
          </p:cNvSpPr>
          <p:nvPr>
            <p:ph idx="1"/>
          </p:nvPr>
        </p:nvSpPr>
        <p:spPr>
          <a:xfrm>
            <a:off x="810000" y="3756454"/>
            <a:ext cx="10571998" cy="2375721"/>
          </a:xfrm>
        </p:spPr>
        <p:txBody>
          <a:bodyPr/>
          <a:lstStyle/>
          <a:p>
            <a:pPr marL="0" indent="0" algn="r">
              <a:buNone/>
            </a:pPr>
            <a:endParaRPr lang="en-US" dirty="0"/>
          </a:p>
          <a:p>
            <a:pPr marL="0" indent="0" algn="r">
              <a:buNone/>
            </a:pPr>
            <a:r>
              <a:rPr lang="en-US" dirty="0"/>
              <a:t>Pinker, (p. 70). </a:t>
            </a:r>
          </a:p>
        </p:txBody>
      </p:sp>
      <p:pic>
        <p:nvPicPr>
          <p:cNvPr id="8" name="Picture 7">
            <a:extLst>
              <a:ext uri="{FF2B5EF4-FFF2-40B4-BE49-F238E27FC236}">
                <a16:creationId xmlns:a16="http://schemas.microsoft.com/office/drawing/2014/main" id="{8FEBE27E-C4EC-6E49-B3C4-03AC97E968F3}"/>
              </a:ext>
            </a:extLst>
          </p:cNvPr>
          <p:cNvPicPr>
            <a:picLocks noChangeAspect="1"/>
          </p:cNvPicPr>
          <p:nvPr/>
        </p:nvPicPr>
        <p:blipFill rotWithShape="1">
          <a:blip r:embed="rId3"/>
          <a:srcRect t="76960" r="-64"/>
          <a:stretch/>
        </p:blipFill>
        <p:spPr>
          <a:xfrm>
            <a:off x="604966" y="3261675"/>
            <a:ext cx="9019802" cy="1419708"/>
          </a:xfrm>
          <a:prstGeom prst="rect">
            <a:avLst/>
          </a:prstGeom>
        </p:spPr>
      </p:pic>
      <p:sp>
        <p:nvSpPr>
          <p:cNvPr id="9" name="Slide Number Placeholder 8">
            <a:extLst>
              <a:ext uri="{FF2B5EF4-FFF2-40B4-BE49-F238E27FC236}">
                <a16:creationId xmlns:a16="http://schemas.microsoft.com/office/drawing/2014/main" id="{AA8EEAFD-FA84-D142-B96A-3E85ABA76EF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11" name="Straight Arrow Connector 10">
            <a:extLst>
              <a:ext uri="{FF2B5EF4-FFF2-40B4-BE49-F238E27FC236}">
                <a16:creationId xmlns:a16="http://schemas.microsoft.com/office/drawing/2014/main" id="{CD4D1F65-1222-7E41-A31A-CD0B928EF272}"/>
              </a:ext>
            </a:extLst>
          </p:cNvPr>
          <p:cNvCxnSpPr>
            <a:cxnSpLocks/>
          </p:cNvCxnSpPr>
          <p:nvPr/>
        </p:nvCxnSpPr>
        <p:spPr>
          <a:xfrm flipV="1">
            <a:off x="7630998" y="3957427"/>
            <a:ext cx="480767" cy="40209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C4875275-96DA-2B41-8C58-FF58A2A42A37}"/>
              </a:ext>
            </a:extLst>
          </p:cNvPr>
          <p:cNvCxnSpPr/>
          <p:nvPr/>
        </p:nvCxnSpPr>
        <p:spPr>
          <a:xfrm>
            <a:off x="7899662" y="3775308"/>
            <a:ext cx="490194"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A931241E-929D-7D41-B36B-09FD12A7ABCE}"/>
              </a:ext>
            </a:extLst>
          </p:cNvPr>
          <p:cNvCxnSpPr/>
          <p:nvPr/>
        </p:nvCxnSpPr>
        <p:spPr>
          <a:xfrm>
            <a:off x="4260916" y="3775308"/>
            <a:ext cx="11877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3BFA6A-8C73-144D-AC65-E54340FE9072}"/>
              </a:ext>
            </a:extLst>
          </p:cNvPr>
          <p:cNvCxnSpPr/>
          <p:nvPr/>
        </p:nvCxnSpPr>
        <p:spPr>
          <a:xfrm>
            <a:off x="1216057" y="3775308"/>
            <a:ext cx="14045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89C-9C32-5440-82E0-14B55D299439}"/>
              </a:ext>
            </a:extLst>
          </p:cNvPr>
          <p:cNvSpPr>
            <a:spLocks noGrp="1"/>
          </p:cNvSpPr>
          <p:nvPr>
            <p:ph type="title"/>
          </p:nvPr>
        </p:nvSpPr>
        <p:spPr/>
        <p:txBody>
          <a:bodyPr/>
          <a:lstStyle/>
          <a:p>
            <a:r>
              <a:rPr lang="en-US" dirty="0" err="1"/>
              <a:t>Selectional</a:t>
            </a:r>
            <a:r>
              <a:rPr lang="en-US" dirty="0"/>
              <a:t> Restrictions</a:t>
            </a:r>
          </a:p>
        </p:txBody>
      </p:sp>
      <p:sp>
        <p:nvSpPr>
          <p:cNvPr id="3" name="Content Placeholder 2">
            <a:extLst>
              <a:ext uri="{FF2B5EF4-FFF2-40B4-BE49-F238E27FC236}">
                <a16:creationId xmlns:a16="http://schemas.microsoft.com/office/drawing/2014/main" id="{337A819B-A4A1-1B46-9DEE-198FDC6A150F}"/>
              </a:ext>
            </a:extLst>
          </p:cNvPr>
          <p:cNvSpPr>
            <a:spLocks noGrp="1"/>
          </p:cNvSpPr>
          <p:nvPr>
            <p:ph idx="1"/>
          </p:nvPr>
        </p:nvSpPr>
        <p:spPr>
          <a:xfrm>
            <a:off x="810000" y="2271860"/>
            <a:ext cx="10554574" cy="3294707"/>
          </a:xfrm>
        </p:spPr>
        <p:txBody>
          <a:bodyPr/>
          <a:lstStyle/>
          <a:p>
            <a:r>
              <a:rPr lang="en-US" dirty="0"/>
              <a:t>Driving what?</a:t>
            </a:r>
          </a:p>
          <a:p>
            <a:pPr lvl="1"/>
            <a:r>
              <a:rPr lang="en-US" dirty="0"/>
              <a:t>The car?</a:t>
            </a:r>
          </a:p>
          <a:p>
            <a:pPr lvl="1"/>
            <a:r>
              <a:rPr lang="en-US" dirty="0"/>
              <a:t>The garage?</a:t>
            </a:r>
          </a:p>
          <a:p>
            <a:endParaRPr lang="en-US" dirty="0"/>
          </a:p>
        </p:txBody>
      </p:sp>
      <p:sp>
        <p:nvSpPr>
          <p:cNvPr id="4" name="Slide Number Placeholder 3">
            <a:extLst>
              <a:ext uri="{FF2B5EF4-FFF2-40B4-BE49-F238E27FC236}">
                <a16:creationId xmlns:a16="http://schemas.microsoft.com/office/drawing/2014/main" id="{ED62114C-C490-BD4C-9B35-E67A4FA2ABF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Rectangle 5">
            <a:extLst>
              <a:ext uri="{FF2B5EF4-FFF2-40B4-BE49-F238E27FC236}">
                <a16:creationId xmlns:a16="http://schemas.microsoft.com/office/drawing/2014/main" id="{064EE57B-6E97-0F4C-A01B-DCAC83E8D6B6}"/>
              </a:ext>
            </a:extLst>
          </p:cNvPr>
          <p:cNvSpPr/>
          <p:nvPr/>
        </p:nvSpPr>
        <p:spPr>
          <a:xfrm>
            <a:off x="7882169" y="5915888"/>
            <a:ext cx="2945038" cy="369332"/>
          </a:xfrm>
          <a:prstGeom prst="rect">
            <a:avLst/>
          </a:prstGeom>
        </p:spPr>
        <p:txBody>
          <a:bodyPr wrap="none">
            <a:spAutoFit/>
          </a:bodyPr>
          <a:lstStyle/>
          <a:p>
            <a:pPr algn="r"/>
            <a:r>
              <a:rPr lang="en-US" dirty="0"/>
              <a:t>(</a:t>
            </a:r>
            <a:r>
              <a:rPr lang="en-US" dirty="0" err="1"/>
              <a:t>Jurafsky</a:t>
            </a:r>
            <a:r>
              <a:rPr lang="en-US" dirty="0"/>
              <a:t> &amp; Martin, 2014).</a:t>
            </a:r>
          </a:p>
        </p:txBody>
      </p:sp>
      <p:pic>
        <p:nvPicPr>
          <p:cNvPr id="8" name="Picture 7">
            <a:extLst>
              <a:ext uri="{FF2B5EF4-FFF2-40B4-BE49-F238E27FC236}">
                <a16:creationId xmlns:a16="http://schemas.microsoft.com/office/drawing/2014/main" id="{02FEA85F-1457-1A4A-AF4C-1CF97F03F48B}"/>
              </a:ext>
            </a:extLst>
          </p:cNvPr>
          <p:cNvPicPr>
            <a:picLocks noChangeAspect="1"/>
          </p:cNvPicPr>
          <p:nvPr/>
        </p:nvPicPr>
        <p:blipFill>
          <a:blip r:embed="rId3"/>
          <a:stretch>
            <a:fillRect/>
          </a:stretch>
        </p:blipFill>
        <p:spPr>
          <a:xfrm>
            <a:off x="482909" y="4522528"/>
            <a:ext cx="11169604" cy="567946"/>
          </a:xfrm>
          <a:prstGeom prst="rect">
            <a:avLst/>
          </a:prstGeom>
        </p:spPr>
      </p:pic>
    </p:spTree>
    <p:extLst>
      <p:ext uri="{BB962C8B-B14F-4D97-AF65-F5344CB8AC3E}">
        <p14:creationId xmlns:p14="http://schemas.microsoft.com/office/powerpoint/2010/main" val="239463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DAD2-C2AF-0E43-8342-7EC844A439CE}"/>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4417E5FC-E9D3-E74E-97E2-16D4AF7D0724}"/>
              </a:ext>
            </a:extLst>
          </p:cNvPr>
          <p:cNvSpPr>
            <a:spLocks noGrp="1"/>
          </p:cNvSpPr>
          <p:nvPr>
            <p:ph idx="1"/>
          </p:nvPr>
        </p:nvSpPr>
        <p:spPr/>
        <p:txBody>
          <a:bodyPr/>
          <a:lstStyle/>
          <a:p>
            <a:r>
              <a:rPr lang="en-US" dirty="0"/>
              <a:t>The Hobbs algorithm</a:t>
            </a:r>
          </a:p>
          <a:p>
            <a:r>
              <a:rPr lang="en-US" dirty="0"/>
              <a:t>Centering algorithm</a:t>
            </a:r>
          </a:p>
          <a:p>
            <a:r>
              <a:rPr lang="en-US" dirty="0"/>
              <a:t>Log-linear (or </a:t>
            </a:r>
            <a:r>
              <a:rPr lang="en-US" dirty="0" err="1"/>
              <a:t>MaxEnt</a:t>
            </a:r>
            <a:r>
              <a:rPr lang="en-US" dirty="0"/>
              <a:t>) algorithm</a:t>
            </a:r>
          </a:p>
        </p:txBody>
      </p:sp>
      <p:sp>
        <p:nvSpPr>
          <p:cNvPr id="4" name="Slide Number Placeholder 3">
            <a:extLst>
              <a:ext uri="{FF2B5EF4-FFF2-40B4-BE49-F238E27FC236}">
                <a16:creationId xmlns:a16="http://schemas.microsoft.com/office/drawing/2014/main" id="{EB66908F-3295-B64E-A556-601D217FC21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6795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85B4-BA64-984D-A3F9-545A53FBE64C}"/>
              </a:ext>
            </a:extLst>
          </p:cNvPr>
          <p:cNvSpPr>
            <a:spLocks noGrp="1"/>
          </p:cNvSpPr>
          <p:nvPr>
            <p:ph type="title"/>
          </p:nvPr>
        </p:nvSpPr>
        <p:spPr/>
        <p:txBody>
          <a:bodyPr/>
          <a:lstStyle/>
          <a:p>
            <a:r>
              <a:rPr lang="en-US" dirty="0"/>
              <a:t>Algorithms</a:t>
            </a:r>
          </a:p>
        </p:txBody>
      </p:sp>
      <p:pic>
        <p:nvPicPr>
          <p:cNvPr id="6" name="Content Placeholder 5">
            <a:extLst>
              <a:ext uri="{FF2B5EF4-FFF2-40B4-BE49-F238E27FC236}">
                <a16:creationId xmlns:a16="http://schemas.microsoft.com/office/drawing/2014/main" id="{5572948C-C03F-3F42-9377-D6961673F1DB}"/>
              </a:ext>
            </a:extLst>
          </p:cNvPr>
          <p:cNvPicPr>
            <a:picLocks noGrp="1" noChangeAspect="1"/>
          </p:cNvPicPr>
          <p:nvPr>
            <p:ph idx="1"/>
          </p:nvPr>
        </p:nvPicPr>
        <p:blipFill>
          <a:blip r:embed="rId3"/>
          <a:stretch>
            <a:fillRect/>
          </a:stretch>
        </p:blipFill>
        <p:spPr>
          <a:xfrm>
            <a:off x="99854" y="2401675"/>
            <a:ext cx="6925959" cy="3636963"/>
          </a:xfrm>
        </p:spPr>
      </p:pic>
      <p:sp>
        <p:nvSpPr>
          <p:cNvPr id="4" name="Slide Number Placeholder 3">
            <a:extLst>
              <a:ext uri="{FF2B5EF4-FFF2-40B4-BE49-F238E27FC236}">
                <a16:creationId xmlns:a16="http://schemas.microsoft.com/office/drawing/2014/main" id="{77D4AC9E-486A-6B4B-B48F-44CBBCEC08F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Picture 7">
            <a:extLst>
              <a:ext uri="{FF2B5EF4-FFF2-40B4-BE49-F238E27FC236}">
                <a16:creationId xmlns:a16="http://schemas.microsoft.com/office/drawing/2014/main" id="{699E24B2-C26B-624D-959A-0CE122E4D2D6}"/>
              </a:ext>
            </a:extLst>
          </p:cNvPr>
          <p:cNvPicPr>
            <a:picLocks noChangeAspect="1"/>
          </p:cNvPicPr>
          <p:nvPr/>
        </p:nvPicPr>
        <p:blipFill>
          <a:blip r:embed="rId4"/>
          <a:stretch>
            <a:fillRect/>
          </a:stretch>
        </p:blipFill>
        <p:spPr>
          <a:xfrm>
            <a:off x="7418896" y="2163194"/>
            <a:ext cx="4120805" cy="3875444"/>
          </a:xfrm>
          <a:prstGeom prst="rect">
            <a:avLst/>
          </a:prstGeom>
        </p:spPr>
      </p:pic>
      <p:sp>
        <p:nvSpPr>
          <p:cNvPr id="9" name="Rectangle 8">
            <a:extLst>
              <a:ext uri="{FF2B5EF4-FFF2-40B4-BE49-F238E27FC236}">
                <a16:creationId xmlns:a16="http://schemas.microsoft.com/office/drawing/2014/main" id="{276C017B-01B2-BA42-9C64-2BA1D3FA01F7}"/>
              </a:ext>
            </a:extLst>
          </p:cNvPr>
          <p:cNvSpPr/>
          <p:nvPr/>
        </p:nvSpPr>
        <p:spPr>
          <a:xfrm>
            <a:off x="8299363" y="6051457"/>
            <a:ext cx="2744661" cy="369332"/>
          </a:xfrm>
          <a:prstGeom prst="rect">
            <a:avLst/>
          </a:prstGeom>
        </p:spPr>
        <p:txBody>
          <a:bodyPr wrap="none">
            <a:spAutoFit/>
          </a:bodyPr>
          <a:lstStyle/>
          <a:p>
            <a:pPr algn="r"/>
            <a:r>
              <a:rPr lang="en-US" dirty="0"/>
              <a:t>(</a:t>
            </a:r>
            <a:r>
              <a:rPr lang="en-US" dirty="0" err="1"/>
              <a:t>Ersan</a:t>
            </a:r>
            <a:r>
              <a:rPr lang="en-US" dirty="0"/>
              <a:t> &amp; </a:t>
            </a:r>
            <a:r>
              <a:rPr lang="en-US" dirty="0" err="1"/>
              <a:t>Akman</a:t>
            </a:r>
            <a:r>
              <a:rPr lang="en-US" dirty="0"/>
              <a:t>, 1994).</a:t>
            </a:r>
          </a:p>
        </p:txBody>
      </p:sp>
    </p:spTree>
    <p:extLst>
      <p:ext uri="{BB962C8B-B14F-4D97-AF65-F5344CB8AC3E}">
        <p14:creationId xmlns:p14="http://schemas.microsoft.com/office/powerpoint/2010/main" val="114176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6C22-5830-5640-AA14-55A03E45BF04}"/>
              </a:ext>
            </a:extLst>
          </p:cNvPr>
          <p:cNvSpPr>
            <a:spLocks noGrp="1"/>
          </p:cNvSpPr>
          <p:nvPr>
            <p:ph type="title"/>
          </p:nvPr>
        </p:nvSpPr>
        <p:spPr/>
        <p:txBody>
          <a:bodyPr/>
          <a:lstStyle/>
          <a:p>
            <a:r>
              <a:rPr lang="en-US" dirty="0"/>
              <a:t>Problems for the Algorithm</a:t>
            </a:r>
          </a:p>
        </p:txBody>
      </p:sp>
      <p:pic>
        <p:nvPicPr>
          <p:cNvPr id="6" name="Content Placeholder 5">
            <a:extLst>
              <a:ext uri="{FF2B5EF4-FFF2-40B4-BE49-F238E27FC236}">
                <a16:creationId xmlns:a16="http://schemas.microsoft.com/office/drawing/2014/main" id="{FE0C671E-73F7-294D-85AB-53C03475BF89}"/>
              </a:ext>
            </a:extLst>
          </p:cNvPr>
          <p:cNvPicPr>
            <a:picLocks noGrp="1" noChangeAspect="1"/>
          </p:cNvPicPr>
          <p:nvPr>
            <p:ph idx="1"/>
          </p:nvPr>
        </p:nvPicPr>
        <p:blipFill>
          <a:blip r:embed="rId3"/>
          <a:stretch>
            <a:fillRect/>
          </a:stretch>
        </p:blipFill>
        <p:spPr>
          <a:xfrm>
            <a:off x="4409698" y="2795989"/>
            <a:ext cx="6972300" cy="2565400"/>
          </a:xfrm>
        </p:spPr>
      </p:pic>
      <p:sp>
        <p:nvSpPr>
          <p:cNvPr id="4" name="Slide Number Placeholder 3">
            <a:extLst>
              <a:ext uri="{FF2B5EF4-FFF2-40B4-BE49-F238E27FC236}">
                <a16:creationId xmlns:a16="http://schemas.microsoft.com/office/drawing/2014/main" id="{E123D23E-048A-144E-A341-2472FAB9859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0" name="Content Placeholder 2">
            <a:extLst>
              <a:ext uri="{FF2B5EF4-FFF2-40B4-BE49-F238E27FC236}">
                <a16:creationId xmlns:a16="http://schemas.microsoft.com/office/drawing/2014/main" id="{1D98207C-A96A-754A-B224-052F95AC6A9B}"/>
              </a:ext>
            </a:extLst>
          </p:cNvPr>
          <p:cNvSpPr txBox="1">
            <a:spLocks/>
          </p:cNvSpPr>
          <p:nvPr/>
        </p:nvSpPr>
        <p:spPr>
          <a:xfrm>
            <a:off x="320510" y="2222287"/>
            <a:ext cx="11052775"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Success:</a:t>
            </a:r>
          </a:p>
          <a:p>
            <a:pPr lvl="1"/>
            <a:r>
              <a:rPr lang="en-US" dirty="0"/>
              <a:t>“they/them” referred to ”men.”</a:t>
            </a:r>
          </a:p>
          <a:p>
            <a:r>
              <a:rPr lang="en-US" dirty="0"/>
              <a:t>Failure:</a:t>
            </a:r>
          </a:p>
          <a:p>
            <a:pPr lvl="1"/>
            <a:r>
              <a:rPr lang="en-US" dirty="0"/>
              <a:t>“he” referred to “a man.”</a:t>
            </a:r>
          </a:p>
        </p:txBody>
      </p:sp>
      <p:cxnSp>
        <p:nvCxnSpPr>
          <p:cNvPr id="12" name="Straight Connector 11">
            <a:extLst>
              <a:ext uri="{FF2B5EF4-FFF2-40B4-BE49-F238E27FC236}">
                <a16:creationId xmlns:a16="http://schemas.microsoft.com/office/drawing/2014/main" id="{5BA12353-4D92-0543-8D13-1543721F23F9}"/>
              </a:ext>
            </a:extLst>
          </p:cNvPr>
          <p:cNvCxnSpPr/>
          <p:nvPr/>
        </p:nvCxnSpPr>
        <p:spPr>
          <a:xfrm>
            <a:off x="7107810" y="3808429"/>
            <a:ext cx="774359"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F9314D8C-9787-5C49-8FC1-C34248ECC55F}"/>
              </a:ext>
            </a:extLst>
          </p:cNvPr>
          <p:cNvCxnSpPr/>
          <p:nvPr/>
        </p:nvCxnSpPr>
        <p:spPr>
          <a:xfrm>
            <a:off x="5599522" y="4524866"/>
            <a:ext cx="556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8A5E5F-90DE-5E45-B78F-C0C477EFF8DA}"/>
              </a:ext>
            </a:extLst>
          </p:cNvPr>
          <p:cNvCxnSpPr/>
          <p:nvPr/>
        </p:nvCxnSpPr>
        <p:spPr>
          <a:xfrm>
            <a:off x="5440838" y="4903509"/>
            <a:ext cx="556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FF0CE5-1426-A84A-99DF-931E08FC6ED1}"/>
              </a:ext>
            </a:extLst>
          </p:cNvPr>
          <p:cNvCxnSpPr/>
          <p:nvPr/>
        </p:nvCxnSpPr>
        <p:spPr>
          <a:xfrm>
            <a:off x="7107810" y="4903509"/>
            <a:ext cx="556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B36681-E1C8-084F-AFB4-A114857EC856}"/>
              </a:ext>
            </a:extLst>
          </p:cNvPr>
          <p:cNvCxnSpPr/>
          <p:nvPr/>
        </p:nvCxnSpPr>
        <p:spPr>
          <a:xfrm>
            <a:off x="5321431" y="5261728"/>
            <a:ext cx="556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61EFDD-9D41-3F43-A4B1-00C836106492}"/>
              </a:ext>
            </a:extLst>
          </p:cNvPr>
          <p:cNvCxnSpPr/>
          <p:nvPr/>
        </p:nvCxnSpPr>
        <p:spPr>
          <a:xfrm>
            <a:off x="5615233" y="3838281"/>
            <a:ext cx="556181"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Rectangle 19">
            <a:extLst>
              <a:ext uri="{FF2B5EF4-FFF2-40B4-BE49-F238E27FC236}">
                <a16:creationId xmlns:a16="http://schemas.microsoft.com/office/drawing/2014/main" id="{45F3C9B5-3046-494A-8EE5-62A842A656DF}"/>
              </a:ext>
            </a:extLst>
          </p:cNvPr>
          <p:cNvSpPr/>
          <p:nvPr/>
        </p:nvSpPr>
        <p:spPr>
          <a:xfrm>
            <a:off x="8337069" y="6051457"/>
            <a:ext cx="2744661" cy="369332"/>
          </a:xfrm>
          <a:prstGeom prst="rect">
            <a:avLst/>
          </a:prstGeom>
        </p:spPr>
        <p:txBody>
          <a:bodyPr wrap="none">
            <a:spAutoFit/>
          </a:bodyPr>
          <a:lstStyle/>
          <a:p>
            <a:pPr algn="r"/>
            <a:r>
              <a:rPr lang="en-US" dirty="0"/>
              <a:t>(</a:t>
            </a:r>
            <a:r>
              <a:rPr lang="en-US" dirty="0" err="1"/>
              <a:t>Ersan</a:t>
            </a:r>
            <a:r>
              <a:rPr lang="en-US" dirty="0"/>
              <a:t> &amp; </a:t>
            </a:r>
            <a:r>
              <a:rPr lang="en-US" dirty="0" err="1"/>
              <a:t>Akman</a:t>
            </a:r>
            <a:r>
              <a:rPr lang="en-US" dirty="0"/>
              <a:t>, 1994).</a:t>
            </a:r>
          </a:p>
        </p:txBody>
      </p:sp>
    </p:spTree>
    <p:extLst>
      <p:ext uri="{BB962C8B-B14F-4D97-AF65-F5344CB8AC3E}">
        <p14:creationId xmlns:p14="http://schemas.microsoft.com/office/powerpoint/2010/main" val="304513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89C-9C32-5440-82E0-14B55D299439}"/>
              </a:ext>
            </a:extLst>
          </p:cNvPr>
          <p:cNvSpPr>
            <a:spLocks noGrp="1"/>
          </p:cNvSpPr>
          <p:nvPr>
            <p:ph type="title"/>
          </p:nvPr>
        </p:nvSpPr>
        <p:spPr/>
        <p:txBody>
          <a:bodyPr/>
          <a:lstStyle/>
          <a:p>
            <a:r>
              <a:rPr lang="en-US" dirty="0"/>
              <a:t>Problems for the Algorithm</a:t>
            </a:r>
          </a:p>
        </p:txBody>
      </p:sp>
      <p:sp>
        <p:nvSpPr>
          <p:cNvPr id="3" name="Content Placeholder 2">
            <a:extLst>
              <a:ext uri="{FF2B5EF4-FFF2-40B4-BE49-F238E27FC236}">
                <a16:creationId xmlns:a16="http://schemas.microsoft.com/office/drawing/2014/main" id="{337A819B-A4A1-1B46-9DEE-198FDC6A150F}"/>
              </a:ext>
            </a:extLst>
          </p:cNvPr>
          <p:cNvSpPr>
            <a:spLocks noGrp="1"/>
          </p:cNvSpPr>
          <p:nvPr>
            <p:ph idx="1"/>
          </p:nvPr>
        </p:nvSpPr>
        <p:spPr>
          <a:xfrm>
            <a:off x="810000" y="2271860"/>
            <a:ext cx="10554574" cy="3294707"/>
          </a:xfrm>
        </p:spPr>
        <p:txBody>
          <a:bodyPr/>
          <a:lstStyle/>
          <a:p>
            <a:r>
              <a:rPr lang="en-US" dirty="0"/>
              <a:t>Which one goes to the mechanic?</a:t>
            </a:r>
          </a:p>
          <a:p>
            <a:pPr lvl="1"/>
            <a:r>
              <a:rPr lang="en-US" dirty="0"/>
              <a:t>My car?</a:t>
            </a:r>
          </a:p>
          <a:p>
            <a:pPr lvl="1"/>
            <a:r>
              <a:rPr lang="en-US" dirty="0"/>
              <a:t>The highway?</a:t>
            </a:r>
          </a:p>
          <a:p>
            <a:pPr lvl="1"/>
            <a:r>
              <a:rPr lang="en-US" dirty="0"/>
              <a:t>The engine?</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D62114C-C490-BD4C-9B35-E67A4FA2ABF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4">
            <a:extLst>
              <a:ext uri="{FF2B5EF4-FFF2-40B4-BE49-F238E27FC236}">
                <a16:creationId xmlns:a16="http://schemas.microsoft.com/office/drawing/2014/main" id="{B44C4A22-714A-9043-B4EC-B2C9F4F666FF}"/>
              </a:ext>
            </a:extLst>
          </p:cNvPr>
          <p:cNvPicPr>
            <a:picLocks noChangeAspect="1"/>
          </p:cNvPicPr>
          <p:nvPr/>
        </p:nvPicPr>
        <p:blipFill>
          <a:blip r:embed="rId3"/>
          <a:stretch>
            <a:fillRect/>
          </a:stretch>
        </p:blipFill>
        <p:spPr>
          <a:xfrm>
            <a:off x="2087229" y="4117419"/>
            <a:ext cx="7989483" cy="1529237"/>
          </a:xfrm>
          <a:prstGeom prst="rect">
            <a:avLst/>
          </a:prstGeom>
        </p:spPr>
      </p:pic>
      <p:sp>
        <p:nvSpPr>
          <p:cNvPr id="6" name="Rectangle 5">
            <a:extLst>
              <a:ext uri="{FF2B5EF4-FFF2-40B4-BE49-F238E27FC236}">
                <a16:creationId xmlns:a16="http://schemas.microsoft.com/office/drawing/2014/main" id="{3025822B-F0DF-E04F-B1EE-65F5009F1B51}"/>
              </a:ext>
            </a:extLst>
          </p:cNvPr>
          <p:cNvSpPr/>
          <p:nvPr/>
        </p:nvSpPr>
        <p:spPr>
          <a:xfrm>
            <a:off x="8299363" y="6051457"/>
            <a:ext cx="2744661" cy="369332"/>
          </a:xfrm>
          <a:prstGeom prst="rect">
            <a:avLst/>
          </a:prstGeom>
        </p:spPr>
        <p:txBody>
          <a:bodyPr wrap="none">
            <a:spAutoFit/>
          </a:bodyPr>
          <a:lstStyle/>
          <a:p>
            <a:pPr algn="r"/>
            <a:r>
              <a:rPr lang="en-US" dirty="0"/>
              <a:t>(</a:t>
            </a:r>
            <a:r>
              <a:rPr lang="en-US" dirty="0" err="1"/>
              <a:t>Ersan</a:t>
            </a:r>
            <a:r>
              <a:rPr lang="en-US" dirty="0"/>
              <a:t> &amp; </a:t>
            </a:r>
            <a:r>
              <a:rPr lang="en-US" dirty="0" err="1"/>
              <a:t>Akman</a:t>
            </a:r>
            <a:r>
              <a:rPr lang="en-US" dirty="0"/>
              <a:t>, 1994).</a:t>
            </a:r>
          </a:p>
        </p:txBody>
      </p:sp>
    </p:spTree>
    <p:extLst>
      <p:ext uri="{BB962C8B-B14F-4D97-AF65-F5344CB8AC3E}">
        <p14:creationId xmlns:p14="http://schemas.microsoft.com/office/powerpoint/2010/main" val="4016805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889C-9C32-5440-82E0-14B55D299439}"/>
              </a:ext>
            </a:extLst>
          </p:cNvPr>
          <p:cNvSpPr>
            <a:spLocks noGrp="1"/>
          </p:cNvSpPr>
          <p:nvPr>
            <p:ph type="title"/>
          </p:nvPr>
        </p:nvSpPr>
        <p:spPr/>
        <p:txBody>
          <a:bodyPr/>
          <a:lstStyle/>
          <a:p>
            <a:r>
              <a:rPr lang="en-US" dirty="0"/>
              <a:t>Problems for the Algorithm</a:t>
            </a:r>
          </a:p>
        </p:txBody>
      </p:sp>
      <p:sp>
        <p:nvSpPr>
          <p:cNvPr id="3" name="Content Placeholder 2">
            <a:extLst>
              <a:ext uri="{FF2B5EF4-FFF2-40B4-BE49-F238E27FC236}">
                <a16:creationId xmlns:a16="http://schemas.microsoft.com/office/drawing/2014/main" id="{337A819B-A4A1-1B46-9DEE-198FDC6A150F}"/>
              </a:ext>
            </a:extLst>
          </p:cNvPr>
          <p:cNvSpPr>
            <a:spLocks noGrp="1"/>
          </p:cNvSpPr>
          <p:nvPr>
            <p:ph idx="1"/>
          </p:nvPr>
        </p:nvSpPr>
        <p:spPr>
          <a:xfrm>
            <a:off x="810000" y="2271860"/>
            <a:ext cx="10554574" cy="3294707"/>
          </a:xfrm>
        </p:spPr>
        <p:txBody>
          <a:bodyPr/>
          <a:lstStyle/>
          <a:p>
            <a:r>
              <a:rPr lang="en-US" dirty="0"/>
              <a:t>Who does “we” include?</a:t>
            </a:r>
          </a:p>
          <a:p>
            <a:r>
              <a:rPr lang="en-US" dirty="0"/>
              <a:t>John &amp; I?</a:t>
            </a:r>
          </a:p>
          <a:p>
            <a:r>
              <a:rPr lang="en-US" dirty="0"/>
              <a:t>Bill &amp; I?</a:t>
            </a:r>
          </a:p>
          <a:p>
            <a:r>
              <a:rPr lang="en-US" dirty="0"/>
              <a:t>John, Bill, &amp; I?</a:t>
            </a:r>
          </a:p>
          <a:p>
            <a:endParaRPr lang="en-US" dirty="0"/>
          </a:p>
        </p:txBody>
      </p:sp>
      <p:sp>
        <p:nvSpPr>
          <p:cNvPr id="4" name="Slide Number Placeholder 3">
            <a:extLst>
              <a:ext uri="{FF2B5EF4-FFF2-40B4-BE49-F238E27FC236}">
                <a16:creationId xmlns:a16="http://schemas.microsoft.com/office/drawing/2014/main" id="{ED62114C-C490-BD4C-9B35-E67A4FA2ABF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0" name="Rectangle 9">
            <a:extLst>
              <a:ext uri="{FF2B5EF4-FFF2-40B4-BE49-F238E27FC236}">
                <a16:creationId xmlns:a16="http://schemas.microsoft.com/office/drawing/2014/main" id="{D2C0BF1C-24D8-4E4F-AFF8-5AAF50CAA64A}"/>
              </a:ext>
            </a:extLst>
          </p:cNvPr>
          <p:cNvSpPr/>
          <p:nvPr/>
        </p:nvSpPr>
        <p:spPr>
          <a:xfrm>
            <a:off x="8299363" y="6051457"/>
            <a:ext cx="2744661" cy="369332"/>
          </a:xfrm>
          <a:prstGeom prst="rect">
            <a:avLst/>
          </a:prstGeom>
        </p:spPr>
        <p:txBody>
          <a:bodyPr wrap="none">
            <a:spAutoFit/>
          </a:bodyPr>
          <a:lstStyle/>
          <a:p>
            <a:pPr algn="r"/>
            <a:r>
              <a:rPr lang="en-US" dirty="0"/>
              <a:t>(</a:t>
            </a:r>
            <a:r>
              <a:rPr lang="en-US" dirty="0" err="1"/>
              <a:t>Ersan</a:t>
            </a:r>
            <a:r>
              <a:rPr lang="en-US" dirty="0"/>
              <a:t> &amp; </a:t>
            </a:r>
            <a:r>
              <a:rPr lang="en-US" dirty="0" err="1"/>
              <a:t>Akman</a:t>
            </a:r>
            <a:r>
              <a:rPr lang="en-US" dirty="0"/>
              <a:t>, 1994).</a:t>
            </a:r>
          </a:p>
        </p:txBody>
      </p:sp>
      <p:pic>
        <p:nvPicPr>
          <p:cNvPr id="6" name="Picture 5">
            <a:extLst>
              <a:ext uri="{FF2B5EF4-FFF2-40B4-BE49-F238E27FC236}">
                <a16:creationId xmlns:a16="http://schemas.microsoft.com/office/drawing/2014/main" id="{ABE0513E-ABE0-2A41-9605-C2B7D2F033F4}"/>
              </a:ext>
            </a:extLst>
          </p:cNvPr>
          <p:cNvPicPr>
            <a:picLocks noChangeAspect="1"/>
          </p:cNvPicPr>
          <p:nvPr/>
        </p:nvPicPr>
        <p:blipFill>
          <a:blip r:embed="rId3"/>
          <a:stretch>
            <a:fillRect/>
          </a:stretch>
        </p:blipFill>
        <p:spPr>
          <a:xfrm>
            <a:off x="3060809" y="3621986"/>
            <a:ext cx="6134100" cy="1841500"/>
          </a:xfrm>
          <a:prstGeom prst="rect">
            <a:avLst/>
          </a:prstGeom>
        </p:spPr>
      </p:pic>
    </p:spTree>
    <p:extLst>
      <p:ext uri="{BB962C8B-B14F-4D97-AF65-F5344CB8AC3E}">
        <p14:creationId xmlns:p14="http://schemas.microsoft.com/office/powerpoint/2010/main" val="236169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38E0-F258-6345-8C66-0D9D6A74B85F}"/>
              </a:ext>
            </a:extLst>
          </p:cNvPr>
          <p:cNvSpPr>
            <a:spLocks noGrp="1"/>
          </p:cNvSpPr>
          <p:nvPr>
            <p:ph type="title"/>
          </p:nvPr>
        </p:nvSpPr>
        <p:spPr/>
        <p:txBody>
          <a:bodyPr/>
          <a:lstStyle/>
          <a:p>
            <a:r>
              <a:rPr lang="en-US" dirty="0"/>
              <a:t>What are Anaphora?</a:t>
            </a:r>
          </a:p>
        </p:txBody>
      </p:sp>
      <p:sp>
        <p:nvSpPr>
          <p:cNvPr id="3" name="Content Placeholder 2">
            <a:extLst>
              <a:ext uri="{FF2B5EF4-FFF2-40B4-BE49-F238E27FC236}">
                <a16:creationId xmlns:a16="http://schemas.microsoft.com/office/drawing/2014/main" id="{0B868463-E851-3845-AF68-488850385E00}"/>
              </a:ext>
            </a:extLst>
          </p:cNvPr>
          <p:cNvSpPr>
            <a:spLocks noGrp="1"/>
          </p:cNvSpPr>
          <p:nvPr>
            <p:ph idx="1"/>
          </p:nvPr>
        </p:nvSpPr>
        <p:spPr>
          <a:xfrm>
            <a:off x="818712" y="2222287"/>
            <a:ext cx="10554574" cy="4291635"/>
          </a:xfrm>
        </p:spPr>
        <p:txBody>
          <a:bodyPr>
            <a:normAutofit/>
          </a:bodyPr>
          <a:lstStyle/>
          <a:p>
            <a:r>
              <a:rPr lang="en-US" dirty="0"/>
              <a:t>Anaphora = plural</a:t>
            </a:r>
          </a:p>
          <a:p>
            <a:r>
              <a:rPr lang="en-US" dirty="0"/>
              <a:t>Anaphor = singular</a:t>
            </a:r>
          </a:p>
          <a:p>
            <a:r>
              <a:rPr lang="en-US" dirty="0"/>
              <a:t>Simple definition:</a:t>
            </a:r>
          </a:p>
          <a:p>
            <a:pPr lvl="1"/>
            <a:r>
              <a:rPr lang="en-US" b="1" dirty="0"/>
              <a:t>Anaphor: </a:t>
            </a:r>
            <a:r>
              <a:rPr lang="en-US" dirty="0"/>
              <a:t>An NP that obligatorily gets its meaning from another NP in the sentence.</a:t>
            </a:r>
          </a:p>
          <a:p>
            <a:pPr lvl="1"/>
            <a:r>
              <a:rPr lang="en-US" b="1" dirty="0"/>
              <a:t>Antecedent: </a:t>
            </a:r>
            <a:r>
              <a:rPr lang="en-US" dirty="0"/>
              <a:t>The noun an anaphor refers to. </a:t>
            </a:r>
          </a:p>
          <a:p>
            <a:r>
              <a:rPr lang="en-US" dirty="0"/>
              <a:t>Types:</a:t>
            </a:r>
          </a:p>
          <a:p>
            <a:pPr lvl="1"/>
            <a:r>
              <a:rPr lang="en-US" dirty="0"/>
              <a:t>Exophoric, </a:t>
            </a:r>
            <a:r>
              <a:rPr lang="en-US" dirty="0" err="1"/>
              <a:t>endophoric</a:t>
            </a:r>
            <a:endParaRPr lang="en-US" dirty="0"/>
          </a:p>
          <a:p>
            <a:pPr lvl="1"/>
            <a:r>
              <a:rPr lang="en-US" dirty="0"/>
              <a:t>Anaphora, cataphora, homophora</a:t>
            </a:r>
          </a:p>
          <a:p>
            <a:pPr lvl="1"/>
            <a:r>
              <a:rPr lang="en-US" dirty="0"/>
              <a:t>Sentential, bound, pronominal, one, definite</a:t>
            </a:r>
          </a:p>
          <a:p>
            <a:pPr lvl="1"/>
            <a:endParaRPr lang="en-US" dirty="0"/>
          </a:p>
          <a:p>
            <a:pPr marL="0" indent="0" algn="r">
              <a:buNone/>
            </a:pPr>
            <a:r>
              <a:rPr lang="en-US" dirty="0"/>
              <a:t>(Carnie, 2012), (</a:t>
            </a:r>
            <a:r>
              <a:rPr lang="en-US" dirty="0" err="1"/>
              <a:t>Ersan</a:t>
            </a:r>
            <a:r>
              <a:rPr lang="en-US" dirty="0"/>
              <a:t> &amp; </a:t>
            </a:r>
            <a:r>
              <a:rPr lang="en-US" dirty="0" err="1"/>
              <a:t>Akman</a:t>
            </a:r>
            <a:r>
              <a:rPr lang="en-US" dirty="0"/>
              <a:t>, 1994).</a:t>
            </a:r>
          </a:p>
        </p:txBody>
      </p:sp>
      <p:sp>
        <p:nvSpPr>
          <p:cNvPr id="4" name="Slide Number Placeholder 3">
            <a:extLst>
              <a:ext uri="{FF2B5EF4-FFF2-40B4-BE49-F238E27FC236}">
                <a16:creationId xmlns:a16="http://schemas.microsoft.com/office/drawing/2014/main" id="{A34C5625-CCFF-954E-B7A3-4FF7557EECF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8275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C497-8252-6243-B06F-009784D6FA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AE64E4-9EFE-734D-AE90-2D46A522BDD0}"/>
              </a:ext>
            </a:extLst>
          </p:cNvPr>
          <p:cNvSpPr>
            <a:spLocks noGrp="1"/>
          </p:cNvSpPr>
          <p:nvPr>
            <p:ph idx="1"/>
          </p:nvPr>
        </p:nvSpPr>
        <p:spPr>
          <a:xfrm>
            <a:off x="818712" y="1941923"/>
            <a:ext cx="10554574" cy="4713402"/>
          </a:xfrm>
        </p:spPr>
        <p:txBody>
          <a:bodyPr>
            <a:normAutofit fontScale="92500" lnSpcReduction="10000"/>
          </a:bodyPr>
          <a:lstStyle/>
          <a:p>
            <a:endParaRPr lang="en-US" b="1" dirty="0"/>
          </a:p>
          <a:p>
            <a:r>
              <a:rPr lang="en-US" dirty="0"/>
              <a:t>Carnie, Andrew. Syntax: A Generative Introduction,  3rd Edition. Wiley-Blackwell (STMS), 09/2012. </a:t>
            </a:r>
            <a:br>
              <a:rPr lang="en-US" dirty="0"/>
            </a:br>
            <a:endParaRPr lang="en-US" dirty="0"/>
          </a:p>
          <a:p>
            <a:r>
              <a:rPr lang="en-US" dirty="0" err="1"/>
              <a:t>Jurafsky</a:t>
            </a:r>
            <a:r>
              <a:rPr lang="en-US" dirty="0"/>
              <a:t>, Daniel &amp; Martin, James H. Speech and Language Processing,  2nd Edition. Pearson, 20141230. </a:t>
            </a:r>
          </a:p>
          <a:p>
            <a:endParaRPr lang="en-US" dirty="0"/>
          </a:p>
          <a:p>
            <a:r>
              <a:rPr lang="en-US" dirty="0"/>
              <a:t>Pinker, Steven. The Language Instinct (Harper Perennial Modern Classics) (p. 70). HarperCollins e-books. Kindle Edition. </a:t>
            </a:r>
          </a:p>
          <a:p>
            <a:pPr marL="0" indent="0">
              <a:buNone/>
            </a:pPr>
            <a:br>
              <a:rPr lang="en-US" dirty="0"/>
            </a:br>
            <a:endParaRPr lang="en-US" b="1" dirty="0"/>
          </a:p>
          <a:p>
            <a:r>
              <a:rPr lang="en-US" b="1" dirty="0"/>
              <a:t>Focusing for Pronoun Resolution in English Discourse: An Implementation </a:t>
            </a:r>
          </a:p>
          <a:p>
            <a:pPr lvl="1"/>
            <a:r>
              <a:rPr lang="en-US" dirty="0"/>
              <a:t>by </a:t>
            </a:r>
            <a:r>
              <a:rPr lang="en-US" dirty="0">
                <a:hlinkClick r:id="rId2"/>
              </a:rPr>
              <a:t>Ebru Ersan</a:t>
            </a:r>
            <a:r>
              <a:rPr lang="en-US" dirty="0"/>
              <a:t>; </a:t>
            </a:r>
            <a:r>
              <a:rPr lang="en-US" dirty="0">
                <a:hlinkClick r:id="rId3"/>
              </a:rPr>
              <a:t>Varol Akman</a:t>
            </a:r>
            <a:r>
              <a:rPr lang="en-US" dirty="0"/>
              <a:t> </a:t>
            </a:r>
          </a:p>
          <a:p>
            <a:pPr lvl="1"/>
            <a:r>
              <a:rPr lang="en-US" dirty="0"/>
              <a:t>Publication date </a:t>
            </a:r>
            <a:r>
              <a:rPr lang="en-US" dirty="0">
                <a:hlinkClick r:id="rId4"/>
              </a:rPr>
              <a:t>1994-09-07 </a:t>
            </a:r>
            <a:endParaRPr lang="en-US" dirty="0"/>
          </a:p>
          <a:p>
            <a:pPr lvl="1"/>
            <a:r>
              <a:rPr lang="en-US" dirty="0">
                <a:hlinkClick r:id="rId5"/>
              </a:rPr>
              <a:t>http://arxiv.org/abs/cmp-lg/9409005v1</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D32485D-2646-2746-B735-8FBD485ECE0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9302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C497-8252-6243-B06F-009784D6FA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AE64E4-9EFE-734D-AE90-2D46A522BDD0}"/>
              </a:ext>
            </a:extLst>
          </p:cNvPr>
          <p:cNvSpPr>
            <a:spLocks noGrp="1"/>
          </p:cNvSpPr>
          <p:nvPr>
            <p:ph idx="1"/>
          </p:nvPr>
        </p:nvSpPr>
        <p:spPr>
          <a:xfrm>
            <a:off x="818712" y="1941923"/>
            <a:ext cx="10554574" cy="4713402"/>
          </a:xfrm>
        </p:spPr>
        <p:txBody>
          <a:bodyPr>
            <a:normAutofit/>
          </a:bodyPr>
          <a:lstStyle/>
          <a:p>
            <a:endParaRPr lang="en-US" b="1" dirty="0"/>
          </a:p>
          <a:p>
            <a:r>
              <a:rPr lang="en-US" b="1" dirty="0"/>
              <a:t>Computational Approach to Anaphora Resolution in Spanish Dialogues </a:t>
            </a:r>
          </a:p>
          <a:p>
            <a:pPr lvl="1"/>
            <a:r>
              <a:rPr lang="en-US" dirty="0"/>
              <a:t>by </a:t>
            </a:r>
            <a:r>
              <a:rPr lang="en-US" dirty="0">
                <a:hlinkClick r:id="rId2"/>
              </a:rPr>
              <a:t>P. Martinez-Barco</a:t>
            </a:r>
            <a:r>
              <a:rPr lang="en-US" dirty="0"/>
              <a:t>; </a:t>
            </a:r>
            <a:r>
              <a:rPr lang="en-US" dirty="0">
                <a:hlinkClick r:id="rId3"/>
              </a:rPr>
              <a:t>M. Palomar</a:t>
            </a:r>
            <a:r>
              <a:rPr lang="en-US" dirty="0"/>
              <a:t> </a:t>
            </a:r>
          </a:p>
          <a:p>
            <a:pPr lvl="1"/>
            <a:r>
              <a:rPr lang="en-US" dirty="0"/>
              <a:t>Publication date </a:t>
            </a:r>
            <a:r>
              <a:rPr lang="en-US" dirty="0">
                <a:hlinkClick r:id="rId4"/>
              </a:rPr>
              <a:t>2011-06-03 </a:t>
            </a:r>
            <a:endParaRPr lang="en-US" dirty="0"/>
          </a:p>
          <a:p>
            <a:pPr lvl="1"/>
            <a:r>
              <a:rPr lang="fr" dirty="0"/>
              <a:t>Source </a:t>
            </a:r>
            <a:r>
              <a:rPr lang="fr" dirty="0">
                <a:hlinkClick r:id="rId5"/>
              </a:rPr>
              <a:t>http://arxiv.org/abs/1106.0673v1</a:t>
            </a:r>
            <a:r>
              <a:rPr lang="fr" dirty="0"/>
              <a:t> </a:t>
            </a:r>
          </a:p>
          <a:p>
            <a:r>
              <a:rPr lang="en-US" b="1" dirty="0"/>
              <a:t>Resolving </a:t>
            </a:r>
            <a:r>
              <a:rPr lang="en-US" b="1" dirty="0" err="1"/>
              <a:t>anaphoras</a:t>
            </a:r>
            <a:r>
              <a:rPr lang="en-US" b="1" dirty="0"/>
              <a:t> for the extraction of drug-drug interactions in pharmacological documents. </a:t>
            </a:r>
          </a:p>
          <a:p>
            <a:pPr lvl="1"/>
            <a:r>
              <a:rPr lang="en-US" dirty="0"/>
              <a:t>by </a:t>
            </a:r>
            <a:r>
              <a:rPr lang="en-US" dirty="0">
                <a:hlinkClick r:id="rId6"/>
              </a:rPr>
              <a:t>Segura-Bedmar, Isabel</a:t>
            </a:r>
            <a:r>
              <a:rPr lang="en-US" dirty="0"/>
              <a:t>; </a:t>
            </a:r>
            <a:r>
              <a:rPr lang="en-US" dirty="0">
                <a:hlinkClick r:id="rId7"/>
              </a:rPr>
              <a:t>Crespo, Mario</a:t>
            </a:r>
            <a:r>
              <a:rPr lang="en-US" dirty="0"/>
              <a:t>; </a:t>
            </a:r>
            <a:r>
              <a:rPr lang="en-US" dirty="0">
                <a:hlinkClick r:id="rId8"/>
              </a:rPr>
              <a:t>de Pablo-Sanchez, Cesar</a:t>
            </a:r>
            <a:r>
              <a:rPr lang="en-US" dirty="0"/>
              <a:t>; </a:t>
            </a:r>
            <a:r>
              <a:rPr lang="en-US" dirty="0">
                <a:hlinkClick r:id="rId9"/>
              </a:rPr>
              <a:t>Martinez, Paloma</a:t>
            </a:r>
            <a:r>
              <a:rPr lang="en-US" dirty="0"/>
              <a:t> </a:t>
            </a:r>
          </a:p>
          <a:p>
            <a:pPr lvl="1"/>
            <a:r>
              <a:rPr lang="en-US" dirty="0"/>
              <a:t>Publication date </a:t>
            </a:r>
            <a:r>
              <a:rPr lang="en-US" dirty="0">
                <a:hlinkClick r:id="rId10"/>
              </a:rPr>
              <a:t>2010-04-16 </a:t>
            </a:r>
            <a:endParaRPr lang="en-US" dirty="0"/>
          </a:p>
          <a:p>
            <a:r>
              <a:rPr lang="en-US" b="1" dirty="0"/>
              <a:t>Translation of Pronominal Anaphora between English and Spanish: Discrepancies and Evaluation </a:t>
            </a:r>
          </a:p>
          <a:p>
            <a:pPr lvl="1"/>
            <a:r>
              <a:rPr lang="en-US" dirty="0"/>
              <a:t>by </a:t>
            </a:r>
            <a:r>
              <a:rPr lang="en-US" dirty="0">
                <a:hlinkClick r:id="rId11"/>
              </a:rPr>
              <a:t>A. Ferrandez</a:t>
            </a:r>
            <a:r>
              <a:rPr lang="en-US" dirty="0"/>
              <a:t>; </a:t>
            </a:r>
            <a:r>
              <a:rPr lang="en-US" dirty="0">
                <a:hlinkClick r:id="rId12"/>
              </a:rPr>
              <a:t>J. Peral</a:t>
            </a:r>
            <a:r>
              <a:rPr lang="en-US" dirty="0"/>
              <a:t> </a:t>
            </a:r>
          </a:p>
          <a:p>
            <a:pPr lvl="1"/>
            <a:r>
              <a:rPr lang="en-US" dirty="0"/>
              <a:t>Publication date </a:t>
            </a:r>
            <a:r>
              <a:rPr lang="en-US" dirty="0">
                <a:hlinkClick r:id="rId13"/>
              </a:rPr>
              <a:t>2011-06-24</a:t>
            </a:r>
            <a:endParaRPr lang="en-US" dirty="0"/>
          </a:p>
        </p:txBody>
      </p:sp>
      <p:sp>
        <p:nvSpPr>
          <p:cNvPr id="4" name="Slide Number Placeholder 3">
            <a:extLst>
              <a:ext uri="{FF2B5EF4-FFF2-40B4-BE49-F238E27FC236}">
                <a16:creationId xmlns:a16="http://schemas.microsoft.com/office/drawing/2014/main" id="{84FDDAC6-36CF-6443-BC61-AF74081373F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8632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E647-8124-4042-B4AE-F8A1F6511E17}"/>
              </a:ext>
            </a:extLst>
          </p:cNvPr>
          <p:cNvSpPr>
            <a:spLocks noGrp="1"/>
          </p:cNvSpPr>
          <p:nvPr>
            <p:ph type="title"/>
          </p:nvPr>
        </p:nvSpPr>
        <p:spPr/>
        <p:txBody>
          <a:bodyPr/>
          <a:lstStyle/>
          <a:p>
            <a:r>
              <a:rPr lang="en-US" dirty="0"/>
              <a:t>What are Anaphora?</a:t>
            </a:r>
          </a:p>
        </p:txBody>
      </p:sp>
      <p:sp>
        <p:nvSpPr>
          <p:cNvPr id="3" name="Content Placeholder 2">
            <a:extLst>
              <a:ext uri="{FF2B5EF4-FFF2-40B4-BE49-F238E27FC236}">
                <a16:creationId xmlns:a16="http://schemas.microsoft.com/office/drawing/2014/main" id="{AEE03E59-502E-D74F-9A0E-987F6B6BD937}"/>
              </a:ext>
            </a:extLst>
          </p:cNvPr>
          <p:cNvSpPr>
            <a:spLocks noGrp="1"/>
          </p:cNvSpPr>
          <p:nvPr>
            <p:ph idx="1"/>
          </p:nvPr>
        </p:nvSpPr>
        <p:spPr>
          <a:xfrm>
            <a:off x="160256" y="2139881"/>
            <a:ext cx="11213030" cy="4628563"/>
          </a:xfrm>
        </p:spPr>
        <p:txBody>
          <a:bodyPr>
            <a:normAutofit/>
          </a:bodyPr>
          <a:lstStyle/>
          <a:p>
            <a:r>
              <a:rPr lang="en-US" dirty="0"/>
              <a:t>Pronominal Anaphora</a:t>
            </a:r>
          </a:p>
          <a:p>
            <a:pPr lvl="1"/>
            <a:r>
              <a:rPr lang="en-US" dirty="0"/>
              <a:t>he, him, she, her, it, they/them</a:t>
            </a:r>
          </a:p>
          <a:p>
            <a:pPr lvl="1"/>
            <a:r>
              <a:rPr lang="en-US" dirty="0"/>
              <a:t>she/her/he/him/his/it </a:t>
            </a:r>
          </a:p>
          <a:p>
            <a:pPr lvl="1"/>
            <a:r>
              <a:rPr lang="en-US" dirty="0"/>
              <a:t>we/us/they/them/their</a:t>
            </a:r>
          </a:p>
          <a:p>
            <a:r>
              <a:rPr lang="en-US" dirty="0"/>
              <a:t>Reflexive Pronouns</a:t>
            </a:r>
          </a:p>
          <a:p>
            <a:pPr lvl="1"/>
            <a:r>
              <a:rPr lang="en-US" dirty="0"/>
              <a:t>Himself, herself, itself, themselves</a:t>
            </a:r>
          </a:p>
          <a:p>
            <a:r>
              <a:rPr lang="en-US" dirty="0"/>
              <a:t>Reciprocals</a:t>
            </a:r>
          </a:p>
          <a:p>
            <a:pPr lvl="1"/>
            <a:r>
              <a:rPr lang="en-US" dirty="0"/>
              <a:t>Each other</a:t>
            </a:r>
          </a:p>
          <a:p>
            <a:r>
              <a:rPr lang="en-US" dirty="0"/>
              <a:t>They never allow determiners or adjectival modification.</a:t>
            </a:r>
          </a:p>
          <a:p>
            <a:pPr lvl="1"/>
            <a:r>
              <a:rPr lang="en-US" dirty="0"/>
              <a:t>*The himself</a:t>
            </a:r>
          </a:p>
          <a:p>
            <a:pPr lvl="1"/>
            <a:r>
              <a:rPr lang="en-US" dirty="0"/>
              <a:t>*Big him</a:t>
            </a:r>
          </a:p>
          <a:p>
            <a:pPr marL="0" indent="0" algn="r">
              <a:buNone/>
            </a:pPr>
            <a:r>
              <a:rPr lang="en-US" dirty="0"/>
              <a:t>(Carnie, 2012), (</a:t>
            </a:r>
            <a:r>
              <a:rPr lang="en-US" dirty="0" err="1"/>
              <a:t>Jurafsky</a:t>
            </a:r>
            <a:r>
              <a:rPr lang="en-US" dirty="0"/>
              <a:t> &amp; Martin, 2014).</a:t>
            </a:r>
          </a:p>
        </p:txBody>
      </p:sp>
      <p:pic>
        <p:nvPicPr>
          <p:cNvPr id="4" name="Picture 3">
            <a:extLst>
              <a:ext uri="{FF2B5EF4-FFF2-40B4-BE49-F238E27FC236}">
                <a16:creationId xmlns:a16="http://schemas.microsoft.com/office/drawing/2014/main" id="{511D3378-D545-C949-BDD0-34ACA3470D09}"/>
              </a:ext>
            </a:extLst>
          </p:cNvPr>
          <p:cNvPicPr>
            <a:picLocks noChangeAspect="1"/>
          </p:cNvPicPr>
          <p:nvPr/>
        </p:nvPicPr>
        <p:blipFill rotWithShape="1">
          <a:blip r:embed="rId3"/>
          <a:srcRect r="5075" b="4046"/>
          <a:stretch/>
        </p:blipFill>
        <p:spPr>
          <a:xfrm>
            <a:off x="4259197" y="2139882"/>
            <a:ext cx="7646857" cy="1564851"/>
          </a:xfrm>
          <a:prstGeom prst="rect">
            <a:avLst/>
          </a:prstGeom>
        </p:spPr>
      </p:pic>
      <p:sp>
        <p:nvSpPr>
          <p:cNvPr id="5" name="Slide Number Placeholder 4">
            <a:extLst>
              <a:ext uri="{FF2B5EF4-FFF2-40B4-BE49-F238E27FC236}">
                <a16:creationId xmlns:a16="http://schemas.microsoft.com/office/drawing/2014/main" id="{74381C4D-12FF-BA42-82C6-E6D8F057EF8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7000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6A3D-DB37-2E47-A3F0-D8DCAD793B10}"/>
              </a:ext>
            </a:extLst>
          </p:cNvPr>
          <p:cNvSpPr>
            <a:spLocks noGrp="1"/>
          </p:cNvSpPr>
          <p:nvPr>
            <p:ph type="title"/>
          </p:nvPr>
        </p:nvSpPr>
        <p:spPr/>
        <p:txBody>
          <a:bodyPr/>
          <a:lstStyle/>
          <a:p>
            <a:r>
              <a:rPr lang="en-US" dirty="0"/>
              <a:t>Examples of Anaphora</a:t>
            </a:r>
          </a:p>
        </p:txBody>
      </p:sp>
      <p:sp>
        <p:nvSpPr>
          <p:cNvPr id="3" name="Content Placeholder 2">
            <a:extLst>
              <a:ext uri="{FF2B5EF4-FFF2-40B4-BE49-F238E27FC236}">
                <a16:creationId xmlns:a16="http://schemas.microsoft.com/office/drawing/2014/main" id="{D1D4EC7B-68C8-964D-85F0-93D0D142A5C1}"/>
              </a:ext>
            </a:extLst>
          </p:cNvPr>
          <p:cNvSpPr>
            <a:spLocks noGrp="1"/>
          </p:cNvSpPr>
          <p:nvPr>
            <p:ph idx="1"/>
          </p:nvPr>
        </p:nvSpPr>
        <p:spPr>
          <a:xfrm>
            <a:off x="1329178" y="2222287"/>
            <a:ext cx="10044107" cy="4121952"/>
          </a:xfrm>
        </p:spPr>
        <p:txBody>
          <a:bodyPr>
            <a:normAutofit/>
          </a:bodyPr>
          <a:lstStyle/>
          <a:p>
            <a:r>
              <a:rPr lang="en-US" dirty="0"/>
              <a:t>Bill kissed himself.</a:t>
            </a:r>
            <a:br>
              <a:rPr lang="en-US" dirty="0"/>
            </a:br>
            <a:endParaRPr lang="en-US" dirty="0"/>
          </a:p>
          <a:p>
            <a:r>
              <a:rPr lang="en-US" dirty="0"/>
              <a:t>Sally kissed herself. </a:t>
            </a:r>
          </a:p>
          <a:p>
            <a:r>
              <a:rPr lang="en-US" dirty="0"/>
              <a:t>The robot kissed itself.</a:t>
            </a:r>
          </a:p>
          <a:p>
            <a:r>
              <a:rPr lang="en-US" b="1" dirty="0"/>
              <a:t>She knocked her on the head with a zucchini. </a:t>
            </a:r>
          </a:p>
          <a:p>
            <a:r>
              <a:rPr lang="en-US" dirty="0"/>
              <a:t>The snake flattened itself against the rock.</a:t>
            </a:r>
          </a:p>
          <a:p>
            <a:r>
              <a:rPr lang="en-US" dirty="0"/>
              <a:t>The Joneses think they are the best family on the block. </a:t>
            </a:r>
          </a:p>
          <a:p>
            <a:r>
              <a:rPr lang="en-US" dirty="0"/>
              <a:t>Gary and Kevin ran themselves into exhaustion.</a:t>
            </a:r>
          </a:p>
          <a:p>
            <a:endParaRPr lang="en-US" dirty="0"/>
          </a:p>
          <a:p>
            <a:pPr marL="0" indent="0" algn="r">
              <a:buNone/>
            </a:pPr>
            <a:r>
              <a:rPr lang="en-US" dirty="0"/>
              <a:t>(Carnie, 2012),</a:t>
            </a:r>
          </a:p>
        </p:txBody>
      </p:sp>
      <p:cxnSp>
        <p:nvCxnSpPr>
          <p:cNvPr id="5" name="Straight Arrow Connector 4">
            <a:extLst>
              <a:ext uri="{FF2B5EF4-FFF2-40B4-BE49-F238E27FC236}">
                <a16:creationId xmlns:a16="http://schemas.microsoft.com/office/drawing/2014/main" id="{6436C74E-9876-C84F-BB6B-04F028B13296}"/>
              </a:ext>
            </a:extLst>
          </p:cNvPr>
          <p:cNvCxnSpPr>
            <a:cxnSpLocks/>
          </p:cNvCxnSpPr>
          <p:nvPr/>
        </p:nvCxnSpPr>
        <p:spPr>
          <a:xfrm flipV="1">
            <a:off x="650449" y="2772146"/>
            <a:ext cx="789245" cy="697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E29412-75B2-D748-AC39-01045A7F0344}"/>
              </a:ext>
            </a:extLst>
          </p:cNvPr>
          <p:cNvCxnSpPr>
            <a:cxnSpLocks/>
          </p:cNvCxnSpPr>
          <p:nvPr/>
        </p:nvCxnSpPr>
        <p:spPr>
          <a:xfrm flipH="1">
            <a:off x="3726696" y="2503578"/>
            <a:ext cx="6138153"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D77C63EA-C1E4-E34A-97E7-927426FC2D34}"/>
              </a:ext>
            </a:extLst>
          </p:cNvPr>
          <p:cNvCxnSpPr/>
          <p:nvPr/>
        </p:nvCxnSpPr>
        <p:spPr>
          <a:xfrm>
            <a:off x="1634247" y="2675107"/>
            <a:ext cx="389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D5E38F-D615-7D4B-95AD-33DEDD7CD05C}"/>
              </a:ext>
            </a:extLst>
          </p:cNvPr>
          <p:cNvCxnSpPr/>
          <p:nvPr/>
        </p:nvCxnSpPr>
        <p:spPr>
          <a:xfrm>
            <a:off x="2794647" y="2675107"/>
            <a:ext cx="758757" cy="0"/>
          </a:xfrm>
          <a:prstGeom prst="line">
            <a:avLst/>
          </a:prstGeom>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112EB30D-2E8D-D948-B587-6DC6674A81D0}"/>
              </a:ext>
            </a:extLst>
          </p:cNvPr>
          <p:cNvSpPr txBox="1"/>
          <p:nvPr/>
        </p:nvSpPr>
        <p:spPr>
          <a:xfrm>
            <a:off x="9951596" y="2305775"/>
            <a:ext cx="1293779" cy="369332"/>
          </a:xfrm>
          <a:prstGeom prst="rect">
            <a:avLst/>
          </a:prstGeom>
          <a:noFill/>
        </p:spPr>
        <p:txBody>
          <a:bodyPr wrap="square" rtlCol="0">
            <a:spAutoFit/>
          </a:bodyPr>
          <a:lstStyle/>
          <a:p>
            <a:r>
              <a:rPr lang="en-US" dirty="0"/>
              <a:t>Anaphor</a:t>
            </a:r>
          </a:p>
        </p:txBody>
      </p:sp>
      <p:sp>
        <p:nvSpPr>
          <p:cNvPr id="14" name="TextBox 13">
            <a:extLst>
              <a:ext uri="{FF2B5EF4-FFF2-40B4-BE49-F238E27FC236}">
                <a16:creationId xmlns:a16="http://schemas.microsoft.com/office/drawing/2014/main" id="{975A8262-8AD8-8548-A0FF-14D7E84273E7}"/>
              </a:ext>
            </a:extLst>
          </p:cNvPr>
          <p:cNvSpPr txBox="1"/>
          <p:nvPr/>
        </p:nvSpPr>
        <p:spPr>
          <a:xfrm>
            <a:off x="-58366" y="3470030"/>
            <a:ext cx="1692613" cy="369332"/>
          </a:xfrm>
          <a:prstGeom prst="rect">
            <a:avLst/>
          </a:prstGeom>
          <a:noFill/>
        </p:spPr>
        <p:txBody>
          <a:bodyPr wrap="square" rtlCol="0">
            <a:spAutoFit/>
          </a:bodyPr>
          <a:lstStyle/>
          <a:p>
            <a:r>
              <a:rPr lang="en-US" dirty="0"/>
              <a:t>Antecedent</a:t>
            </a:r>
          </a:p>
        </p:txBody>
      </p:sp>
      <p:sp>
        <p:nvSpPr>
          <p:cNvPr id="21" name="Slide Number Placeholder 20">
            <a:extLst>
              <a:ext uri="{FF2B5EF4-FFF2-40B4-BE49-F238E27FC236}">
                <a16:creationId xmlns:a16="http://schemas.microsoft.com/office/drawing/2014/main" id="{2E5B003A-6AE2-734F-811A-687020124DF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7075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2737-CAF7-784D-863F-D321C4D36DE2}"/>
              </a:ext>
            </a:extLst>
          </p:cNvPr>
          <p:cNvSpPr>
            <a:spLocks noGrp="1"/>
          </p:cNvSpPr>
          <p:nvPr>
            <p:ph type="title"/>
          </p:nvPr>
        </p:nvSpPr>
        <p:spPr/>
        <p:txBody>
          <a:bodyPr/>
          <a:lstStyle/>
          <a:p>
            <a:r>
              <a:rPr lang="en-US" dirty="0"/>
              <a:t>Binding Theory Constraints</a:t>
            </a:r>
          </a:p>
        </p:txBody>
      </p:sp>
      <p:pic>
        <p:nvPicPr>
          <p:cNvPr id="5" name="Content Placeholder 4">
            <a:extLst>
              <a:ext uri="{FF2B5EF4-FFF2-40B4-BE49-F238E27FC236}">
                <a16:creationId xmlns:a16="http://schemas.microsoft.com/office/drawing/2014/main" id="{CCCF4746-F83D-7242-A036-1EC246273A8F}"/>
              </a:ext>
            </a:extLst>
          </p:cNvPr>
          <p:cNvPicPr>
            <a:picLocks noGrp="1" noChangeAspect="1"/>
          </p:cNvPicPr>
          <p:nvPr>
            <p:ph idx="1"/>
          </p:nvPr>
        </p:nvPicPr>
        <p:blipFill>
          <a:blip r:embed="rId3"/>
          <a:stretch>
            <a:fillRect/>
          </a:stretch>
        </p:blipFill>
        <p:spPr>
          <a:xfrm>
            <a:off x="6095999" y="1975365"/>
            <a:ext cx="5809905" cy="4746710"/>
          </a:xfrm>
        </p:spPr>
      </p:pic>
      <p:sp>
        <p:nvSpPr>
          <p:cNvPr id="7" name="Content Placeholder 2">
            <a:extLst>
              <a:ext uri="{FF2B5EF4-FFF2-40B4-BE49-F238E27FC236}">
                <a16:creationId xmlns:a16="http://schemas.microsoft.com/office/drawing/2014/main" id="{B3BF2CE1-C6F7-A143-8A8A-8934D9662221}"/>
              </a:ext>
            </a:extLst>
          </p:cNvPr>
          <p:cNvSpPr txBox="1">
            <a:spLocks/>
          </p:cNvSpPr>
          <p:nvPr/>
        </p:nvSpPr>
        <p:spPr>
          <a:xfrm>
            <a:off x="148281" y="1975366"/>
            <a:ext cx="5733536" cy="46231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Heidi</a:t>
            </a:r>
            <a:r>
              <a:rPr lang="en-US" baseline="-25000" dirty="0" err="1"/>
              <a:t>i</a:t>
            </a:r>
            <a:r>
              <a:rPr lang="en-US" dirty="0"/>
              <a:t> bopped </a:t>
            </a:r>
            <a:r>
              <a:rPr lang="en-US" dirty="0" err="1"/>
              <a:t>herself</a:t>
            </a:r>
            <a:r>
              <a:rPr lang="en-US" baseline="-25000" dirty="0" err="1"/>
              <a:t>i</a:t>
            </a:r>
            <a:r>
              <a:rPr lang="en-US" dirty="0"/>
              <a:t> on the head with a zucchini.</a:t>
            </a:r>
          </a:p>
          <a:p>
            <a:endParaRPr lang="en-US" dirty="0"/>
          </a:p>
          <a:p>
            <a:r>
              <a:rPr lang="en-US" dirty="0"/>
              <a:t>[</a:t>
            </a:r>
            <a:r>
              <a:rPr lang="en-US" dirty="0" err="1"/>
              <a:t>Heidi</a:t>
            </a:r>
            <a:r>
              <a:rPr lang="en-US" baseline="-25000" dirty="0" err="1"/>
              <a:t>i</a:t>
            </a:r>
            <a:r>
              <a:rPr lang="en-US" dirty="0" err="1"/>
              <a:t>’s</a:t>
            </a:r>
            <a:r>
              <a:rPr lang="en-US" dirty="0"/>
              <a:t> mother]</a:t>
            </a:r>
            <a:r>
              <a:rPr lang="en-US" baseline="-25000" dirty="0"/>
              <a:t>j</a:t>
            </a:r>
            <a:r>
              <a:rPr lang="en-US" dirty="0"/>
              <a:t> bopped </a:t>
            </a:r>
            <a:r>
              <a:rPr lang="en-US" dirty="0" err="1"/>
              <a:t>herself</a:t>
            </a:r>
            <a:r>
              <a:rPr lang="en-US" baseline="-25000" dirty="0" err="1"/>
              <a:t>j</a:t>
            </a:r>
            <a:r>
              <a:rPr lang="en-US" dirty="0"/>
              <a:t> on the head with a zucchini.</a:t>
            </a:r>
          </a:p>
          <a:p>
            <a:endParaRPr lang="en-US" dirty="0"/>
          </a:p>
          <a:p>
            <a:pPr marL="0" indent="0" algn="r">
              <a:buFont typeface="Wingdings 2" charset="2"/>
              <a:buNone/>
            </a:pPr>
            <a:r>
              <a:rPr lang="en-US" dirty="0"/>
              <a:t>(Carnie, 2012),</a:t>
            </a:r>
          </a:p>
        </p:txBody>
      </p:sp>
      <p:sp>
        <p:nvSpPr>
          <p:cNvPr id="8" name="Slide Number Placeholder 7">
            <a:extLst>
              <a:ext uri="{FF2B5EF4-FFF2-40B4-BE49-F238E27FC236}">
                <a16:creationId xmlns:a16="http://schemas.microsoft.com/office/drawing/2014/main" id="{7EE3EED1-763E-3D41-9F6F-48182ADFEFF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12061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6A3D-DB37-2E47-A3F0-D8DCAD793B10}"/>
              </a:ext>
            </a:extLst>
          </p:cNvPr>
          <p:cNvSpPr>
            <a:spLocks noGrp="1"/>
          </p:cNvSpPr>
          <p:nvPr>
            <p:ph type="title"/>
          </p:nvPr>
        </p:nvSpPr>
        <p:spPr/>
        <p:txBody>
          <a:bodyPr/>
          <a:lstStyle/>
          <a:p>
            <a:r>
              <a:rPr lang="en-US" dirty="0"/>
              <a:t>Examples of Anaphora Gone Wrong</a:t>
            </a:r>
          </a:p>
        </p:txBody>
      </p:sp>
      <p:sp>
        <p:nvSpPr>
          <p:cNvPr id="3" name="Content Placeholder 2">
            <a:extLst>
              <a:ext uri="{FF2B5EF4-FFF2-40B4-BE49-F238E27FC236}">
                <a16:creationId xmlns:a16="http://schemas.microsoft.com/office/drawing/2014/main" id="{D1D4EC7B-68C8-964D-85F0-93D0D142A5C1}"/>
              </a:ext>
            </a:extLst>
          </p:cNvPr>
          <p:cNvSpPr>
            <a:spLocks noGrp="1"/>
          </p:cNvSpPr>
          <p:nvPr>
            <p:ph idx="1"/>
          </p:nvPr>
        </p:nvSpPr>
        <p:spPr>
          <a:xfrm>
            <a:off x="1459150" y="2183536"/>
            <a:ext cx="9905424" cy="4122996"/>
          </a:xfrm>
        </p:spPr>
        <p:txBody>
          <a:bodyPr>
            <a:normAutofit/>
          </a:bodyPr>
          <a:lstStyle/>
          <a:p>
            <a:r>
              <a:rPr lang="en-US" dirty="0"/>
              <a:t>*Sally kissed himself. </a:t>
            </a:r>
          </a:p>
          <a:p>
            <a:endParaRPr lang="en-US" dirty="0"/>
          </a:p>
          <a:p>
            <a:r>
              <a:rPr lang="en-US" dirty="0"/>
              <a:t>*Kiss himself.</a:t>
            </a:r>
          </a:p>
          <a:p>
            <a:r>
              <a:rPr lang="en-US" dirty="0"/>
              <a:t>*She knocked himself on the head with a zucchini. </a:t>
            </a:r>
          </a:p>
          <a:p>
            <a:r>
              <a:rPr lang="en-US" dirty="0"/>
              <a:t>*Herself bopped Heidi on the head with a zucchini.</a:t>
            </a:r>
          </a:p>
          <a:p>
            <a:r>
              <a:rPr lang="en-US" dirty="0"/>
              <a:t>*The Joneses think himself the most wealthy guy on the block.</a:t>
            </a:r>
          </a:p>
          <a:p>
            <a:r>
              <a:rPr lang="en-US" dirty="0"/>
              <a:t>*Gary and Kevin ran himself into exhaustion. </a:t>
            </a:r>
          </a:p>
          <a:p>
            <a:r>
              <a:rPr lang="en-US" dirty="0"/>
              <a:t>?The snake flattened himself/herself against the rock. </a:t>
            </a:r>
          </a:p>
          <a:p>
            <a:pPr marL="0" indent="0">
              <a:buNone/>
            </a:pPr>
            <a:endParaRPr lang="en-US" dirty="0"/>
          </a:p>
          <a:p>
            <a:pPr marL="0" indent="0" algn="r">
              <a:buNone/>
            </a:pPr>
            <a:r>
              <a:rPr lang="en-US" dirty="0"/>
              <a:t>(Carnie, 2012).</a:t>
            </a:r>
          </a:p>
        </p:txBody>
      </p:sp>
      <p:cxnSp>
        <p:nvCxnSpPr>
          <p:cNvPr id="5" name="Straight Arrow Connector 4">
            <a:extLst>
              <a:ext uri="{FF2B5EF4-FFF2-40B4-BE49-F238E27FC236}">
                <a16:creationId xmlns:a16="http://schemas.microsoft.com/office/drawing/2014/main" id="{6436C74E-9876-C84F-BB6B-04F028B13296}"/>
              </a:ext>
            </a:extLst>
          </p:cNvPr>
          <p:cNvCxnSpPr>
            <a:cxnSpLocks/>
          </p:cNvCxnSpPr>
          <p:nvPr/>
        </p:nvCxnSpPr>
        <p:spPr>
          <a:xfrm flipV="1">
            <a:off x="724191" y="2458621"/>
            <a:ext cx="1135888" cy="100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E29412-75B2-D748-AC39-01045A7F0344}"/>
              </a:ext>
            </a:extLst>
          </p:cNvPr>
          <p:cNvCxnSpPr>
            <a:cxnSpLocks/>
          </p:cNvCxnSpPr>
          <p:nvPr/>
        </p:nvCxnSpPr>
        <p:spPr>
          <a:xfrm flipH="1">
            <a:off x="4145603" y="2353687"/>
            <a:ext cx="390079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D77C63EA-C1E4-E34A-97E7-927426FC2D34}"/>
              </a:ext>
            </a:extLst>
          </p:cNvPr>
          <p:cNvCxnSpPr>
            <a:cxnSpLocks/>
          </p:cNvCxnSpPr>
          <p:nvPr/>
        </p:nvCxnSpPr>
        <p:spPr>
          <a:xfrm>
            <a:off x="1906621" y="2562190"/>
            <a:ext cx="536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D5E38F-D615-7D4B-95AD-33DEDD7CD05C}"/>
              </a:ext>
            </a:extLst>
          </p:cNvPr>
          <p:cNvCxnSpPr/>
          <p:nvPr/>
        </p:nvCxnSpPr>
        <p:spPr>
          <a:xfrm>
            <a:off x="3249038" y="2562190"/>
            <a:ext cx="758757" cy="0"/>
          </a:xfrm>
          <a:prstGeom prst="line">
            <a:avLst/>
          </a:prstGeom>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112EB30D-2E8D-D948-B587-6DC6674A81D0}"/>
              </a:ext>
            </a:extLst>
          </p:cNvPr>
          <p:cNvSpPr txBox="1"/>
          <p:nvPr/>
        </p:nvSpPr>
        <p:spPr>
          <a:xfrm>
            <a:off x="8046395" y="2169021"/>
            <a:ext cx="1293779" cy="369332"/>
          </a:xfrm>
          <a:prstGeom prst="rect">
            <a:avLst/>
          </a:prstGeom>
          <a:noFill/>
        </p:spPr>
        <p:txBody>
          <a:bodyPr wrap="square" rtlCol="0">
            <a:spAutoFit/>
          </a:bodyPr>
          <a:lstStyle/>
          <a:p>
            <a:r>
              <a:rPr lang="en-US" dirty="0"/>
              <a:t>Anaphor</a:t>
            </a:r>
          </a:p>
        </p:txBody>
      </p:sp>
      <p:sp>
        <p:nvSpPr>
          <p:cNvPr id="14" name="TextBox 13">
            <a:extLst>
              <a:ext uri="{FF2B5EF4-FFF2-40B4-BE49-F238E27FC236}">
                <a16:creationId xmlns:a16="http://schemas.microsoft.com/office/drawing/2014/main" id="{975A8262-8AD8-8548-A0FF-14D7E84273E7}"/>
              </a:ext>
            </a:extLst>
          </p:cNvPr>
          <p:cNvSpPr txBox="1"/>
          <p:nvPr/>
        </p:nvSpPr>
        <p:spPr>
          <a:xfrm>
            <a:off x="0" y="3465781"/>
            <a:ext cx="1692613" cy="369332"/>
          </a:xfrm>
          <a:prstGeom prst="rect">
            <a:avLst/>
          </a:prstGeom>
          <a:noFill/>
        </p:spPr>
        <p:txBody>
          <a:bodyPr wrap="square" rtlCol="0">
            <a:spAutoFit/>
          </a:bodyPr>
          <a:lstStyle/>
          <a:p>
            <a:r>
              <a:rPr lang="en-US" dirty="0"/>
              <a:t>Antecedent</a:t>
            </a:r>
          </a:p>
        </p:txBody>
      </p:sp>
      <p:sp>
        <p:nvSpPr>
          <p:cNvPr id="15" name="Slide Number Placeholder 14">
            <a:extLst>
              <a:ext uri="{FF2B5EF4-FFF2-40B4-BE49-F238E27FC236}">
                <a16:creationId xmlns:a16="http://schemas.microsoft.com/office/drawing/2014/main" id="{AEC3B3F6-5463-C647-8E88-79D9269FF7B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2805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A52-8437-7149-9E52-B8F2858EF0F3}"/>
              </a:ext>
            </a:extLst>
          </p:cNvPr>
          <p:cNvSpPr>
            <a:spLocks noGrp="1"/>
          </p:cNvSpPr>
          <p:nvPr>
            <p:ph type="title"/>
          </p:nvPr>
        </p:nvSpPr>
        <p:spPr/>
        <p:txBody>
          <a:bodyPr/>
          <a:lstStyle/>
          <a:p>
            <a:r>
              <a:rPr lang="en-US" dirty="0"/>
              <a:t>Which NP Is the Antecedent? </a:t>
            </a:r>
          </a:p>
        </p:txBody>
      </p:sp>
      <p:sp>
        <p:nvSpPr>
          <p:cNvPr id="3" name="Content Placeholder 2">
            <a:extLst>
              <a:ext uri="{FF2B5EF4-FFF2-40B4-BE49-F238E27FC236}">
                <a16:creationId xmlns:a16="http://schemas.microsoft.com/office/drawing/2014/main" id="{E1AF146C-C199-CF49-AA33-EF4E878CD87E}"/>
              </a:ext>
            </a:extLst>
          </p:cNvPr>
          <p:cNvSpPr>
            <a:spLocks noGrp="1"/>
          </p:cNvSpPr>
          <p:nvPr>
            <p:ph idx="1"/>
          </p:nvPr>
        </p:nvSpPr>
        <p:spPr>
          <a:xfrm>
            <a:off x="692460" y="3937881"/>
            <a:ext cx="11416117" cy="1572090"/>
          </a:xfrm>
        </p:spPr>
        <p:txBody>
          <a:bodyPr/>
          <a:lstStyle/>
          <a:p>
            <a:pPr marL="0" indent="0">
              <a:buNone/>
            </a:pPr>
            <a:br>
              <a:rPr lang="en-US" dirty="0"/>
            </a:br>
            <a:br>
              <a:rPr lang="en-US" dirty="0"/>
            </a:br>
            <a:r>
              <a:rPr lang="en-US" dirty="0"/>
              <a:t>                                                                             </a:t>
            </a:r>
            <a:r>
              <a:rPr lang="en-US" i="1" dirty="0"/>
              <a:t>Anaphoric expression</a:t>
            </a:r>
          </a:p>
          <a:p>
            <a:pPr marL="0" indent="0" algn="r">
              <a:buNone/>
            </a:pPr>
            <a:r>
              <a:rPr lang="en-US" dirty="0"/>
              <a:t>(</a:t>
            </a:r>
            <a:r>
              <a:rPr lang="en-US" dirty="0" err="1"/>
              <a:t>Ersan</a:t>
            </a:r>
            <a:r>
              <a:rPr lang="en-US" dirty="0"/>
              <a:t> &amp; </a:t>
            </a:r>
            <a:r>
              <a:rPr lang="en-US" dirty="0" err="1"/>
              <a:t>Akman</a:t>
            </a:r>
            <a:r>
              <a:rPr lang="en-US" dirty="0"/>
              <a:t>, 1994).</a:t>
            </a:r>
          </a:p>
        </p:txBody>
      </p:sp>
      <p:pic>
        <p:nvPicPr>
          <p:cNvPr id="8" name="Picture 7">
            <a:extLst>
              <a:ext uri="{FF2B5EF4-FFF2-40B4-BE49-F238E27FC236}">
                <a16:creationId xmlns:a16="http://schemas.microsoft.com/office/drawing/2014/main" id="{789BFBBC-149D-BE4E-9CFE-953492A77DC8}"/>
              </a:ext>
            </a:extLst>
          </p:cNvPr>
          <p:cNvPicPr>
            <a:picLocks noChangeAspect="1"/>
          </p:cNvPicPr>
          <p:nvPr/>
        </p:nvPicPr>
        <p:blipFill>
          <a:blip r:embed="rId3"/>
          <a:stretch>
            <a:fillRect/>
          </a:stretch>
        </p:blipFill>
        <p:spPr>
          <a:xfrm>
            <a:off x="381376" y="3372599"/>
            <a:ext cx="10083800" cy="469900"/>
          </a:xfrm>
          <a:prstGeom prst="rect">
            <a:avLst/>
          </a:prstGeom>
        </p:spPr>
      </p:pic>
      <p:cxnSp>
        <p:nvCxnSpPr>
          <p:cNvPr id="10" name="Straight Connector 9">
            <a:extLst>
              <a:ext uri="{FF2B5EF4-FFF2-40B4-BE49-F238E27FC236}">
                <a16:creationId xmlns:a16="http://schemas.microsoft.com/office/drawing/2014/main" id="{20901350-EE9F-3848-84D2-5E7D3B1B7BBF}"/>
              </a:ext>
            </a:extLst>
          </p:cNvPr>
          <p:cNvCxnSpPr/>
          <p:nvPr/>
        </p:nvCxnSpPr>
        <p:spPr>
          <a:xfrm>
            <a:off x="6740164" y="3968684"/>
            <a:ext cx="1451727"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12" name="Straight Arrow Connector 11">
            <a:extLst>
              <a:ext uri="{FF2B5EF4-FFF2-40B4-BE49-F238E27FC236}">
                <a16:creationId xmlns:a16="http://schemas.microsoft.com/office/drawing/2014/main" id="{85ADF936-52C1-2946-A87A-3F77978F8E53}"/>
              </a:ext>
            </a:extLst>
          </p:cNvPr>
          <p:cNvCxnSpPr>
            <a:cxnSpLocks/>
          </p:cNvCxnSpPr>
          <p:nvPr/>
        </p:nvCxnSpPr>
        <p:spPr>
          <a:xfrm flipV="1">
            <a:off x="7466027" y="4062953"/>
            <a:ext cx="0" cy="49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8F47914-40CA-EB42-9812-4D6E9A558C54}"/>
              </a:ext>
            </a:extLst>
          </p:cNvPr>
          <p:cNvSpPr/>
          <p:nvPr/>
        </p:nvSpPr>
        <p:spPr>
          <a:xfrm>
            <a:off x="305961" y="2886116"/>
            <a:ext cx="10644261" cy="369332"/>
          </a:xfrm>
          <a:prstGeom prst="rect">
            <a:avLst/>
          </a:prstGeom>
        </p:spPr>
        <p:txBody>
          <a:bodyPr wrap="none">
            <a:spAutoFit/>
          </a:bodyPr>
          <a:lstStyle/>
          <a:p>
            <a:r>
              <a:rPr lang="en-US" dirty="0"/>
              <a:t>Sometimes we must rely on inference and extra-linguistic knowledge to resolve the reference.</a:t>
            </a:r>
          </a:p>
        </p:txBody>
      </p:sp>
      <p:sp>
        <p:nvSpPr>
          <p:cNvPr id="15" name="Slide Number Placeholder 14">
            <a:extLst>
              <a:ext uri="{FF2B5EF4-FFF2-40B4-BE49-F238E27FC236}">
                <a16:creationId xmlns:a16="http://schemas.microsoft.com/office/drawing/2014/main" id="{CE2C3244-891C-7D43-8DA3-B3F1CEE4FDD9}"/>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7" name="Picture 16">
            <a:extLst>
              <a:ext uri="{FF2B5EF4-FFF2-40B4-BE49-F238E27FC236}">
                <a16:creationId xmlns:a16="http://schemas.microsoft.com/office/drawing/2014/main" id="{B37920C3-2750-0B44-B0B5-480AE37E382A}"/>
              </a:ext>
            </a:extLst>
          </p:cNvPr>
          <p:cNvPicPr>
            <a:picLocks noChangeAspect="1"/>
          </p:cNvPicPr>
          <p:nvPr/>
        </p:nvPicPr>
        <p:blipFill>
          <a:blip r:embed="rId4"/>
          <a:stretch>
            <a:fillRect/>
          </a:stretch>
        </p:blipFill>
        <p:spPr>
          <a:xfrm>
            <a:off x="203528" y="5168477"/>
            <a:ext cx="8674100" cy="1244600"/>
          </a:xfrm>
          <a:prstGeom prst="rect">
            <a:avLst/>
          </a:prstGeom>
        </p:spPr>
      </p:pic>
    </p:spTree>
    <p:extLst>
      <p:ext uri="{BB962C8B-B14F-4D97-AF65-F5344CB8AC3E}">
        <p14:creationId xmlns:p14="http://schemas.microsoft.com/office/powerpoint/2010/main" val="24823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E261-A154-4D4B-B036-391272B0E8FC}"/>
              </a:ext>
            </a:extLst>
          </p:cNvPr>
          <p:cNvSpPr>
            <a:spLocks noGrp="1"/>
          </p:cNvSpPr>
          <p:nvPr>
            <p:ph type="title"/>
          </p:nvPr>
        </p:nvSpPr>
        <p:spPr/>
        <p:txBody>
          <a:bodyPr/>
          <a:lstStyle/>
          <a:p>
            <a:r>
              <a:rPr lang="en-US" dirty="0"/>
              <a:t>Which NP Is the Antecedent? </a:t>
            </a:r>
          </a:p>
        </p:txBody>
      </p:sp>
      <p:sp>
        <p:nvSpPr>
          <p:cNvPr id="3" name="Content Placeholder 2">
            <a:extLst>
              <a:ext uri="{FF2B5EF4-FFF2-40B4-BE49-F238E27FC236}">
                <a16:creationId xmlns:a16="http://schemas.microsoft.com/office/drawing/2014/main" id="{FF0DC982-6E83-8241-9AD5-5CA8C216B570}"/>
              </a:ext>
            </a:extLst>
          </p:cNvPr>
          <p:cNvSpPr>
            <a:spLocks noGrp="1"/>
          </p:cNvSpPr>
          <p:nvPr>
            <p:ph idx="1"/>
          </p:nvPr>
        </p:nvSpPr>
        <p:spPr>
          <a:xfrm>
            <a:off x="810000" y="2495664"/>
            <a:ext cx="10554574" cy="3636511"/>
          </a:xfrm>
        </p:spPr>
        <p:txBody>
          <a:bodyPr/>
          <a:lstStyle/>
          <a:p>
            <a:r>
              <a:rPr lang="en-US" dirty="0"/>
              <a:t>recency, </a:t>
            </a:r>
          </a:p>
          <a:p>
            <a:r>
              <a:rPr lang="en-US" dirty="0"/>
              <a:t>grammatical role, </a:t>
            </a:r>
          </a:p>
          <a:p>
            <a:r>
              <a:rPr lang="en-US" dirty="0"/>
              <a:t>repeated mention, </a:t>
            </a:r>
          </a:p>
          <a:p>
            <a:r>
              <a:rPr lang="en-US" dirty="0"/>
              <a:t>parallelism, </a:t>
            </a:r>
          </a:p>
          <a:p>
            <a:r>
              <a:rPr lang="en-US" dirty="0"/>
              <a:t>verb semantics, </a:t>
            </a:r>
          </a:p>
          <a:p>
            <a:r>
              <a:rPr lang="en-US" dirty="0" err="1"/>
              <a:t>selectional</a:t>
            </a:r>
            <a:r>
              <a:rPr lang="en-US" dirty="0"/>
              <a:t> restrictions. </a:t>
            </a:r>
          </a:p>
          <a:p>
            <a:pPr marL="0" indent="0" algn="r">
              <a:buNone/>
            </a:pPr>
            <a:r>
              <a:rPr lang="en-US" dirty="0"/>
              <a:t>(</a:t>
            </a:r>
            <a:r>
              <a:rPr lang="en-US" dirty="0" err="1"/>
              <a:t>Jurafsky</a:t>
            </a:r>
            <a:r>
              <a:rPr lang="en-US" dirty="0"/>
              <a:t> &amp; Martin, 2014).</a:t>
            </a:r>
          </a:p>
        </p:txBody>
      </p:sp>
      <p:sp>
        <p:nvSpPr>
          <p:cNvPr id="5" name="Slide Number Placeholder 4">
            <a:extLst>
              <a:ext uri="{FF2B5EF4-FFF2-40B4-BE49-F238E27FC236}">
                <a16:creationId xmlns:a16="http://schemas.microsoft.com/office/drawing/2014/main" id="{1AC199E0-460C-1241-A14F-BC50640D400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4420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E261-A154-4D4B-B036-391272B0E8FC}"/>
              </a:ext>
            </a:extLst>
          </p:cNvPr>
          <p:cNvSpPr>
            <a:spLocks noGrp="1"/>
          </p:cNvSpPr>
          <p:nvPr>
            <p:ph type="title"/>
          </p:nvPr>
        </p:nvSpPr>
        <p:spPr/>
        <p:txBody>
          <a:bodyPr/>
          <a:lstStyle/>
          <a:p>
            <a:r>
              <a:rPr lang="en-US" dirty="0"/>
              <a:t>Recency</a:t>
            </a:r>
          </a:p>
        </p:txBody>
      </p:sp>
      <p:sp>
        <p:nvSpPr>
          <p:cNvPr id="3" name="Content Placeholder 2">
            <a:extLst>
              <a:ext uri="{FF2B5EF4-FFF2-40B4-BE49-F238E27FC236}">
                <a16:creationId xmlns:a16="http://schemas.microsoft.com/office/drawing/2014/main" id="{FF0DC982-6E83-8241-9AD5-5CA8C216B570}"/>
              </a:ext>
            </a:extLst>
          </p:cNvPr>
          <p:cNvSpPr>
            <a:spLocks noGrp="1"/>
          </p:cNvSpPr>
          <p:nvPr>
            <p:ph idx="1"/>
          </p:nvPr>
        </p:nvSpPr>
        <p:spPr>
          <a:xfrm>
            <a:off x="810000" y="2495664"/>
            <a:ext cx="10554574" cy="3636511"/>
          </a:xfrm>
        </p:spPr>
        <p:txBody>
          <a:bodyPr/>
          <a:lstStyle/>
          <a:p>
            <a:pPr marL="0" indent="0" algn="r">
              <a:buNone/>
            </a:pPr>
            <a:r>
              <a:rPr lang="en-US" dirty="0"/>
              <a:t>(</a:t>
            </a:r>
            <a:r>
              <a:rPr lang="en-US" dirty="0" err="1"/>
              <a:t>Jurafsky</a:t>
            </a:r>
            <a:r>
              <a:rPr lang="en-US" dirty="0"/>
              <a:t> &amp; Martin, 2014).</a:t>
            </a:r>
          </a:p>
        </p:txBody>
      </p:sp>
      <p:pic>
        <p:nvPicPr>
          <p:cNvPr id="5" name="Picture 4">
            <a:extLst>
              <a:ext uri="{FF2B5EF4-FFF2-40B4-BE49-F238E27FC236}">
                <a16:creationId xmlns:a16="http://schemas.microsoft.com/office/drawing/2014/main" id="{C033A96B-4C77-D544-BA21-11E3600CD73B}"/>
              </a:ext>
            </a:extLst>
          </p:cNvPr>
          <p:cNvPicPr>
            <a:picLocks noChangeAspect="1"/>
          </p:cNvPicPr>
          <p:nvPr/>
        </p:nvPicPr>
        <p:blipFill>
          <a:blip r:embed="rId3"/>
          <a:stretch>
            <a:fillRect/>
          </a:stretch>
        </p:blipFill>
        <p:spPr>
          <a:xfrm>
            <a:off x="206683" y="3023386"/>
            <a:ext cx="11603593" cy="954726"/>
          </a:xfrm>
          <a:prstGeom prst="rect">
            <a:avLst/>
          </a:prstGeom>
        </p:spPr>
      </p:pic>
      <p:sp>
        <p:nvSpPr>
          <p:cNvPr id="6" name="Slide Number Placeholder 5">
            <a:extLst>
              <a:ext uri="{FF2B5EF4-FFF2-40B4-BE49-F238E27FC236}">
                <a16:creationId xmlns:a16="http://schemas.microsoft.com/office/drawing/2014/main" id="{462241D7-C978-A141-B5F6-C12247E34CA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38805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866</TotalTime>
  <Words>1247</Words>
  <Application>Microsoft Macintosh PowerPoint</Application>
  <PresentationFormat>Widescreen</PresentationFormat>
  <Paragraphs>218</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2</vt:lpstr>
      <vt:lpstr>Quotable</vt:lpstr>
      <vt:lpstr>Pronominal Anaphora Resolution</vt:lpstr>
      <vt:lpstr>What are Anaphora?</vt:lpstr>
      <vt:lpstr>What are Anaphora?</vt:lpstr>
      <vt:lpstr>Examples of Anaphora</vt:lpstr>
      <vt:lpstr>Binding Theory Constraints</vt:lpstr>
      <vt:lpstr>Examples of Anaphora Gone Wrong</vt:lpstr>
      <vt:lpstr>Which NP Is the Antecedent? </vt:lpstr>
      <vt:lpstr>Which NP Is the Antecedent? </vt:lpstr>
      <vt:lpstr>Recency</vt:lpstr>
      <vt:lpstr>Grammatical Role</vt:lpstr>
      <vt:lpstr>Repeated Mention</vt:lpstr>
      <vt:lpstr>Parallelism</vt:lpstr>
      <vt:lpstr>Verb Semantics</vt:lpstr>
      <vt:lpstr>Selectional Restrictions</vt:lpstr>
      <vt:lpstr>Algorithms</vt:lpstr>
      <vt:lpstr>Algorithms</vt:lpstr>
      <vt:lpstr>Problems for the Algorithm</vt:lpstr>
      <vt:lpstr>Problems for the Algorithm</vt:lpstr>
      <vt:lpstr>Problems for the Algorithm</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Pronominal Anaphora Resolution</dc:title>
  <dc:creator>Hughes, Angela - (angelahughes)</dc:creator>
  <cp:lastModifiedBy>Hughes, Angela - (angelahughes)</cp:lastModifiedBy>
  <cp:revision>9</cp:revision>
  <dcterms:created xsi:type="dcterms:W3CDTF">2018-11-27T04:02:16Z</dcterms:created>
  <dcterms:modified xsi:type="dcterms:W3CDTF">2018-11-27T18:28:56Z</dcterms:modified>
</cp:coreProperties>
</file>