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9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50686" autoAdjust="0"/>
  </p:normalViewPr>
  <p:slideViewPr>
    <p:cSldViewPr snapToGrid="0">
      <p:cViewPr varScale="1">
        <p:scale>
          <a:sx n="64" d="100"/>
          <a:sy n="64" d="100"/>
        </p:scale>
        <p:origin x="5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4E3FA-20FD-40B3-B8EC-9B742751B89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28DA28-76BD-4333-815A-B895BFCF501E}">
      <dgm:prSet phldrT="[Text]"/>
      <dgm:spPr/>
      <dgm:t>
        <a:bodyPr/>
        <a:lstStyle/>
        <a:p>
          <a:r>
            <a:rPr lang="en-US" dirty="0"/>
            <a:t>Subject-Oriented</a:t>
          </a:r>
        </a:p>
      </dgm:t>
    </dgm:pt>
    <dgm:pt modelId="{7D2E003B-D72E-4619-83C5-08B54B3AF870}" type="parTrans" cxnId="{19CE20C4-CAFC-4A19-9D42-42AB200BC392}">
      <dgm:prSet/>
      <dgm:spPr/>
      <dgm:t>
        <a:bodyPr/>
        <a:lstStyle/>
        <a:p>
          <a:endParaRPr lang="en-US"/>
        </a:p>
      </dgm:t>
    </dgm:pt>
    <dgm:pt modelId="{7349975C-AA5D-4611-BEAB-9C72568D5F53}" type="sibTrans" cxnId="{19CE20C4-CAFC-4A19-9D42-42AB200BC392}">
      <dgm:prSet/>
      <dgm:spPr/>
      <dgm:t>
        <a:bodyPr/>
        <a:lstStyle/>
        <a:p>
          <a:endParaRPr lang="en-US"/>
        </a:p>
      </dgm:t>
    </dgm:pt>
    <dgm:pt modelId="{820907B9-094D-4DCE-BF8C-98C45D58D2A5}">
      <dgm:prSet phldrT="[Text]"/>
      <dgm:spPr/>
      <dgm:t>
        <a:bodyPr/>
        <a:lstStyle/>
        <a:p>
          <a:r>
            <a:rPr lang="en-US" dirty="0"/>
            <a:t>Integrated</a:t>
          </a:r>
        </a:p>
      </dgm:t>
    </dgm:pt>
    <dgm:pt modelId="{815CF0B1-BFBC-48EB-8B61-3D594313EB03}" type="parTrans" cxnId="{47D7236F-28D9-4F5B-B7FD-7C0F17193AFF}">
      <dgm:prSet/>
      <dgm:spPr/>
      <dgm:t>
        <a:bodyPr/>
        <a:lstStyle/>
        <a:p>
          <a:endParaRPr lang="en-US"/>
        </a:p>
      </dgm:t>
    </dgm:pt>
    <dgm:pt modelId="{44346330-365C-427A-8762-5C23468B45F4}" type="sibTrans" cxnId="{47D7236F-28D9-4F5B-B7FD-7C0F17193AFF}">
      <dgm:prSet/>
      <dgm:spPr/>
      <dgm:t>
        <a:bodyPr/>
        <a:lstStyle/>
        <a:p>
          <a:endParaRPr lang="en-US"/>
        </a:p>
      </dgm:t>
    </dgm:pt>
    <dgm:pt modelId="{D06DD928-0E56-4F28-B88C-F333B0215FB1}">
      <dgm:prSet phldrT="[Text]"/>
      <dgm:spPr/>
      <dgm:t>
        <a:bodyPr/>
        <a:lstStyle/>
        <a:p>
          <a:r>
            <a:rPr lang="en-US" dirty="0"/>
            <a:t>Time-variant</a:t>
          </a:r>
        </a:p>
      </dgm:t>
    </dgm:pt>
    <dgm:pt modelId="{2C784A7A-3FD3-4E84-8018-E9797CB88814}" type="parTrans" cxnId="{8C2843F4-E277-4F42-8116-AC1A946DB768}">
      <dgm:prSet/>
      <dgm:spPr/>
      <dgm:t>
        <a:bodyPr/>
        <a:lstStyle/>
        <a:p>
          <a:endParaRPr lang="en-US"/>
        </a:p>
      </dgm:t>
    </dgm:pt>
    <dgm:pt modelId="{054C6AAC-1535-4C3E-A5F2-56ACA2C64884}" type="sibTrans" cxnId="{8C2843F4-E277-4F42-8116-AC1A946DB768}">
      <dgm:prSet/>
      <dgm:spPr/>
      <dgm:t>
        <a:bodyPr/>
        <a:lstStyle/>
        <a:p>
          <a:endParaRPr lang="en-US"/>
        </a:p>
      </dgm:t>
    </dgm:pt>
    <dgm:pt modelId="{62CC1F5B-79A6-4C8D-803D-4A1EB521D0C9}">
      <dgm:prSet phldrT="[Text]"/>
      <dgm:spPr/>
      <dgm:t>
        <a:bodyPr/>
        <a:lstStyle/>
        <a:p>
          <a:r>
            <a:rPr lang="en-US" dirty="0"/>
            <a:t>Nonvolatile</a:t>
          </a:r>
        </a:p>
      </dgm:t>
    </dgm:pt>
    <dgm:pt modelId="{FF0F30EC-E3DD-43F1-9E71-7F63E58DFB19}" type="parTrans" cxnId="{B5820224-CA61-475B-8F42-B99EA2873D80}">
      <dgm:prSet/>
      <dgm:spPr/>
      <dgm:t>
        <a:bodyPr/>
        <a:lstStyle/>
        <a:p>
          <a:endParaRPr lang="en-US"/>
        </a:p>
      </dgm:t>
    </dgm:pt>
    <dgm:pt modelId="{AACA2AC7-57BC-49E9-A001-2A71B3B343D6}" type="sibTrans" cxnId="{B5820224-CA61-475B-8F42-B99EA2873D80}">
      <dgm:prSet/>
      <dgm:spPr/>
      <dgm:t>
        <a:bodyPr/>
        <a:lstStyle/>
        <a:p>
          <a:endParaRPr lang="en-US"/>
        </a:p>
      </dgm:t>
    </dgm:pt>
    <dgm:pt modelId="{0F9083CF-FD5E-4827-B0F0-EC150E5AA580}" type="pres">
      <dgm:prSet presAssocID="{C664E3FA-20FD-40B3-B8EC-9B742751B892}" presName="linear" presStyleCnt="0">
        <dgm:presLayoutVars>
          <dgm:dir/>
          <dgm:animLvl val="lvl"/>
          <dgm:resizeHandles val="exact"/>
        </dgm:presLayoutVars>
      </dgm:prSet>
      <dgm:spPr/>
    </dgm:pt>
    <dgm:pt modelId="{DBA072D2-F38F-46AA-BA72-B1BCED975BA9}" type="pres">
      <dgm:prSet presAssocID="{5628DA28-76BD-4333-815A-B895BFCF501E}" presName="parentLin" presStyleCnt="0"/>
      <dgm:spPr/>
    </dgm:pt>
    <dgm:pt modelId="{28517818-DF4A-43B9-BB99-314CB123593D}" type="pres">
      <dgm:prSet presAssocID="{5628DA28-76BD-4333-815A-B895BFCF501E}" presName="parentLeftMargin" presStyleLbl="node1" presStyleIdx="0" presStyleCnt="4"/>
      <dgm:spPr/>
    </dgm:pt>
    <dgm:pt modelId="{1A98691B-7989-40F3-8751-58862BA7C653}" type="pres">
      <dgm:prSet presAssocID="{5628DA28-76BD-4333-815A-B895BFCF50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A91B73-A6B9-42E6-BA72-D20BE3B5C20D}" type="pres">
      <dgm:prSet presAssocID="{5628DA28-76BD-4333-815A-B895BFCF501E}" presName="negativeSpace" presStyleCnt="0"/>
      <dgm:spPr/>
    </dgm:pt>
    <dgm:pt modelId="{E7C39BFE-7C0F-433E-89DD-9A136B923961}" type="pres">
      <dgm:prSet presAssocID="{5628DA28-76BD-4333-815A-B895BFCF501E}" presName="childText" presStyleLbl="conFgAcc1" presStyleIdx="0" presStyleCnt="4">
        <dgm:presLayoutVars>
          <dgm:bulletEnabled val="1"/>
        </dgm:presLayoutVars>
      </dgm:prSet>
      <dgm:spPr/>
    </dgm:pt>
    <dgm:pt modelId="{E836F450-52BC-445A-B3CC-1CF86EECEC8D}" type="pres">
      <dgm:prSet presAssocID="{7349975C-AA5D-4611-BEAB-9C72568D5F53}" presName="spaceBetweenRectangles" presStyleCnt="0"/>
      <dgm:spPr/>
    </dgm:pt>
    <dgm:pt modelId="{0406E52B-B760-4520-95C7-1720B92FA8E9}" type="pres">
      <dgm:prSet presAssocID="{820907B9-094D-4DCE-BF8C-98C45D58D2A5}" presName="parentLin" presStyleCnt="0"/>
      <dgm:spPr/>
    </dgm:pt>
    <dgm:pt modelId="{271470F1-852B-43EB-A4F9-462B7F5220A4}" type="pres">
      <dgm:prSet presAssocID="{820907B9-094D-4DCE-BF8C-98C45D58D2A5}" presName="parentLeftMargin" presStyleLbl="node1" presStyleIdx="0" presStyleCnt="4"/>
      <dgm:spPr/>
    </dgm:pt>
    <dgm:pt modelId="{029A6C99-8C95-48E9-A32F-CCA4DFC9A670}" type="pres">
      <dgm:prSet presAssocID="{820907B9-094D-4DCE-BF8C-98C45D58D2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376E84-A710-4042-BB43-F817D71C34BF}" type="pres">
      <dgm:prSet presAssocID="{820907B9-094D-4DCE-BF8C-98C45D58D2A5}" presName="negativeSpace" presStyleCnt="0"/>
      <dgm:spPr/>
    </dgm:pt>
    <dgm:pt modelId="{1B0E7575-3E5A-4282-8C46-A3536D540FAB}" type="pres">
      <dgm:prSet presAssocID="{820907B9-094D-4DCE-BF8C-98C45D58D2A5}" presName="childText" presStyleLbl="conFgAcc1" presStyleIdx="1" presStyleCnt="4">
        <dgm:presLayoutVars>
          <dgm:bulletEnabled val="1"/>
        </dgm:presLayoutVars>
      </dgm:prSet>
      <dgm:spPr/>
    </dgm:pt>
    <dgm:pt modelId="{F2CED4AB-44CC-40F9-AC60-40294EAA529B}" type="pres">
      <dgm:prSet presAssocID="{44346330-365C-427A-8762-5C23468B45F4}" presName="spaceBetweenRectangles" presStyleCnt="0"/>
      <dgm:spPr/>
    </dgm:pt>
    <dgm:pt modelId="{41F8172C-DF21-4ADE-A960-9C5439B2E6BE}" type="pres">
      <dgm:prSet presAssocID="{D06DD928-0E56-4F28-B88C-F333B0215FB1}" presName="parentLin" presStyleCnt="0"/>
      <dgm:spPr/>
    </dgm:pt>
    <dgm:pt modelId="{5F442EFB-9B3A-418C-8AE3-E42BBF79E931}" type="pres">
      <dgm:prSet presAssocID="{D06DD928-0E56-4F28-B88C-F333B0215FB1}" presName="parentLeftMargin" presStyleLbl="node1" presStyleIdx="1" presStyleCnt="4"/>
      <dgm:spPr/>
    </dgm:pt>
    <dgm:pt modelId="{6746E25C-A6E1-488D-92B5-02B8E934644C}" type="pres">
      <dgm:prSet presAssocID="{D06DD928-0E56-4F28-B88C-F333B0215F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5746E-518C-429A-9052-8A5A9AD8A3BD}" type="pres">
      <dgm:prSet presAssocID="{D06DD928-0E56-4F28-B88C-F333B0215FB1}" presName="negativeSpace" presStyleCnt="0"/>
      <dgm:spPr/>
    </dgm:pt>
    <dgm:pt modelId="{DC0D084F-E91B-4DD9-8E01-670EAF1AD889}" type="pres">
      <dgm:prSet presAssocID="{D06DD928-0E56-4F28-B88C-F333B0215FB1}" presName="childText" presStyleLbl="conFgAcc1" presStyleIdx="2" presStyleCnt="4">
        <dgm:presLayoutVars>
          <dgm:bulletEnabled val="1"/>
        </dgm:presLayoutVars>
      </dgm:prSet>
      <dgm:spPr/>
    </dgm:pt>
    <dgm:pt modelId="{4CC1B95B-0F24-47B6-9265-F765172BDA98}" type="pres">
      <dgm:prSet presAssocID="{054C6AAC-1535-4C3E-A5F2-56ACA2C64884}" presName="spaceBetweenRectangles" presStyleCnt="0"/>
      <dgm:spPr/>
    </dgm:pt>
    <dgm:pt modelId="{CE167459-DD03-4627-8F58-2C3A35CF6DDA}" type="pres">
      <dgm:prSet presAssocID="{62CC1F5B-79A6-4C8D-803D-4A1EB521D0C9}" presName="parentLin" presStyleCnt="0"/>
      <dgm:spPr/>
    </dgm:pt>
    <dgm:pt modelId="{17931595-BD45-47A5-A24C-0F82097F5ABE}" type="pres">
      <dgm:prSet presAssocID="{62CC1F5B-79A6-4C8D-803D-4A1EB521D0C9}" presName="parentLeftMargin" presStyleLbl="node1" presStyleIdx="2" presStyleCnt="4"/>
      <dgm:spPr/>
    </dgm:pt>
    <dgm:pt modelId="{A5990402-86D3-4FA4-98B5-83C551AEDFD2}" type="pres">
      <dgm:prSet presAssocID="{62CC1F5B-79A6-4C8D-803D-4A1EB521D0C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33F39F7-BE19-4EDE-8DD2-58322452C919}" type="pres">
      <dgm:prSet presAssocID="{62CC1F5B-79A6-4C8D-803D-4A1EB521D0C9}" presName="negativeSpace" presStyleCnt="0"/>
      <dgm:spPr/>
    </dgm:pt>
    <dgm:pt modelId="{7DD248D0-78A3-4E67-B985-983326AE6B99}" type="pres">
      <dgm:prSet presAssocID="{62CC1F5B-79A6-4C8D-803D-4A1EB521D0C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674BA03-E4A6-44D2-A48A-EB38201AA72B}" type="presOf" srcId="{5628DA28-76BD-4333-815A-B895BFCF501E}" destId="{28517818-DF4A-43B9-BB99-314CB123593D}" srcOrd="0" destOrd="0" presId="urn:microsoft.com/office/officeart/2005/8/layout/list1"/>
    <dgm:cxn modelId="{B5820224-CA61-475B-8F42-B99EA2873D80}" srcId="{C664E3FA-20FD-40B3-B8EC-9B742751B892}" destId="{62CC1F5B-79A6-4C8D-803D-4A1EB521D0C9}" srcOrd="3" destOrd="0" parTransId="{FF0F30EC-E3DD-43F1-9E71-7F63E58DFB19}" sibTransId="{AACA2AC7-57BC-49E9-A001-2A71B3B343D6}"/>
    <dgm:cxn modelId="{CAE3942D-BB26-40AA-92B3-B872DE9D55CC}" type="presOf" srcId="{820907B9-094D-4DCE-BF8C-98C45D58D2A5}" destId="{271470F1-852B-43EB-A4F9-462B7F5220A4}" srcOrd="0" destOrd="0" presId="urn:microsoft.com/office/officeart/2005/8/layout/list1"/>
    <dgm:cxn modelId="{0662B03B-4140-4679-8CF8-DC9C83FF7C50}" type="presOf" srcId="{C664E3FA-20FD-40B3-B8EC-9B742751B892}" destId="{0F9083CF-FD5E-4827-B0F0-EC150E5AA580}" srcOrd="0" destOrd="0" presId="urn:microsoft.com/office/officeart/2005/8/layout/list1"/>
    <dgm:cxn modelId="{335EEE6A-16EC-4B6F-8997-3B7CB929F0A9}" type="presOf" srcId="{820907B9-094D-4DCE-BF8C-98C45D58D2A5}" destId="{029A6C99-8C95-48E9-A32F-CCA4DFC9A670}" srcOrd="1" destOrd="0" presId="urn:microsoft.com/office/officeart/2005/8/layout/list1"/>
    <dgm:cxn modelId="{47D7236F-28D9-4F5B-B7FD-7C0F17193AFF}" srcId="{C664E3FA-20FD-40B3-B8EC-9B742751B892}" destId="{820907B9-094D-4DCE-BF8C-98C45D58D2A5}" srcOrd="1" destOrd="0" parTransId="{815CF0B1-BFBC-48EB-8B61-3D594313EB03}" sibTransId="{44346330-365C-427A-8762-5C23468B45F4}"/>
    <dgm:cxn modelId="{49C8B679-8D14-4350-AEE3-AB404FEA75C1}" type="presOf" srcId="{D06DD928-0E56-4F28-B88C-F333B0215FB1}" destId="{6746E25C-A6E1-488D-92B5-02B8E934644C}" srcOrd="1" destOrd="0" presId="urn:microsoft.com/office/officeart/2005/8/layout/list1"/>
    <dgm:cxn modelId="{81CB037C-520B-47F4-A691-687E95FD56FC}" type="presOf" srcId="{5628DA28-76BD-4333-815A-B895BFCF501E}" destId="{1A98691B-7989-40F3-8751-58862BA7C653}" srcOrd="1" destOrd="0" presId="urn:microsoft.com/office/officeart/2005/8/layout/list1"/>
    <dgm:cxn modelId="{C94CC889-D210-4A9C-8667-9599A1A6D11B}" type="presOf" srcId="{62CC1F5B-79A6-4C8D-803D-4A1EB521D0C9}" destId="{17931595-BD45-47A5-A24C-0F82097F5ABE}" srcOrd="0" destOrd="0" presId="urn:microsoft.com/office/officeart/2005/8/layout/list1"/>
    <dgm:cxn modelId="{6E3EC1B4-907E-4861-BA8B-6E3C08F9A585}" type="presOf" srcId="{62CC1F5B-79A6-4C8D-803D-4A1EB521D0C9}" destId="{A5990402-86D3-4FA4-98B5-83C551AEDFD2}" srcOrd="1" destOrd="0" presId="urn:microsoft.com/office/officeart/2005/8/layout/list1"/>
    <dgm:cxn modelId="{19CE20C4-CAFC-4A19-9D42-42AB200BC392}" srcId="{C664E3FA-20FD-40B3-B8EC-9B742751B892}" destId="{5628DA28-76BD-4333-815A-B895BFCF501E}" srcOrd="0" destOrd="0" parTransId="{7D2E003B-D72E-4619-83C5-08B54B3AF870}" sibTransId="{7349975C-AA5D-4611-BEAB-9C72568D5F53}"/>
    <dgm:cxn modelId="{F7EBEFD8-1B98-47CC-A03B-33171DAD71D4}" type="presOf" srcId="{D06DD928-0E56-4F28-B88C-F333B0215FB1}" destId="{5F442EFB-9B3A-418C-8AE3-E42BBF79E931}" srcOrd="0" destOrd="0" presId="urn:microsoft.com/office/officeart/2005/8/layout/list1"/>
    <dgm:cxn modelId="{8C2843F4-E277-4F42-8116-AC1A946DB768}" srcId="{C664E3FA-20FD-40B3-B8EC-9B742751B892}" destId="{D06DD928-0E56-4F28-B88C-F333B0215FB1}" srcOrd="2" destOrd="0" parTransId="{2C784A7A-3FD3-4E84-8018-E9797CB88814}" sibTransId="{054C6AAC-1535-4C3E-A5F2-56ACA2C64884}"/>
    <dgm:cxn modelId="{95E52561-2BFB-4945-8FA5-AC3DBA15A964}" type="presParOf" srcId="{0F9083CF-FD5E-4827-B0F0-EC150E5AA580}" destId="{DBA072D2-F38F-46AA-BA72-B1BCED975BA9}" srcOrd="0" destOrd="0" presId="urn:microsoft.com/office/officeart/2005/8/layout/list1"/>
    <dgm:cxn modelId="{AD9BC0E8-A9EA-47ED-85BC-C80E002AEA5F}" type="presParOf" srcId="{DBA072D2-F38F-46AA-BA72-B1BCED975BA9}" destId="{28517818-DF4A-43B9-BB99-314CB123593D}" srcOrd="0" destOrd="0" presId="urn:microsoft.com/office/officeart/2005/8/layout/list1"/>
    <dgm:cxn modelId="{D7B55329-F1DA-4261-B4A8-A302616DE7E5}" type="presParOf" srcId="{DBA072D2-F38F-46AA-BA72-B1BCED975BA9}" destId="{1A98691B-7989-40F3-8751-58862BA7C653}" srcOrd="1" destOrd="0" presId="urn:microsoft.com/office/officeart/2005/8/layout/list1"/>
    <dgm:cxn modelId="{DDDB3C6D-EEC2-42E9-9B81-AED77F411F00}" type="presParOf" srcId="{0F9083CF-FD5E-4827-B0F0-EC150E5AA580}" destId="{91A91B73-A6B9-42E6-BA72-D20BE3B5C20D}" srcOrd="1" destOrd="0" presId="urn:microsoft.com/office/officeart/2005/8/layout/list1"/>
    <dgm:cxn modelId="{0D2AA5A1-666A-4524-8E32-8E5AC6321852}" type="presParOf" srcId="{0F9083CF-FD5E-4827-B0F0-EC150E5AA580}" destId="{E7C39BFE-7C0F-433E-89DD-9A136B923961}" srcOrd="2" destOrd="0" presId="urn:microsoft.com/office/officeart/2005/8/layout/list1"/>
    <dgm:cxn modelId="{2824F35A-281E-470E-AF4A-A1335CA81A5E}" type="presParOf" srcId="{0F9083CF-FD5E-4827-B0F0-EC150E5AA580}" destId="{E836F450-52BC-445A-B3CC-1CF86EECEC8D}" srcOrd="3" destOrd="0" presId="urn:microsoft.com/office/officeart/2005/8/layout/list1"/>
    <dgm:cxn modelId="{688A0B55-064B-487C-9C6A-E6E43424F433}" type="presParOf" srcId="{0F9083CF-FD5E-4827-B0F0-EC150E5AA580}" destId="{0406E52B-B760-4520-95C7-1720B92FA8E9}" srcOrd="4" destOrd="0" presId="urn:microsoft.com/office/officeart/2005/8/layout/list1"/>
    <dgm:cxn modelId="{51A22B0D-58A1-4881-854C-96DCCA88ED9B}" type="presParOf" srcId="{0406E52B-B760-4520-95C7-1720B92FA8E9}" destId="{271470F1-852B-43EB-A4F9-462B7F5220A4}" srcOrd="0" destOrd="0" presId="urn:microsoft.com/office/officeart/2005/8/layout/list1"/>
    <dgm:cxn modelId="{5AEE64CB-7C99-4B7B-ADD0-FE24F16F3D57}" type="presParOf" srcId="{0406E52B-B760-4520-95C7-1720B92FA8E9}" destId="{029A6C99-8C95-48E9-A32F-CCA4DFC9A670}" srcOrd="1" destOrd="0" presId="urn:microsoft.com/office/officeart/2005/8/layout/list1"/>
    <dgm:cxn modelId="{8843BF62-A914-467D-A1BC-AD5A6E0D76C6}" type="presParOf" srcId="{0F9083CF-FD5E-4827-B0F0-EC150E5AA580}" destId="{72376E84-A710-4042-BB43-F817D71C34BF}" srcOrd="5" destOrd="0" presId="urn:microsoft.com/office/officeart/2005/8/layout/list1"/>
    <dgm:cxn modelId="{57CD26BD-9C39-4FD7-B297-1C3BB08BBAD8}" type="presParOf" srcId="{0F9083CF-FD5E-4827-B0F0-EC150E5AA580}" destId="{1B0E7575-3E5A-4282-8C46-A3536D540FAB}" srcOrd="6" destOrd="0" presId="urn:microsoft.com/office/officeart/2005/8/layout/list1"/>
    <dgm:cxn modelId="{9ADDAB0D-4F3C-4A2C-A817-4DE57C2898A5}" type="presParOf" srcId="{0F9083CF-FD5E-4827-B0F0-EC150E5AA580}" destId="{F2CED4AB-44CC-40F9-AC60-40294EAA529B}" srcOrd="7" destOrd="0" presId="urn:microsoft.com/office/officeart/2005/8/layout/list1"/>
    <dgm:cxn modelId="{22390C0E-DE3F-45FE-8B00-D1FEF4EB32CD}" type="presParOf" srcId="{0F9083CF-FD5E-4827-B0F0-EC150E5AA580}" destId="{41F8172C-DF21-4ADE-A960-9C5439B2E6BE}" srcOrd="8" destOrd="0" presId="urn:microsoft.com/office/officeart/2005/8/layout/list1"/>
    <dgm:cxn modelId="{AE23161A-C50F-42DE-A393-9694290A04E1}" type="presParOf" srcId="{41F8172C-DF21-4ADE-A960-9C5439B2E6BE}" destId="{5F442EFB-9B3A-418C-8AE3-E42BBF79E931}" srcOrd="0" destOrd="0" presId="urn:microsoft.com/office/officeart/2005/8/layout/list1"/>
    <dgm:cxn modelId="{3522B7AB-24E5-4DA7-9150-225DAC56568B}" type="presParOf" srcId="{41F8172C-DF21-4ADE-A960-9C5439B2E6BE}" destId="{6746E25C-A6E1-488D-92B5-02B8E934644C}" srcOrd="1" destOrd="0" presId="urn:microsoft.com/office/officeart/2005/8/layout/list1"/>
    <dgm:cxn modelId="{9685307D-41B3-4702-AEA7-611BC675A8D9}" type="presParOf" srcId="{0F9083CF-FD5E-4827-B0F0-EC150E5AA580}" destId="{6BA5746E-518C-429A-9052-8A5A9AD8A3BD}" srcOrd="9" destOrd="0" presId="urn:microsoft.com/office/officeart/2005/8/layout/list1"/>
    <dgm:cxn modelId="{57844488-7F10-4F25-A5D2-95E05527FC0D}" type="presParOf" srcId="{0F9083CF-FD5E-4827-B0F0-EC150E5AA580}" destId="{DC0D084F-E91B-4DD9-8E01-670EAF1AD889}" srcOrd="10" destOrd="0" presId="urn:microsoft.com/office/officeart/2005/8/layout/list1"/>
    <dgm:cxn modelId="{17A5C567-EF6B-4D12-B0F0-9C187C1425FC}" type="presParOf" srcId="{0F9083CF-FD5E-4827-B0F0-EC150E5AA580}" destId="{4CC1B95B-0F24-47B6-9265-F765172BDA98}" srcOrd="11" destOrd="0" presId="urn:microsoft.com/office/officeart/2005/8/layout/list1"/>
    <dgm:cxn modelId="{CB309196-57FE-4F41-98FC-4263047B7CA1}" type="presParOf" srcId="{0F9083CF-FD5E-4827-B0F0-EC150E5AA580}" destId="{CE167459-DD03-4627-8F58-2C3A35CF6DDA}" srcOrd="12" destOrd="0" presId="urn:microsoft.com/office/officeart/2005/8/layout/list1"/>
    <dgm:cxn modelId="{FA874EFF-274F-48C3-99BF-FA45B7F326DE}" type="presParOf" srcId="{CE167459-DD03-4627-8F58-2C3A35CF6DDA}" destId="{17931595-BD45-47A5-A24C-0F82097F5ABE}" srcOrd="0" destOrd="0" presId="urn:microsoft.com/office/officeart/2005/8/layout/list1"/>
    <dgm:cxn modelId="{E3D12FDE-00E1-4C49-ABE7-09988B100ADA}" type="presParOf" srcId="{CE167459-DD03-4627-8F58-2C3A35CF6DDA}" destId="{A5990402-86D3-4FA4-98B5-83C551AEDFD2}" srcOrd="1" destOrd="0" presId="urn:microsoft.com/office/officeart/2005/8/layout/list1"/>
    <dgm:cxn modelId="{D5E7A0A2-2734-4F96-B807-93D5FD1FA630}" type="presParOf" srcId="{0F9083CF-FD5E-4827-B0F0-EC150E5AA580}" destId="{E33F39F7-BE19-4EDE-8DD2-58322452C919}" srcOrd="13" destOrd="0" presId="urn:microsoft.com/office/officeart/2005/8/layout/list1"/>
    <dgm:cxn modelId="{7D4ECBDE-5B4E-4D50-BFC6-ADD95EE25C84}" type="presParOf" srcId="{0F9083CF-FD5E-4827-B0F0-EC150E5AA580}" destId="{7DD248D0-78A3-4E67-B985-983326AE6B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39BFE-7C0F-433E-89DD-9A136B923961}">
      <dsp:nvSpPr>
        <dsp:cNvPr id="0" name=""/>
        <dsp:cNvSpPr/>
      </dsp:nvSpPr>
      <dsp:spPr>
        <a:xfrm>
          <a:off x="0" y="46308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691B-7989-40F3-8751-58862BA7C653}">
      <dsp:nvSpPr>
        <dsp:cNvPr id="0" name=""/>
        <dsp:cNvSpPr/>
      </dsp:nvSpPr>
      <dsp:spPr>
        <a:xfrm>
          <a:off x="275510" y="35045"/>
          <a:ext cx="3857148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Subject-Oriented</a:t>
          </a:r>
        </a:p>
      </dsp:txBody>
      <dsp:txXfrm>
        <a:off x="317300" y="76835"/>
        <a:ext cx="3773568" cy="772500"/>
      </dsp:txXfrm>
    </dsp:sp>
    <dsp:sp modelId="{1B0E7575-3E5A-4282-8C46-A3536D540FAB}">
      <dsp:nvSpPr>
        <dsp:cNvPr id="0" name=""/>
        <dsp:cNvSpPr/>
      </dsp:nvSpPr>
      <dsp:spPr>
        <a:xfrm>
          <a:off x="0" y="177852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A6C99-8C95-48E9-A32F-CCA4DFC9A670}">
      <dsp:nvSpPr>
        <dsp:cNvPr id="0" name=""/>
        <dsp:cNvSpPr/>
      </dsp:nvSpPr>
      <dsp:spPr>
        <a:xfrm>
          <a:off x="275510" y="1350485"/>
          <a:ext cx="3857148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Integrated</a:t>
          </a:r>
        </a:p>
      </dsp:txBody>
      <dsp:txXfrm>
        <a:off x="317300" y="1392275"/>
        <a:ext cx="3773568" cy="772500"/>
      </dsp:txXfrm>
    </dsp:sp>
    <dsp:sp modelId="{DC0D084F-E91B-4DD9-8E01-670EAF1AD889}">
      <dsp:nvSpPr>
        <dsp:cNvPr id="0" name=""/>
        <dsp:cNvSpPr/>
      </dsp:nvSpPr>
      <dsp:spPr>
        <a:xfrm>
          <a:off x="0" y="309396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6E25C-A6E1-488D-92B5-02B8E934644C}">
      <dsp:nvSpPr>
        <dsp:cNvPr id="0" name=""/>
        <dsp:cNvSpPr/>
      </dsp:nvSpPr>
      <dsp:spPr>
        <a:xfrm>
          <a:off x="275510" y="2665925"/>
          <a:ext cx="3857148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Time-variant</a:t>
          </a:r>
        </a:p>
      </dsp:txBody>
      <dsp:txXfrm>
        <a:off x="317300" y="2707715"/>
        <a:ext cx="3773568" cy="772500"/>
      </dsp:txXfrm>
    </dsp:sp>
    <dsp:sp modelId="{7DD248D0-78A3-4E67-B985-983326AE6B99}">
      <dsp:nvSpPr>
        <dsp:cNvPr id="0" name=""/>
        <dsp:cNvSpPr/>
      </dsp:nvSpPr>
      <dsp:spPr>
        <a:xfrm>
          <a:off x="0" y="440940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90402-86D3-4FA4-98B5-83C551AEDFD2}">
      <dsp:nvSpPr>
        <dsp:cNvPr id="0" name=""/>
        <dsp:cNvSpPr/>
      </dsp:nvSpPr>
      <dsp:spPr>
        <a:xfrm>
          <a:off x="275510" y="3981365"/>
          <a:ext cx="3857148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Nonvolatile</a:t>
          </a:r>
        </a:p>
      </dsp:txBody>
      <dsp:txXfrm>
        <a:off x="317300" y="4023155"/>
        <a:ext cx="377356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79DB8-84A5-404A-B03B-2CC1D5A7969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7FFB6-964C-4FF9-955F-07FEA35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warehouse4u.info/OLTP-vs-OLAP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utorialspoint.com/dwh/dwh_overview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end-to-end-project-on-time-series-analysis-and-forecasting-with-python-4835e6bf050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 warehouse is a copy of transaction data specifically structured for query and analysis.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resource planning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integrated management of main business processes, often in real time and mediated by software and technology.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Extract, Transform and Load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/>
              <a:t>Defined in many different ways, but not rigorously.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A decision support database that is maintained </a:t>
            </a:r>
            <a:r>
              <a:rPr lang="en-US" altLang="en-US" sz="2000" dirty="0">
                <a:solidFill>
                  <a:schemeClr val="hlink"/>
                </a:solidFill>
              </a:rPr>
              <a:t>separately </a:t>
            </a:r>
            <a:r>
              <a:rPr lang="en-US" altLang="en-US" sz="2000" dirty="0"/>
              <a:t>from the organization’s operational database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Support </a:t>
            </a:r>
            <a:r>
              <a:rPr lang="en-US" altLang="en-US" sz="20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000" dirty="0"/>
              <a:t> by providing a solid platform of consolidated, historical data for analysis.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>
                <a:solidFill>
                  <a:srgbClr val="157573"/>
                </a:solidFill>
              </a:rPr>
              <a:t>“A data warehouse is a</a:t>
            </a:r>
            <a:r>
              <a:rPr lang="en-US" altLang="en-US" sz="2000" dirty="0"/>
              <a:t> </a:t>
            </a:r>
            <a:r>
              <a:rPr lang="en-US" altLang="en-US" sz="20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000" dirty="0"/>
              <a:t>,</a:t>
            </a:r>
            <a:r>
              <a:rPr lang="en-US" altLang="en-US" sz="20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000" dirty="0"/>
              <a:t>, </a:t>
            </a:r>
            <a:r>
              <a:rPr lang="en-US" altLang="en-US" sz="20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157573"/>
                </a:solidFill>
              </a:rPr>
              <a:t>and </a:t>
            </a:r>
            <a:r>
              <a:rPr lang="en-US" altLang="en-US" sz="20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altLang="en-US" sz="2000" dirty="0" err="1">
                <a:solidFill>
                  <a:srgbClr val="157573"/>
                </a:solidFill>
              </a:rPr>
              <a:t>Inmon</a:t>
            </a:r>
            <a:endParaRPr lang="en-US" altLang="en-US" sz="2000" dirty="0">
              <a:solidFill>
                <a:srgbClr val="157573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/>
              <a:t>Data warehousing: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The process of constructing and using data warehouses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https://www.datawarehouse4u.info/OLTP-vs-OLAP.html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“An operational database undergoes frequent changes on a daily basis on account of the transactions that take place. Suppose a business executive wants to analyze previous feedback on any data such as a product, a supplier, or any consumer data, then the executive will have no data available to analyze because the previous data has been updated due to transactions.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 warehouses provides us generalized and consolidated data in multidimensional view. Along with generalized and consolidated view of data, a data warehouses also provides us Online Analytical Processing (OLAP) tools. These tools help us in interactive and effective analysis of data in a multidimensional space. This analysis results in data generalization and data mining. </a:t>
            </a:r>
            <a:r>
              <a:rPr lang="en-US" dirty="0">
                <a:hlinkClick r:id="rId4"/>
              </a:rPr>
              <a:t>https://www.tutorialspoint.com/</a:t>
            </a:r>
            <a:r>
              <a:rPr lang="en-US" dirty="0" err="1">
                <a:hlinkClick r:id="rId4"/>
              </a:rPr>
              <a:t>dwh</a:t>
            </a:r>
            <a:r>
              <a:rPr lang="en-US" dirty="0">
                <a:hlinkClick r:id="rId4"/>
              </a:rPr>
              <a:t>/dwh_overview.htm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“Data warehouses are subject-oriented, meaning…” </a:t>
            </a:r>
          </a:p>
          <a:p>
            <a:endParaRPr lang="en-US" dirty="0"/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Organized around major subjects, such as </a:t>
            </a:r>
            <a:r>
              <a:rPr lang="en-US" altLang="en-US" sz="1200" dirty="0">
                <a:solidFill>
                  <a:schemeClr val="hlink"/>
                </a:solidFill>
              </a:rPr>
              <a:t>customer, product, sales</a:t>
            </a:r>
            <a:endParaRPr lang="en-US" altLang="en-US" sz="12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Focusing on the modeling and analysis of data for decision makers, not on daily operations or transaction processing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Provide </a:t>
            </a:r>
            <a:r>
              <a:rPr lang="en-US" altLang="en-US" sz="1200" dirty="0">
                <a:solidFill>
                  <a:schemeClr val="hlink"/>
                </a:solidFill>
              </a:rPr>
              <a:t>a simple and concise</a:t>
            </a:r>
            <a:r>
              <a:rPr lang="en-US" altLang="en-US" sz="1200" dirty="0"/>
              <a:t> view around particular subject issues by </a:t>
            </a:r>
            <a:r>
              <a:rPr lang="en-US" altLang="en-US" sz="1200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Constructed by integrating multiple, heterogeneous data sources</a:t>
            </a:r>
          </a:p>
          <a:p>
            <a:pPr lvl="1" eaLnBrk="1" hangingPunct="1"/>
            <a:r>
              <a:rPr lang="en-US" altLang="en-US" sz="2400" dirty="0"/>
              <a:t>relational databases, flat files, on-line transaction records</a:t>
            </a:r>
          </a:p>
          <a:p>
            <a:pPr eaLnBrk="1" hangingPunct="1"/>
            <a:r>
              <a:rPr lang="en-US" altLang="en-US" sz="2400" dirty="0"/>
              <a:t>Data cleaning and data integration techniques are applied.</a:t>
            </a:r>
          </a:p>
          <a:p>
            <a:pPr lvl="1" eaLnBrk="1" hangingPunct="1"/>
            <a:r>
              <a:rPr lang="en-US" altLang="en-US" sz="2400" dirty="0"/>
              <a:t>Ensure consistency in naming conventions, encoding structures, attribute measures, etc. among different data sources</a:t>
            </a:r>
          </a:p>
          <a:p>
            <a:pPr lvl="2" eaLnBrk="1" hangingPunct="1"/>
            <a:r>
              <a:rPr lang="en-US" altLang="en-US" sz="2000" dirty="0"/>
              <a:t>E.g., Hotel price: currency, tax, breakfast covered, etc.</a:t>
            </a:r>
          </a:p>
          <a:p>
            <a:pPr lvl="1" eaLnBrk="1" hangingPunct="1"/>
            <a:r>
              <a:rPr lang="en-US" altLang="en-US" sz="2400" dirty="0"/>
              <a:t>When data is moved to the warehouse, it is converted.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The time horizon for the data warehouse is significantly longer than that of operational systems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Data warehouse data: provide information from a historical perspective (e.g., past 5-10 years)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Every key structure in the data warehouse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Contains an element of time, explicitly or implicitly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element”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hlinkClick r:id="rId3"/>
              </a:rPr>
              <a:t>https://towardsdatascience.com/an-end-to-end-project-on-time-series-analysis-and-forecasting-with-python-4835e6bf050b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hlink"/>
                </a:solidFill>
              </a:rPr>
              <a:t>physically separate store</a:t>
            </a:r>
            <a:r>
              <a:rPr lang="en-US" altLang="en-US" sz="2400" dirty="0"/>
              <a:t> of data transformed from the operational environment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Operational </a:t>
            </a:r>
            <a:r>
              <a:rPr lang="en-US" altLang="en-US" sz="2400" dirty="0">
                <a:solidFill>
                  <a:schemeClr val="hlink"/>
                </a:solidFill>
              </a:rPr>
              <a:t>update of data does not occur</a:t>
            </a:r>
            <a:r>
              <a:rPr lang="en-US" altLang="en-US" sz="2400" dirty="0"/>
              <a:t> in the data warehouse environment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i="1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chemeClr val="hlink"/>
                </a:solidFill>
              </a:rPr>
              <a:t>access of data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1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High performance for both systems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DBMS— tuned for OLTP: access methods, indexing, concurrency control, recovery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Warehouse—tuned for OLAP: complex OLAP queries, multidimensional view, consolidation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Different functions and different data: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missing data</a:t>
            </a:r>
            <a:r>
              <a:rPr lang="en-US" altLang="en-US" sz="2000" dirty="0"/>
              <a:t>: Decision support requires historical data which operational DBs do not typically maintain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data consolidation</a:t>
            </a:r>
            <a:r>
              <a:rPr lang="en-US" altLang="en-US" sz="2000" dirty="0"/>
              <a:t>:  DS requires consolidation (aggregation, summarization) of data from heterogeneous sources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data quality</a:t>
            </a:r>
            <a:r>
              <a:rPr lang="en-US" altLang="en-US" sz="2000" dirty="0"/>
              <a:t>: different sources typically use inconsistent data representations, codes and formats which have to be reconciled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Note: There are more and more systems which perform OLAP analysis directly on relational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0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53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6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us206.pressbooks.com/chapter/chapter-4-data-and-database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Data_warehou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books.org/wiki/Business_Intelligence/documentation_frame_data_sourc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Data_warehou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B29E-E410-4640-AE84-D79298762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Warehousing: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D05AC-430D-44A3-A472-CD4D05304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Andrews and Angela Hughes</a:t>
            </a:r>
          </a:p>
        </p:txBody>
      </p:sp>
    </p:spTree>
    <p:extLst>
      <p:ext uri="{BB962C8B-B14F-4D97-AF65-F5344CB8AC3E}">
        <p14:creationId xmlns:p14="http://schemas.microsoft.com/office/powerpoint/2010/main" val="30882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4D1A7-230F-4F12-A3FC-3882D4B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“A data warehouse is a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subject-oriented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integrated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time-variant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nonvolatile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collection of data in support of management’s decision-making process.”—W. H.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Inmon</a:t>
            </a:r>
            <a:b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234DDA6-8B84-40E2-BF16-CCEF88B78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651017"/>
              </p:ext>
            </p:extLst>
          </p:nvPr>
        </p:nvGraphicFramePr>
        <p:xfrm>
          <a:off x="6116638" y="609600"/>
          <a:ext cx="5510212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0D9448-2D1B-4C9F-BADC-D87425E4BD98}"/>
              </a:ext>
            </a:extLst>
          </p:cNvPr>
          <p:cNvSpPr txBox="1"/>
          <p:nvPr/>
        </p:nvSpPr>
        <p:spPr>
          <a:xfrm>
            <a:off x="9795190" y="6870700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://bus206.pressbooks.com/chapter/chapter-4-data-and-databas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70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30BD-D803-4430-8F79-82B5F4D6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analytical processing (OLAP) is used for analytics, while online transaction processing (OLTP) is used for transactions.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557F75-481C-445B-B134-B181E9070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00287"/>
              </p:ext>
            </p:extLst>
          </p:nvPr>
        </p:nvGraphicFramePr>
        <p:xfrm>
          <a:off x="1649723" y="2329732"/>
          <a:ext cx="6635536" cy="41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4" imgW="11172825" imgH="6858000" progId="Word.Document.8">
                  <p:embed/>
                </p:oleObj>
              </mc:Choice>
              <mc:Fallback>
                <p:oleObj name="Document" r:id="rId4" imgW="11172825" imgH="6858000" progId="Word.Document.8">
                  <p:embed/>
                  <p:pic>
                    <p:nvPicPr>
                      <p:cNvPr id="19460" name="Object 3">
                        <a:extLst>
                          <a:ext uri="{FF2B5EF4-FFF2-40B4-BE49-F238E27FC236}">
                            <a16:creationId xmlns:a16="http://schemas.microsoft.com/office/drawing/2014/main" id="{B492C217-9F27-4BEE-9482-F7937E736E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723" y="2329732"/>
                        <a:ext cx="6635536" cy="41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47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8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83FE1-DAD6-40BC-A38D-23FE9C83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are organized around major subjects, such as customer, product, sales, etc.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E623B2-4425-488F-BAC0-D2D86A26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Subject-oriented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3D3C99A-CBEF-4236-8F85-6D1FB576B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8603" y="1999449"/>
            <a:ext cx="4887354" cy="285910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F6C380C-8A52-492D-AB32-5D033D8AE332}"/>
              </a:ext>
            </a:extLst>
          </p:cNvPr>
          <p:cNvSpPr txBox="1"/>
          <p:nvPr/>
        </p:nvSpPr>
        <p:spPr>
          <a:xfrm>
            <a:off x="3249304" y="4658496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Data_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642900-75AB-4E26-AA6E-A16237EA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are constructed by integrating data from multiple heterogenous data sources.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138A27-23DA-418C-80AD-76D07A50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</a:p>
        </p:txBody>
      </p:sp>
      <p:pic>
        <p:nvPicPr>
          <p:cNvPr id="100" name="Picture Placeholder 99">
            <a:extLst>
              <a:ext uri="{FF2B5EF4-FFF2-40B4-BE49-F238E27FC236}">
                <a16:creationId xmlns:a16="http://schemas.microsoft.com/office/drawing/2014/main" id="{5EBE14ED-8F9F-4AD5-B631-7AF9DDCFC9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990" t="-100" r="-249" b="100"/>
          <a:stretch/>
        </p:blipFill>
        <p:spPr>
          <a:xfrm>
            <a:off x="985968" y="1102300"/>
            <a:ext cx="8288033" cy="3131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82366-D35A-4569-BF39-45D25BA124C6}"/>
              </a:ext>
            </a:extLst>
          </p:cNvPr>
          <p:cNvSpPr txBox="1"/>
          <p:nvPr/>
        </p:nvSpPr>
        <p:spPr>
          <a:xfrm>
            <a:off x="9665347" y="6870700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books.org/wiki/Business_Intelligence/documentation_frame_data_sou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8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81196B-40E3-4922-925A-4F393F47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store historical data.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49AFE6-98EE-44FF-9C37-3494BC6B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Time variant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882FA-E77A-4FC4-BF2D-78134AA4E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" r="7045"/>
          <a:stretch/>
        </p:blipFill>
        <p:spPr>
          <a:xfrm>
            <a:off x="1368523" y="934222"/>
            <a:ext cx="752292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62C315-1E02-4C5B-8FED-4BFC23A1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When new data is added to the data warehouse, previous data is not erased.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07703-C6B0-475F-95BA-3BDFF754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Non-volatile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A552-E6BF-4B37-9BA9-122E791679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263" b="3263"/>
          <a:stretch>
            <a:fillRect/>
          </a:stretch>
        </p:blipFill>
        <p:spPr>
          <a:xfrm>
            <a:off x="1433852" y="934222"/>
            <a:ext cx="739226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4BEC3A-B804-4E8A-9E38-D848BCD7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multi-tiered architecture allows for higher performance and simplicity.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9E873E34-2441-4A67-9043-C5738534E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09942" y="934222"/>
            <a:ext cx="5640085" cy="329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4F567-D6DD-4FC9-97D9-BB24FE41EB4C}"/>
              </a:ext>
            </a:extLst>
          </p:cNvPr>
          <p:cNvSpPr txBox="1"/>
          <p:nvPr/>
        </p:nvSpPr>
        <p:spPr>
          <a:xfrm>
            <a:off x="9665347" y="6870700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Data_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2A6C11-B62E-4B17-901A-6784CA0C623B}"/>
              </a:ext>
            </a:extLst>
          </p:cNvPr>
          <p:cNvSpPr txBox="1"/>
          <p:nvPr/>
        </p:nvSpPr>
        <p:spPr>
          <a:xfrm>
            <a:off x="7125994" y="6870700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Data_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41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733</Words>
  <Application>Microsoft Office PowerPoint</Application>
  <PresentationFormat>Widescreen</PresentationFormat>
  <Paragraphs>80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Document</vt:lpstr>
      <vt:lpstr>Data Warehousing: Basic Concepts</vt:lpstr>
      <vt:lpstr>“A data warehouse is a subject-oriented, integrated, time-variant, and nonvolatile collection of data in support of management’s decision-making process.”—W. H. Inmon </vt:lpstr>
      <vt:lpstr>Online analytical processing (OLAP) is used for analytics, while online transaction processing (OLTP) is used for transactions. </vt:lpstr>
      <vt:lpstr>Data warehouses are organized around major subjects, such as customer, product, sales, etc.  </vt:lpstr>
      <vt:lpstr>Data warehouses are constructed by integrating data from multiple heterogenous data sources.</vt:lpstr>
      <vt:lpstr>Data warehouses store historical data. </vt:lpstr>
      <vt:lpstr>When new data is added to the data warehouse, previous data is not erased.</vt:lpstr>
      <vt:lpstr>A multi-tiered architecture allows for higher performance and simplicity.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Warehousing: Basic Concepts</dc:title>
  <dc:creator>Hannah Andrews</dc:creator>
  <cp:lastModifiedBy>Hannah Andrews</cp:lastModifiedBy>
  <cp:revision>3</cp:revision>
  <dcterms:created xsi:type="dcterms:W3CDTF">2020-02-19T17:33:36Z</dcterms:created>
  <dcterms:modified xsi:type="dcterms:W3CDTF">2020-02-19T18:17:07Z</dcterms:modified>
</cp:coreProperties>
</file>