
<file path=[Content_Types].xml><?xml version="1.0" encoding="utf-8"?>
<Types xmlns="http://schemas.openxmlformats.org/package/2006/content-types">
  <Default Extension="bin" ContentType="application/vnd.openxmlformats-officedocument.oleObject"/>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58" r:id="rId4"/>
    <p:sldId id="259" r:id="rId5"/>
    <p:sldId id="260" r:id="rId6"/>
    <p:sldId id="262" r:id="rId7"/>
    <p:sldId id="261" r:id="rId8"/>
    <p:sldId id="98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62302" autoAdjust="0"/>
  </p:normalViewPr>
  <p:slideViewPr>
    <p:cSldViewPr snapToGrid="0">
      <p:cViewPr varScale="1">
        <p:scale>
          <a:sx n="40" d="100"/>
          <a:sy n="40" d="100"/>
        </p:scale>
        <p:origin x="1494" y="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64E3FA-20FD-40B3-B8EC-9B742751B892}"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5628DA28-76BD-4333-815A-B895BFCF501E}">
      <dgm:prSet phldrT="[Text]"/>
      <dgm:spPr/>
      <dgm:t>
        <a:bodyPr/>
        <a:lstStyle/>
        <a:p>
          <a:r>
            <a:rPr lang="en-US" dirty="0"/>
            <a:t>Subject-Oriented</a:t>
          </a:r>
        </a:p>
      </dgm:t>
    </dgm:pt>
    <dgm:pt modelId="{7D2E003B-D72E-4619-83C5-08B54B3AF870}" type="parTrans" cxnId="{19CE20C4-CAFC-4A19-9D42-42AB200BC392}">
      <dgm:prSet/>
      <dgm:spPr/>
      <dgm:t>
        <a:bodyPr/>
        <a:lstStyle/>
        <a:p>
          <a:endParaRPr lang="en-US"/>
        </a:p>
      </dgm:t>
    </dgm:pt>
    <dgm:pt modelId="{7349975C-AA5D-4611-BEAB-9C72568D5F53}" type="sibTrans" cxnId="{19CE20C4-CAFC-4A19-9D42-42AB200BC392}">
      <dgm:prSet/>
      <dgm:spPr/>
      <dgm:t>
        <a:bodyPr/>
        <a:lstStyle/>
        <a:p>
          <a:endParaRPr lang="en-US"/>
        </a:p>
      </dgm:t>
    </dgm:pt>
    <dgm:pt modelId="{820907B9-094D-4DCE-BF8C-98C45D58D2A5}">
      <dgm:prSet phldrT="[Text]"/>
      <dgm:spPr/>
      <dgm:t>
        <a:bodyPr/>
        <a:lstStyle/>
        <a:p>
          <a:r>
            <a:rPr lang="en-US" dirty="0"/>
            <a:t>Integrated</a:t>
          </a:r>
        </a:p>
      </dgm:t>
    </dgm:pt>
    <dgm:pt modelId="{815CF0B1-BFBC-48EB-8B61-3D594313EB03}" type="parTrans" cxnId="{47D7236F-28D9-4F5B-B7FD-7C0F17193AFF}">
      <dgm:prSet/>
      <dgm:spPr/>
      <dgm:t>
        <a:bodyPr/>
        <a:lstStyle/>
        <a:p>
          <a:endParaRPr lang="en-US"/>
        </a:p>
      </dgm:t>
    </dgm:pt>
    <dgm:pt modelId="{44346330-365C-427A-8762-5C23468B45F4}" type="sibTrans" cxnId="{47D7236F-28D9-4F5B-B7FD-7C0F17193AFF}">
      <dgm:prSet/>
      <dgm:spPr/>
      <dgm:t>
        <a:bodyPr/>
        <a:lstStyle/>
        <a:p>
          <a:endParaRPr lang="en-US"/>
        </a:p>
      </dgm:t>
    </dgm:pt>
    <dgm:pt modelId="{D06DD928-0E56-4F28-B88C-F333B0215FB1}">
      <dgm:prSet phldrT="[Text]"/>
      <dgm:spPr/>
      <dgm:t>
        <a:bodyPr/>
        <a:lstStyle/>
        <a:p>
          <a:r>
            <a:rPr lang="en-US" dirty="0"/>
            <a:t>Time-variant</a:t>
          </a:r>
        </a:p>
      </dgm:t>
    </dgm:pt>
    <dgm:pt modelId="{2C784A7A-3FD3-4E84-8018-E9797CB88814}" type="parTrans" cxnId="{8C2843F4-E277-4F42-8116-AC1A946DB768}">
      <dgm:prSet/>
      <dgm:spPr/>
      <dgm:t>
        <a:bodyPr/>
        <a:lstStyle/>
        <a:p>
          <a:endParaRPr lang="en-US"/>
        </a:p>
      </dgm:t>
    </dgm:pt>
    <dgm:pt modelId="{054C6AAC-1535-4C3E-A5F2-56ACA2C64884}" type="sibTrans" cxnId="{8C2843F4-E277-4F42-8116-AC1A946DB768}">
      <dgm:prSet/>
      <dgm:spPr/>
      <dgm:t>
        <a:bodyPr/>
        <a:lstStyle/>
        <a:p>
          <a:endParaRPr lang="en-US"/>
        </a:p>
      </dgm:t>
    </dgm:pt>
    <dgm:pt modelId="{62CC1F5B-79A6-4C8D-803D-4A1EB521D0C9}">
      <dgm:prSet phldrT="[Text]"/>
      <dgm:spPr/>
      <dgm:t>
        <a:bodyPr/>
        <a:lstStyle/>
        <a:p>
          <a:r>
            <a:rPr lang="en-US" dirty="0"/>
            <a:t>Nonvolatile</a:t>
          </a:r>
        </a:p>
      </dgm:t>
    </dgm:pt>
    <dgm:pt modelId="{FF0F30EC-E3DD-43F1-9E71-7F63E58DFB19}" type="parTrans" cxnId="{B5820224-CA61-475B-8F42-B99EA2873D80}">
      <dgm:prSet/>
      <dgm:spPr/>
      <dgm:t>
        <a:bodyPr/>
        <a:lstStyle/>
        <a:p>
          <a:endParaRPr lang="en-US"/>
        </a:p>
      </dgm:t>
    </dgm:pt>
    <dgm:pt modelId="{AACA2AC7-57BC-49E9-A001-2A71B3B343D6}" type="sibTrans" cxnId="{B5820224-CA61-475B-8F42-B99EA2873D80}">
      <dgm:prSet/>
      <dgm:spPr/>
      <dgm:t>
        <a:bodyPr/>
        <a:lstStyle/>
        <a:p>
          <a:endParaRPr lang="en-US"/>
        </a:p>
      </dgm:t>
    </dgm:pt>
    <dgm:pt modelId="{0F9083CF-FD5E-4827-B0F0-EC150E5AA580}" type="pres">
      <dgm:prSet presAssocID="{C664E3FA-20FD-40B3-B8EC-9B742751B892}" presName="linear" presStyleCnt="0">
        <dgm:presLayoutVars>
          <dgm:dir/>
          <dgm:animLvl val="lvl"/>
          <dgm:resizeHandles val="exact"/>
        </dgm:presLayoutVars>
      </dgm:prSet>
      <dgm:spPr/>
    </dgm:pt>
    <dgm:pt modelId="{DBA072D2-F38F-46AA-BA72-B1BCED975BA9}" type="pres">
      <dgm:prSet presAssocID="{5628DA28-76BD-4333-815A-B895BFCF501E}" presName="parentLin" presStyleCnt="0"/>
      <dgm:spPr/>
    </dgm:pt>
    <dgm:pt modelId="{28517818-DF4A-43B9-BB99-314CB123593D}" type="pres">
      <dgm:prSet presAssocID="{5628DA28-76BD-4333-815A-B895BFCF501E}" presName="parentLeftMargin" presStyleLbl="node1" presStyleIdx="0" presStyleCnt="4"/>
      <dgm:spPr/>
    </dgm:pt>
    <dgm:pt modelId="{1A98691B-7989-40F3-8751-58862BA7C653}" type="pres">
      <dgm:prSet presAssocID="{5628DA28-76BD-4333-815A-B895BFCF501E}" presName="parentText" presStyleLbl="node1" presStyleIdx="0" presStyleCnt="4">
        <dgm:presLayoutVars>
          <dgm:chMax val="0"/>
          <dgm:bulletEnabled val="1"/>
        </dgm:presLayoutVars>
      </dgm:prSet>
      <dgm:spPr/>
    </dgm:pt>
    <dgm:pt modelId="{91A91B73-A6B9-42E6-BA72-D20BE3B5C20D}" type="pres">
      <dgm:prSet presAssocID="{5628DA28-76BD-4333-815A-B895BFCF501E}" presName="negativeSpace" presStyleCnt="0"/>
      <dgm:spPr/>
    </dgm:pt>
    <dgm:pt modelId="{E7C39BFE-7C0F-433E-89DD-9A136B923961}" type="pres">
      <dgm:prSet presAssocID="{5628DA28-76BD-4333-815A-B895BFCF501E}" presName="childText" presStyleLbl="conFgAcc1" presStyleIdx="0" presStyleCnt="4">
        <dgm:presLayoutVars>
          <dgm:bulletEnabled val="1"/>
        </dgm:presLayoutVars>
      </dgm:prSet>
      <dgm:spPr/>
    </dgm:pt>
    <dgm:pt modelId="{E836F450-52BC-445A-B3CC-1CF86EECEC8D}" type="pres">
      <dgm:prSet presAssocID="{7349975C-AA5D-4611-BEAB-9C72568D5F53}" presName="spaceBetweenRectangles" presStyleCnt="0"/>
      <dgm:spPr/>
    </dgm:pt>
    <dgm:pt modelId="{0406E52B-B760-4520-95C7-1720B92FA8E9}" type="pres">
      <dgm:prSet presAssocID="{820907B9-094D-4DCE-BF8C-98C45D58D2A5}" presName="parentLin" presStyleCnt="0"/>
      <dgm:spPr/>
    </dgm:pt>
    <dgm:pt modelId="{271470F1-852B-43EB-A4F9-462B7F5220A4}" type="pres">
      <dgm:prSet presAssocID="{820907B9-094D-4DCE-BF8C-98C45D58D2A5}" presName="parentLeftMargin" presStyleLbl="node1" presStyleIdx="0" presStyleCnt="4"/>
      <dgm:spPr/>
    </dgm:pt>
    <dgm:pt modelId="{029A6C99-8C95-48E9-A32F-CCA4DFC9A670}" type="pres">
      <dgm:prSet presAssocID="{820907B9-094D-4DCE-BF8C-98C45D58D2A5}" presName="parentText" presStyleLbl="node1" presStyleIdx="1" presStyleCnt="4">
        <dgm:presLayoutVars>
          <dgm:chMax val="0"/>
          <dgm:bulletEnabled val="1"/>
        </dgm:presLayoutVars>
      </dgm:prSet>
      <dgm:spPr/>
    </dgm:pt>
    <dgm:pt modelId="{72376E84-A710-4042-BB43-F817D71C34BF}" type="pres">
      <dgm:prSet presAssocID="{820907B9-094D-4DCE-BF8C-98C45D58D2A5}" presName="negativeSpace" presStyleCnt="0"/>
      <dgm:spPr/>
    </dgm:pt>
    <dgm:pt modelId="{1B0E7575-3E5A-4282-8C46-A3536D540FAB}" type="pres">
      <dgm:prSet presAssocID="{820907B9-094D-4DCE-BF8C-98C45D58D2A5}" presName="childText" presStyleLbl="conFgAcc1" presStyleIdx="1" presStyleCnt="4">
        <dgm:presLayoutVars>
          <dgm:bulletEnabled val="1"/>
        </dgm:presLayoutVars>
      </dgm:prSet>
      <dgm:spPr/>
    </dgm:pt>
    <dgm:pt modelId="{F2CED4AB-44CC-40F9-AC60-40294EAA529B}" type="pres">
      <dgm:prSet presAssocID="{44346330-365C-427A-8762-5C23468B45F4}" presName="spaceBetweenRectangles" presStyleCnt="0"/>
      <dgm:spPr/>
    </dgm:pt>
    <dgm:pt modelId="{41F8172C-DF21-4ADE-A960-9C5439B2E6BE}" type="pres">
      <dgm:prSet presAssocID="{D06DD928-0E56-4F28-B88C-F333B0215FB1}" presName="parentLin" presStyleCnt="0"/>
      <dgm:spPr/>
    </dgm:pt>
    <dgm:pt modelId="{5F442EFB-9B3A-418C-8AE3-E42BBF79E931}" type="pres">
      <dgm:prSet presAssocID="{D06DD928-0E56-4F28-B88C-F333B0215FB1}" presName="parentLeftMargin" presStyleLbl="node1" presStyleIdx="1" presStyleCnt="4"/>
      <dgm:spPr/>
    </dgm:pt>
    <dgm:pt modelId="{6746E25C-A6E1-488D-92B5-02B8E934644C}" type="pres">
      <dgm:prSet presAssocID="{D06DD928-0E56-4F28-B88C-F333B0215FB1}" presName="parentText" presStyleLbl="node1" presStyleIdx="2" presStyleCnt="4">
        <dgm:presLayoutVars>
          <dgm:chMax val="0"/>
          <dgm:bulletEnabled val="1"/>
        </dgm:presLayoutVars>
      </dgm:prSet>
      <dgm:spPr/>
    </dgm:pt>
    <dgm:pt modelId="{6BA5746E-518C-429A-9052-8A5A9AD8A3BD}" type="pres">
      <dgm:prSet presAssocID="{D06DD928-0E56-4F28-B88C-F333B0215FB1}" presName="negativeSpace" presStyleCnt="0"/>
      <dgm:spPr/>
    </dgm:pt>
    <dgm:pt modelId="{DC0D084F-E91B-4DD9-8E01-670EAF1AD889}" type="pres">
      <dgm:prSet presAssocID="{D06DD928-0E56-4F28-B88C-F333B0215FB1}" presName="childText" presStyleLbl="conFgAcc1" presStyleIdx="2" presStyleCnt="4">
        <dgm:presLayoutVars>
          <dgm:bulletEnabled val="1"/>
        </dgm:presLayoutVars>
      </dgm:prSet>
      <dgm:spPr/>
    </dgm:pt>
    <dgm:pt modelId="{4CC1B95B-0F24-47B6-9265-F765172BDA98}" type="pres">
      <dgm:prSet presAssocID="{054C6AAC-1535-4C3E-A5F2-56ACA2C64884}" presName="spaceBetweenRectangles" presStyleCnt="0"/>
      <dgm:spPr/>
    </dgm:pt>
    <dgm:pt modelId="{CE167459-DD03-4627-8F58-2C3A35CF6DDA}" type="pres">
      <dgm:prSet presAssocID="{62CC1F5B-79A6-4C8D-803D-4A1EB521D0C9}" presName="parentLin" presStyleCnt="0"/>
      <dgm:spPr/>
    </dgm:pt>
    <dgm:pt modelId="{17931595-BD45-47A5-A24C-0F82097F5ABE}" type="pres">
      <dgm:prSet presAssocID="{62CC1F5B-79A6-4C8D-803D-4A1EB521D0C9}" presName="parentLeftMargin" presStyleLbl="node1" presStyleIdx="2" presStyleCnt="4"/>
      <dgm:spPr/>
    </dgm:pt>
    <dgm:pt modelId="{A5990402-86D3-4FA4-98B5-83C551AEDFD2}" type="pres">
      <dgm:prSet presAssocID="{62CC1F5B-79A6-4C8D-803D-4A1EB521D0C9}" presName="parentText" presStyleLbl="node1" presStyleIdx="3" presStyleCnt="4">
        <dgm:presLayoutVars>
          <dgm:chMax val="0"/>
          <dgm:bulletEnabled val="1"/>
        </dgm:presLayoutVars>
      </dgm:prSet>
      <dgm:spPr/>
    </dgm:pt>
    <dgm:pt modelId="{E33F39F7-BE19-4EDE-8DD2-58322452C919}" type="pres">
      <dgm:prSet presAssocID="{62CC1F5B-79A6-4C8D-803D-4A1EB521D0C9}" presName="negativeSpace" presStyleCnt="0"/>
      <dgm:spPr/>
    </dgm:pt>
    <dgm:pt modelId="{7DD248D0-78A3-4E67-B985-983326AE6B99}" type="pres">
      <dgm:prSet presAssocID="{62CC1F5B-79A6-4C8D-803D-4A1EB521D0C9}" presName="childText" presStyleLbl="conFgAcc1" presStyleIdx="3" presStyleCnt="4">
        <dgm:presLayoutVars>
          <dgm:bulletEnabled val="1"/>
        </dgm:presLayoutVars>
      </dgm:prSet>
      <dgm:spPr/>
    </dgm:pt>
  </dgm:ptLst>
  <dgm:cxnLst>
    <dgm:cxn modelId="{9674BA03-E4A6-44D2-A48A-EB38201AA72B}" type="presOf" srcId="{5628DA28-76BD-4333-815A-B895BFCF501E}" destId="{28517818-DF4A-43B9-BB99-314CB123593D}" srcOrd="0" destOrd="0" presId="urn:microsoft.com/office/officeart/2005/8/layout/list1"/>
    <dgm:cxn modelId="{B5820224-CA61-475B-8F42-B99EA2873D80}" srcId="{C664E3FA-20FD-40B3-B8EC-9B742751B892}" destId="{62CC1F5B-79A6-4C8D-803D-4A1EB521D0C9}" srcOrd="3" destOrd="0" parTransId="{FF0F30EC-E3DD-43F1-9E71-7F63E58DFB19}" sibTransId="{AACA2AC7-57BC-49E9-A001-2A71B3B343D6}"/>
    <dgm:cxn modelId="{CAE3942D-BB26-40AA-92B3-B872DE9D55CC}" type="presOf" srcId="{820907B9-094D-4DCE-BF8C-98C45D58D2A5}" destId="{271470F1-852B-43EB-A4F9-462B7F5220A4}" srcOrd="0" destOrd="0" presId="urn:microsoft.com/office/officeart/2005/8/layout/list1"/>
    <dgm:cxn modelId="{0662B03B-4140-4679-8CF8-DC9C83FF7C50}" type="presOf" srcId="{C664E3FA-20FD-40B3-B8EC-9B742751B892}" destId="{0F9083CF-FD5E-4827-B0F0-EC150E5AA580}" srcOrd="0" destOrd="0" presId="urn:microsoft.com/office/officeart/2005/8/layout/list1"/>
    <dgm:cxn modelId="{335EEE6A-16EC-4B6F-8997-3B7CB929F0A9}" type="presOf" srcId="{820907B9-094D-4DCE-BF8C-98C45D58D2A5}" destId="{029A6C99-8C95-48E9-A32F-CCA4DFC9A670}" srcOrd="1" destOrd="0" presId="urn:microsoft.com/office/officeart/2005/8/layout/list1"/>
    <dgm:cxn modelId="{47D7236F-28D9-4F5B-B7FD-7C0F17193AFF}" srcId="{C664E3FA-20FD-40B3-B8EC-9B742751B892}" destId="{820907B9-094D-4DCE-BF8C-98C45D58D2A5}" srcOrd="1" destOrd="0" parTransId="{815CF0B1-BFBC-48EB-8B61-3D594313EB03}" sibTransId="{44346330-365C-427A-8762-5C23468B45F4}"/>
    <dgm:cxn modelId="{49C8B679-8D14-4350-AEE3-AB404FEA75C1}" type="presOf" srcId="{D06DD928-0E56-4F28-B88C-F333B0215FB1}" destId="{6746E25C-A6E1-488D-92B5-02B8E934644C}" srcOrd="1" destOrd="0" presId="urn:microsoft.com/office/officeart/2005/8/layout/list1"/>
    <dgm:cxn modelId="{81CB037C-520B-47F4-A691-687E95FD56FC}" type="presOf" srcId="{5628DA28-76BD-4333-815A-B895BFCF501E}" destId="{1A98691B-7989-40F3-8751-58862BA7C653}" srcOrd="1" destOrd="0" presId="urn:microsoft.com/office/officeart/2005/8/layout/list1"/>
    <dgm:cxn modelId="{C94CC889-D210-4A9C-8667-9599A1A6D11B}" type="presOf" srcId="{62CC1F5B-79A6-4C8D-803D-4A1EB521D0C9}" destId="{17931595-BD45-47A5-A24C-0F82097F5ABE}" srcOrd="0" destOrd="0" presId="urn:microsoft.com/office/officeart/2005/8/layout/list1"/>
    <dgm:cxn modelId="{6E3EC1B4-907E-4861-BA8B-6E3C08F9A585}" type="presOf" srcId="{62CC1F5B-79A6-4C8D-803D-4A1EB521D0C9}" destId="{A5990402-86D3-4FA4-98B5-83C551AEDFD2}" srcOrd="1" destOrd="0" presId="urn:microsoft.com/office/officeart/2005/8/layout/list1"/>
    <dgm:cxn modelId="{19CE20C4-CAFC-4A19-9D42-42AB200BC392}" srcId="{C664E3FA-20FD-40B3-B8EC-9B742751B892}" destId="{5628DA28-76BD-4333-815A-B895BFCF501E}" srcOrd="0" destOrd="0" parTransId="{7D2E003B-D72E-4619-83C5-08B54B3AF870}" sibTransId="{7349975C-AA5D-4611-BEAB-9C72568D5F53}"/>
    <dgm:cxn modelId="{F7EBEFD8-1B98-47CC-A03B-33171DAD71D4}" type="presOf" srcId="{D06DD928-0E56-4F28-B88C-F333B0215FB1}" destId="{5F442EFB-9B3A-418C-8AE3-E42BBF79E931}" srcOrd="0" destOrd="0" presId="urn:microsoft.com/office/officeart/2005/8/layout/list1"/>
    <dgm:cxn modelId="{8C2843F4-E277-4F42-8116-AC1A946DB768}" srcId="{C664E3FA-20FD-40B3-B8EC-9B742751B892}" destId="{D06DD928-0E56-4F28-B88C-F333B0215FB1}" srcOrd="2" destOrd="0" parTransId="{2C784A7A-3FD3-4E84-8018-E9797CB88814}" sibTransId="{054C6AAC-1535-4C3E-A5F2-56ACA2C64884}"/>
    <dgm:cxn modelId="{95E52561-2BFB-4945-8FA5-AC3DBA15A964}" type="presParOf" srcId="{0F9083CF-FD5E-4827-B0F0-EC150E5AA580}" destId="{DBA072D2-F38F-46AA-BA72-B1BCED975BA9}" srcOrd="0" destOrd="0" presId="urn:microsoft.com/office/officeart/2005/8/layout/list1"/>
    <dgm:cxn modelId="{AD9BC0E8-A9EA-47ED-85BC-C80E002AEA5F}" type="presParOf" srcId="{DBA072D2-F38F-46AA-BA72-B1BCED975BA9}" destId="{28517818-DF4A-43B9-BB99-314CB123593D}" srcOrd="0" destOrd="0" presId="urn:microsoft.com/office/officeart/2005/8/layout/list1"/>
    <dgm:cxn modelId="{D7B55329-F1DA-4261-B4A8-A302616DE7E5}" type="presParOf" srcId="{DBA072D2-F38F-46AA-BA72-B1BCED975BA9}" destId="{1A98691B-7989-40F3-8751-58862BA7C653}" srcOrd="1" destOrd="0" presId="urn:microsoft.com/office/officeart/2005/8/layout/list1"/>
    <dgm:cxn modelId="{DDDB3C6D-EEC2-42E9-9B81-AED77F411F00}" type="presParOf" srcId="{0F9083CF-FD5E-4827-B0F0-EC150E5AA580}" destId="{91A91B73-A6B9-42E6-BA72-D20BE3B5C20D}" srcOrd="1" destOrd="0" presId="urn:microsoft.com/office/officeart/2005/8/layout/list1"/>
    <dgm:cxn modelId="{0D2AA5A1-666A-4524-8E32-8E5AC6321852}" type="presParOf" srcId="{0F9083CF-FD5E-4827-B0F0-EC150E5AA580}" destId="{E7C39BFE-7C0F-433E-89DD-9A136B923961}" srcOrd="2" destOrd="0" presId="urn:microsoft.com/office/officeart/2005/8/layout/list1"/>
    <dgm:cxn modelId="{2824F35A-281E-470E-AF4A-A1335CA81A5E}" type="presParOf" srcId="{0F9083CF-FD5E-4827-B0F0-EC150E5AA580}" destId="{E836F450-52BC-445A-B3CC-1CF86EECEC8D}" srcOrd="3" destOrd="0" presId="urn:microsoft.com/office/officeart/2005/8/layout/list1"/>
    <dgm:cxn modelId="{688A0B55-064B-487C-9C6A-E6E43424F433}" type="presParOf" srcId="{0F9083CF-FD5E-4827-B0F0-EC150E5AA580}" destId="{0406E52B-B760-4520-95C7-1720B92FA8E9}" srcOrd="4" destOrd="0" presId="urn:microsoft.com/office/officeart/2005/8/layout/list1"/>
    <dgm:cxn modelId="{51A22B0D-58A1-4881-854C-96DCCA88ED9B}" type="presParOf" srcId="{0406E52B-B760-4520-95C7-1720B92FA8E9}" destId="{271470F1-852B-43EB-A4F9-462B7F5220A4}" srcOrd="0" destOrd="0" presId="urn:microsoft.com/office/officeart/2005/8/layout/list1"/>
    <dgm:cxn modelId="{5AEE64CB-7C99-4B7B-ADD0-FE24F16F3D57}" type="presParOf" srcId="{0406E52B-B760-4520-95C7-1720B92FA8E9}" destId="{029A6C99-8C95-48E9-A32F-CCA4DFC9A670}" srcOrd="1" destOrd="0" presId="urn:microsoft.com/office/officeart/2005/8/layout/list1"/>
    <dgm:cxn modelId="{8843BF62-A914-467D-A1BC-AD5A6E0D76C6}" type="presParOf" srcId="{0F9083CF-FD5E-4827-B0F0-EC150E5AA580}" destId="{72376E84-A710-4042-BB43-F817D71C34BF}" srcOrd="5" destOrd="0" presId="urn:microsoft.com/office/officeart/2005/8/layout/list1"/>
    <dgm:cxn modelId="{57CD26BD-9C39-4FD7-B297-1C3BB08BBAD8}" type="presParOf" srcId="{0F9083CF-FD5E-4827-B0F0-EC150E5AA580}" destId="{1B0E7575-3E5A-4282-8C46-A3536D540FAB}" srcOrd="6" destOrd="0" presId="urn:microsoft.com/office/officeart/2005/8/layout/list1"/>
    <dgm:cxn modelId="{9ADDAB0D-4F3C-4A2C-A817-4DE57C2898A5}" type="presParOf" srcId="{0F9083CF-FD5E-4827-B0F0-EC150E5AA580}" destId="{F2CED4AB-44CC-40F9-AC60-40294EAA529B}" srcOrd="7" destOrd="0" presId="urn:microsoft.com/office/officeart/2005/8/layout/list1"/>
    <dgm:cxn modelId="{22390C0E-DE3F-45FE-8B00-D1FEF4EB32CD}" type="presParOf" srcId="{0F9083CF-FD5E-4827-B0F0-EC150E5AA580}" destId="{41F8172C-DF21-4ADE-A960-9C5439B2E6BE}" srcOrd="8" destOrd="0" presId="urn:microsoft.com/office/officeart/2005/8/layout/list1"/>
    <dgm:cxn modelId="{AE23161A-C50F-42DE-A393-9694290A04E1}" type="presParOf" srcId="{41F8172C-DF21-4ADE-A960-9C5439B2E6BE}" destId="{5F442EFB-9B3A-418C-8AE3-E42BBF79E931}" srcOrd="0" destOrd="0" presId="urn:microsoft.com/office/officeart/2005/8/layout/list1"/>
    <dgm:cxn modelId="{3522B7AB-24E5-4DA7-9150-225DAC56568B}" type="presParOf" srcId="{41F8172C-DF21-4ADE-A960-9C5439B2E6BE}" destId="{6746E25C-A6E1-488D-92B5-02B8E934644C}" srcOrd="1" destOrd="0" presId="urn:microsoft.com/office/officeart/2005/8/layout/list1"/>
    <dgm:cxn modelId="{9685307D-41B3-4702-AEA7-611BC675A8D9}" type="presParOf" srcId="{0F9083CF-FD5E-4827-B0F0-EC150E5AA580}" destId="{6BA5746E-518C-429A-9052-8A5A9AD8A3BD}" srcOrd="9" destOrd="0" presId="urn:microsoft.com/office/officeart/2005/8/layout/list1"/>
    <dgm:cxn modelId="{57844488-7F10-4F25-A5D2-95E05527FC0D}" type="presParOf" srcId="{0F9083CF-FD5E-4827-B0F0-EC150E5AA580}" destId="{DC0D084F-E91B-4DD9-8E01-670EAF1AD889}" srcOrd="10" destOrd="0" presId="urn:microsoft.com/office/officeart/2005/8/layout/list1"/>
    <dgm:cxn modelId="{17A5C567-EF6B-4D12-B0F0-9C187C1425FC}" type="presParOf" srcId="{0F9083CF-FD5E-4827-B0F0-EC150E5AA580}" destId="{4CC1B95B-0F24-47B6-9265-F765172BDA98}" srcOrd="11" destOrd="0" presId="urn:microsoft.com/office/officeart/2005/8/layout/list1"/>
    <dgm:cxn modelId="{CB309196-57FE-4F41-98FC-4263047B7CA1}" type="presParOf" srcId="{0F9083CF-FD5E-4827-B0F0-EC150E5AA580}" destId="{CE167459-DD03-4627-8F58-2C3A35CF6DDA}" srcOrd="12" destOrd="0" presId="urn:microsoft.com/office/officeart/2005/8/layout/list1"/>
    <dgm:cxn modelId="{FA874EFF-274F-48C3-99BF-FA45B7F326DE}" type="presParOf" srcId="{CE167459-DD03-4627-8F58-2C3A35CF6DDA}" destId="{17931595-BD45-47A5-A24C-0F82097F5ABE}" srcOrd="0" destOrd="0" presId="urn:microsoft.com/office/officeart/2005/8/layout/list1"/>
    <dgm:cxn modelId="{E3D12FDE-00E1-4C49-ABE7-09988B100ADA}" type="presParOf" srcId="{CE167459-DD03-4627-8F58-2C3A35CF6DDA}" destId="{A5990402-86D3-4FA4-98B5-83C551AEDFD2}" srcOrd="1" destOrd="0" presId="urn:microsoft.com/office/officeart/2005/8/layout/list1"/>
    <dgm:cxn modelId="{D5E7A0A2-2734-4F96-B807-93D5FD1FA630}" type="presParOf" srcId="{0F9083CF-FD5E-4827-B0F0-EC150E5AA580}" destId="{E33F39F7-BE19-4EDE-8DD2-58322452C919}" srcOrd="13" destOrd="0" presId="urn:microsoft.com/office/officeart/2005/8/layout/list1"/>
    <dgm:cxn modelId="{7D4ECBDE-5B4E-4D50-BFC6-ADD95EE25C84}" type="presParOf" srcId="{0F9083CF-FD5E-4827-B0F0-EC150E5AA580}" destId="{7DD248D0-78A3-4E67-B985-983326AE6B99}"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C39BFE-7C0F-433E-89DD-9A136B923961}">
      <dsp:nvSpPr>
        <dsp:cNvPr id="0" name=""/>
        <dsp:cNvSpPr/>
      </dsp:nvSpPr>
      <dsp:spPr>
        <a:xfrm>
          <a:off x="0" y="463085"/>
          <a:ext cx="5510212" cy="730800"/>
        </a:xfrm>
        <a:prstGeom prst="rect">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A98691B-7989-40F3-8751-58862BA7C653}">
      <dsp:nvSpPr>
        <dsp:cNvPr id="0" name=""/>
        <dsp:cNvSpPr/>
      </dsp:nvSpPr>
      <dsp:spPr>
        <a:xfrm>
          <a:off x="275510" y="35045"/>
          <a:ext cx="3857148" cy="85608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5791" tIns="0" rIns="145791" bIns="0" numCol="1" spcCol="1270" anchor="ctr" anchorCtr="0">
          <a:noAutofit/>
        </a:bodyPr>
        <a:lstStyle/>
        <a:p>
          <a:pPr marL="0" lvl="0" indent="0" algn="l" defTabSz="1289050">
            <a:lnSpc>
              <a:spcPct val="90000"/>
            </a:lnSpc>
            <a:spcBef>
              <a:spcPct val="0"/>
            </a:spcBef>
            <a:spcAft>
              <a:spcPct val="35000"/>
            </a:spcAft>
            <a:buNone/>
          </a:pPr>
          <a:r>
            <a:rPr lang="en-US" sz="2900" kern="1200" dirty="0"/>
            <a:t>Subject-Oriented</a:t>
          </a:r>
        </a:p>
      </dsp:txBody>
      <dsp:txXfrm>
        <a:off x="317300" y="76835"/>
        <a:ext cx="3773568" cy="772500"/>
      </dsp:txXfrm>
    </dsp:sp>
    <dsp:sp modelId="{1B0E7575-3E5A-4282-8C46-A3536D540FAB}">
      <dsp:nvSpPr>
        <dsp:cNvPr id="0" name=""/>
        <dsp:cNvSpPr/>
      </dsp:nvSpPr>
      <dsp:spPr>
        <a:xfrm>
          <a:off x="0" y="1778525"/>
          <a:ext cx="5510212" cy="730800"/>
        </a:xfrm>
        <a:prstGeom prst="rect">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29A6C99-8C95-48E9-A32F-CCA4DFC9A670}">
      <dsp:nvSpPr>
        <dsp:cNvPr id="0" name=""/>
        <dsp:cNvSpPr/>
      </dsp:nvSpPr>
      <dsp:spPr>
        <a:xfrm>
          <a:off x="275510" y="1350485"/>
          <a:ext cx="3857148" cy="856080"/>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5791" tIns="0" rIns="145791" bIns="0" numCol="1" spcCol="1270" anchor="ctr" anchorCtr="0">
          <a:noAutofit/>
        </a:bodyPr>
        <a:lstStyle/>
        <a:p>
          <a:pPr marL="0" lvl="0" indent="0" algn="l" defTabSz="1289050">
            <a:lnSpc>
              <a:spcPct val="90000"/>
            </a:lnSpc>
            <a:spcBef>
              <a:spcPct val="0"/>
            </a:spcBef>
            <a:spcAft>
              <a:spcPct val="35000"/>
            </a:spcAft>
            <a:buNone/>
          </a:pPr>
          <a:r>
            <a:rPr lang="en-US" sz="2900" kern="1200" dirty="0"/>
            <a:t>Integrated</a:t>
          </a:r>
        </a:p>
      </dsp:txBody>
      <dsp:txXfrm>
        <a:off x="317300" y="1392275"/>
        <a:ext cx="3773568" cy="772500"/>
      </dsp:txXfrm>
    </dsp:sp>
    <dsp:sp modelId="{DC0D084F-E91B-4DD9-8E01-670EAF1AD889}">
      <dsp:nvSpPr>
        <dsp:cNvPr id="0" name=""/>
        <dsp:cNvSpPr/>
      </dsp:nvSpPr>
      <dsp:spPr>
        <a:xfrm>
          <a:off x="0" y="3093965"/>
          <a:ext cx="5510212" cy="730800"/>
        </a:xfrm>
        <a:prstGeom prst="rect">
          <a:avLst/>
        </a:prstGeom>
        <a:solidFill>
          <a:schemeClr val="lt1">
            <a:alpha val="90000"/>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746E25C-A6E1-488D-92B5-02B8E934644C}">
      <dsp:nvSpPr>
        <dsp:cNvPr id="0" name=""/>
        <dsp:cNvSpPr/>
      </dsp:nvSpPr>
      <dsp:spPr>
        <a:xfrm>
          <a:off x="275510" y="2665925"/>
          <a:ext cx="3857148" cy="856080"/>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5791" tIns="0" rIns="145791" bIns="0" numCol="1" spcCol="1270" anchor="ctr" anchorCtr="0">
          <a:noAutofit/>
        </a:bodyPr>
        <a:lstStyle/>
        <a:p>
          <a:pPr marL="0" lvl="0" indent="0" algn="l" defTabSz="1289050">
            <a:lnSpc>
              <a:spcPct val="90000"/>
            </a:lnSpc>
            <a:spcBef>
              <a:spcPct val="0"/>
            </a:spcBef>
            <a:spcAft>
              <a:spcPct val="35000"/>
            </a:spcAft>
            <a:buNone/>
          </a:pPr>
          <a:r>
            <a:rPr lang="en-US" sz="2900" kern="1200" dirty="0"/>
            <a:t>Time-variant</a:t>
          </a:r>
        </a:p>
      </dsp:txBody>
      <dsp:txXfrm>
        <a:off x="317300" y="2707715"/>
        <a:ext cx="3773568" cy="772500"/>
      </dsp:txXfrm>
    </dsp:sp>
    <dsp:sp modelId="{7DD248D0-78A3-4E67-B985-983326AE6B99}">
      <dsp:nvSpPr>
        <dsp:cNvPr id="0" name=""/>
        <dsp:cNvSpPr/>
      </dsp:nvSpPr>
      <dsp:spPr>
        <a:xfrm>
          <a:off x="0" y="4409405"/>
          <a:ext cx="5510212" cy="730800"/>
        </a:xfrm>
        <a:prstGeom prst="rect">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5990402-86D3-4FA4-98B5-83C551AEDFD2}">
      <dsp:nvSpPr>
        <dsp:cNvPr id="0" name=""/>
        <dsp:cNvSpPr/>
      </dsp:nvSpPr>
      <dsp:spPr>
        <a:xfrm>
          <a:off x="275510" y="3981365"/>
          <a:ext cx="3857148" cy="856080"/>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5791" tIns="0" rIns="145791" bIns="0" numCol="1" spcCol="1270" anchor="ctr" anchorCtr="0">
          <a:noAutofit/>
        </a:bodyPr>
        <a:lstStyle/>
        <a:p>
          <a:pPr marL="0" lvl="0" indent="0" algn="l" defTabSz="1289050">
            <a:lnSpc>
              <a:spcPct val="90000"/>
            </a:lnSpc>
            <a:spcBef>
              <a:spcPct val="0"/>
            </a:spcBef>
            <a:spcAft>
              <a:spcPct val="35000"/>
            </a:spcAft>
            <a:buNone/>
          </a:pPr>
          <a:r>
            <a:rPr lang="en-US" sz="2900" kern="1200" dirty="0"/>
            <a:t>Nonvolatile</a:t>
          </a:r>
        </a:p>
      </dsp:txBody>
      <dsp:txXfrm>
        <a:off x="317300" y="4023155"/>
        <a:ext cx="3773568" cy="77250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C79DB8-84A5-404A-B03B-2CC1D5A79698}" type="datetimeFigureOut">
              <a:rPr lang="en-US" smtClean="0"/>
              <a:t>2/19/2020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F7FFB6-964C-4FF9-955F-07FEA35CF975}" type="slidenum">
              <a:rPr lang="en-US" smtClean="0"/>
              <a:t>‹#›</a:t>
            </a:fld>
            <a:endParaRPr lang="en-US"/>
          </a:p>
        </p:txBody>
      </p:sp>
    </p:spTree>
    <p:extLst>
      <p:ext uri="{BB962C8B-B14F-4D97-AF65-F5344CB8AC3E}">
        <p14:creationId xmlns:p14="http://schemas.microsoft.com/office/powerpoint/2010/main" val="3191398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towardsdatascience.com/an-end-to-end-project-on-time-series-analysis-and-forecasting-with-python-4835e6bf050b"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datawarehouse4u.info/OLTP-vs-OLAP.html"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www.tutorialspoint.com/dwh/dwh_overview.htm"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“First, let’s define data warehouse. A data warehouse is a copy of transaction data specifically structured for query and analysis. Data warehouses are designed with the goal of aggregating and summarizing data from various sources across an entire organization to be used for strategic decision making. When defining data warehouses, they are often compared to operational databases, which are store short term transaction data used for day to day operations. I’ll refer to the differences between a data warehouse and operational database as we define data warehouse.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Bill </a:t>
            </a:r>
            <a:r>
              <a:rPr lang="en-US" sz="1200" b="0" i="0" kern="1200" dirty="0" err="1">
                <a:solidFill>
                  <a:schemeClr val="tx1"/>
                </a:solidFill>
                <a:effectLst/>
                <a:latin typeface="+mn-lt"/>
                <a:ea typeface="+mn-ea"/>
                <a:cs typeface="+mn-cs"/>
              </a:rPr>
              <a:t>Inmon</a:t>
            </a:r>
            <a:r>
              <a:rPr lang="en-US" sz="1200" b="0" i="0" kern="1200" dirty="0">
                <a:solidFill>
                  <a:schemeClr val="tx1"/>
                </a:solidFill>
                <a:effectLst/>
                <a:latin typeface="+mn-lt"/>
                <a:ea typeface="+mn-ea"/>
                <a:cs typeface="+mn-cs"/>
              </a:rPr>
              <a:t>, the “father of data warehousing” defines a data warehouse as a subject-oriented, integrated, time-variant, and nonvolatile collection of data in support of management’s decision-making. While data warehouses are defined in many different ways, these four characteristics- subject-oriented, integrated, time-variant, and nonvolatile- are the most common ways of defining them.”</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Enterprise resource planning</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ERP</a:t>
            </a:r>
            <a:r>
              <a:rPr lang="en-US" sz="1200" b="0" i="0" kern="1200" dirty="0">
                <a:solidFill>
                  <a:schemeClr val="tx1"/>
                </a:solidFill>
                <a:effectLst/>
                <a:latin typeface="+mn-lt"/>
                <a:ea typeface="+mn-ea"/>
                <a:cs typeface="+mn-cs"/>
              </a:rPr>
              <a:t>) is the integrated management of main business processes, often in real time and mediated by software and technology.</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ETL</a:t>
            </a:r>
            <a:r>
              <a:rPr lang="en-US" sz="1200" b="0" i="0" kern="1200" dirty="0">
                <a:solidFill>
                  <a:schemeClr val="tx1"/>
                </a:solidFill>
                <a:effectLst/>
                <a:latin typeface="+mn-lt"/>
                <a:ea typeface="+mn-ea"/>
                <a:cs typeface="+mn-cs"/>
              </a:rPr>
              <a:t> stands for Extract, Transform and Load</a:t>
            </a:r>
          </a:p>
          <a:p>
            <a:endParaRPr lang="en-US" sz="1200" b="0" i="0" kern="1200" dirty="0">
              <a:solidFill>
                <a:schemeClr val="tx1"/>
              </a:solidFill>
              <a:effectLst/>
              <a:latin typeface="+mn-lt"/>
              <a:ea typeface="+mn-ea"/>
              <a:cs typeface="+mn-cs"/>
            </a:endParaRPr>
          </a:p>
          <a:p>
            <a:pPr eaLnBrk="1" hangingPunct="1">
              <a:lnSpc>
                <a:spcPct val="140000"/>
              </a:lnSpc>
            </a:pPr>
            <a:r>
              <a:rPr lang="en-US" altLang="en-US" sz="2000" dirty="0"/>
              <a:t>Defined in many different ways, but not rigorously.</a:t>
            </a:r>
          </a:p>
          <a:p>
            <a:pPr lvl="1" eaLnBrk="1" hangingPunct="1">
              <a:lnSpc>
                <a:spcPct val="140000"/>
              </a:lnSpc>
            </a:pPr>
            <a:r>
              <a:rPr lang="en-US" altLang="en-US" sz="2000" dirty="0"/>
              <a:t>A decision support database that is maintained </a:t>
            </a:r>
            <a:r>
              <a:rPr lang="en-US" altLang="en-US" sz="2000" dirty="0">
                <a:solidFill>
                  <a:schemeClr val="hlink"/>
                </a:solidFill>
              </a:rPr>
              <a:t>separately </a:t>
            </a:r>
            <a:r>
              <a:rPr lang="en-US" altLang="en-US" sz="2000" dirty="0"/>
              <a:t>from the organization’s operational database</a:t>
            </a:r>
          </a:p>
          <a:p>
            <a:pPr lvl="1" eaLnBrk="1" hangingPunct="1">
              <a:lnSpc>
                <a:spcPct val="140000"/>
              </a:lnSpc>
            </a:pPr>
            <a:r>
              <a:rPr lang="en-US" altLang="en-US" sz="2000" dirty="0"/>
              <a:t>Support </a:t>
            </a:r>
            <a:r>
              <a:rPr lang="en-US" altLang="en-US" sz="2000" dirty="0">
                <a:solidFill>
                  <a:schemeClr val="hlink"/>
                </a:solidFill>
              </a:rPr>
              <a:t>information processing</a:t>
            </a:r>
            <a:r>
              <a:rPr lang="en-US" altLang="en-US" sz="2000" dirty="0"/>
              <a:t> by providing a solid platform of consolidated, historical data for analysis.</a:t>
            </a:r>
          </a:p>
          <a:p>
            <a:pPr eaLnBrk="1" hangingPunct="1">
              <a:lnSpc>
                <a:spcPct val="140000"/>
              </a:lnSpc>
            </a:pPr>
            <a:r>
              <a:rPr lang="en-US" altLang="en-US" sz="2000" dirty="0">
                <a:solidFill>
                  <a:srgbClr val="157573"/>
                </a:solidFill>
              </a:rPr>
              <a:t>“A data warehouse is a</a:t>
            </a:r>
            <a:r>
              <a:rPr lang="en-US" altLang="en-US" sz="2000" dirty="0"/>
              <a:t> </a:t>
            </a:r>
            <a:r>
              <a:rPr lang="en-US" altLang="en-US" sz="2000" u="sng" dirty="0">
                <a:solidFill>
                  <a:schemeClr val="hlink"/>
                </a:solidFill>
              </a:rPr>
              <a:t>subject-oriented</a:t>
            </a:r>
            <a:r>
              <a:rPr lang="en-US" altLang="en-US" sz="2000" dirty="0"/>
              <a:t>,</a:t>
            </a:r>
            <a:r>
              <a:rPr lang="en-US" altLang="en-US" sz="2000" u="sng" dirty="0">
                <a:solidFill>
                  <a:schemeClr val="hlink"/>
                </a:solidFill>
              </a:rPr>
              <a:t> integrated</a:t>
            </a:r>
            <a:r>
              <a:rPr lang="en-US" altLang="en-US" sz="2000" dirty="0"/>
              <a:t>, </a:t>
            </a:r>
            <a:r>
              <a:rPr lang="en-US" altLang="en-US" sz="2000" u="sng" dirty="0">
                <a:solidFill>
                  <a:schemeClr val="hlink"/>
                </a:solidFill>
              </a:rPr>
              <a:t>time-variant</a:t>
            </a:r>
            <a:r>
              <a:rPr lang="en-US" altLang="en-US" sz="2000" dirty="0"/>
              <a:t>, </a:t>
            </a:r>
            <a:r>
              <a:rPr lang="en-US" altLang="en-US" sz="2000" dirty="0">
                <a:solidFill>
                  <a:srgbClr val="157573"/>
                </a:solidFill>
              </a:rPr>
              <a:t>and </a:t>
            </a:r>
            <a:r>
              <a:rPr lang="en-US" altLang="en-US" sz="2000" u="sng" dirty="0">
                <a:solidFill>
                  <a:schemeClr val="hlink"/>
                </a:solidFill>
              </a:rPr>
              <a:t>nonvolatile</a:t>
            </a:r>
            <a:r>
              <a:rPr lang="en-US" altLang="en-US" sz="2000" dirty="0"/>
              <a:t> </a:t>
            </a:r>
            <a:r>
              <a:rPr lang="en-US" altLang="en-US" sz="2000" dirty="0">
                <a:solidFill>
                  <a:srgbClr val="157573"/>
                </a:solidFill>
              </a:rPr>
              <a:t>collection of data in support of management’s decision-making process.”—W. H. </a:t>
            </a:r>
            <a:r>
              <a:rPr lang="en-US" altLang="en-US" sz="2000" dirty="0" err="1">
                <a:solidFill>
                  <a:srgbClr val="157573"/>
                </a:solidFill>
              </a:rPr>
              <a:t>Inmon</a:t>
            </a:r>
            <a:endParaRPr lang="en-US" altLang="en-US" sz="2000" dirty="0">
              <a:solidFill>
                <a:srgbClr val="157573"/>
              </a:solidFill>
            </a:endParaRPr>
          </a:p>
          <a:p>
            <a:pPr eaLnBrk="1" hangingPunct="1">
              <a:lnSpc>
                <a:spcPct val="140000"/>
              </a:lnSpc>
            </a:pPr>
            <a:r>
              <a:rPr lang="en-US" altLang="en-US" sz="2000" dirty="0"/>
              <a:t>Data warehousing:</a:t>
            </a:r>
          </a:p>
          <a:p>
            <a:pPr lvl="1" eaLnBrk="1" hangingPunct="1">
              <a:lnSpc>
                <a:spcPct val="140000"/>
              </a:lnSpc>
            </a:pPr>
            <a:r>
              <a:rPr lang="en-US" altLang="en-US" sz="2000" dirty="0"/>
              <a:t>The process of constructing and using data warehouses</a:t>
            </a:r>
          </a:p>
          <a:p>
            <a:endParaRPr lang="en-US" dirty="0"/>
          </a:p>
        </p:txBody>
      </p:sp>
      <p:sp>
        <p:nvSpPr>
          <p:cNvPr id="4" name="Slide Number Placeholder 3"/>
          <p:cNvSpPr>
            <a:spLocks noGrp="1"/>
          </p:cNvSpPr>
          <p:nvPr>
            <p:ph type="sldNum" sz="quarter" idx="5"/>
          </p:nvPr>
        </p:nvSpPr>
        <p:spPr/>
        <p:txBody>
          <a:bodyPr/>
          <a:lstStyle/>
          <a:p>
            <a:fld id="{EDF7FFB6-964C-4FF9-955F-07FEA35CF975}" type="slidenum">
              <a:rPr lang="en-US" smtClean="0"/>
              <a:t>2</a:t>
            </a:fld>
            <a:endParaRPr lang="en-US"/>
          </a:p>
        </p:txBody>
      </p:sp>
    </p:spTree>
    <p:extLst>
      <p:ext uri="{BB962C8B-B14F-4D97-AF65-F5344CB8AC3E}">
        <p14:creationId xmlns:p14="http://schemas.microsoft.com/office/powerpoint/2010/main" val="1152385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data warehouses are subject-oriented, meaning they are organized around major subjects, such as customer product or sales. Data warehouses are focused on the modeling and analysis of data for decision makers, as opposed to daily operations or transaction processing. Organizing data around specific subjects provides a simple and concise view around particular subject issues by excluding data that are not useful in the decision support process.”</a:t>
            </a:r>
          </a:p>
          <a:p>
            <a:endParaRPr lang="en-US" dirty="0"/>
          </a:p>
          <a:p>
            <a:pPr eaLnBrk="1" hangingPunct="1">
              <a:lnSpc>
                <a:spcPct val="130000"/>
              </a:lnSpc>
            </a:pPr>
            <a:r>
              <a:rPr lang="en-US" altLang="en-US" sz="1200" dirty="0"/>
              <a:t>Organized around major subjects, such as </a:t>
            </a:r>
            <a:r>
              <a:rPr lang="en-US" altLang="en-US" sz="1200" dirty="0">
                <a:solidFill>
                  <a:schemeClr val="hlink"/>
                </a:solidFill>
              </a:rPr>
              <a:t>customer, product, sales</a:t>
            </a:r>
            <a:endParaRPr lang="en-US" altLang="en-US" sz="1200" dirty="0"/>
          </a:p>
          <a:p>
            <a:pPr eaLnBrk="1" hangingPunct="1">
              <a:lnSpc>
                <a:spcPct val="130000"/>
              </a:lnSpc>
            </a:pPr>
            <a:r>
              <a:rPr lang="en-US" altLang="en-US" sz="1200" dirty="0"/>
              <a:t>Focusing on the modeling and analysis of data for decision makers, not on daily operations or transaction processing</a:t>
            </a:r>
          </a:p>
          <a:p>
            <a:pPr eaLnBrk="1" hangingPunct="1">
              <a:lnSpc>
                <a:spcPct val="130000"/>
              </a:lnSpc>
            </a:pPr>
            <a:r>
              <a:rPr lang="en-US" altLang="en-US" sz="1200" dirty="0"/>
              <a:t>Provide </a:t>
            </a:r>
            <a:r>
              <a:rPr lang="en-US" altLang="en-US" sz="1200" dirty="0">
                <a:solidFill>
                  <a:schemeClr val="hlink"/>
                </a:solidFill>
              </a:rPr>
              <a:t>a simple and concise</a:t>
            </a:r>
            <a:r>
              <a:rPr lang="en-US" altLang="en-US" sz="1200" dirty="0"/>
              <a:t> view around particular subject issues by </a:t>
            </a:r>
            <a:r>
              <a:rPr lang="en-US" altLang="en-US" sz="1200" dirty="0">
                <a:solidFill>
                  <a:schemeClr val="hlink"/>
                </a:solidFill>
              </a:rPr>
              <a:t>excluding data that are not useful in the decision support process</a:t>
            </a:r>
            <a:endParaRPr lang="en-US" altLang="en-US" sz="1200" dirty="0"/>
          </a:p>
          <a:p>
            <a:endParaRPr lang="en-US" dirty="0"/>
          </a:p>
        </p:txBody>
      </p:sp>
      <p:sp>
        <p:nvSpPr>
          <p:cNvPr id="4" name="Slide Number Placeholder 3"/>
          <p:cNvSpPr>
            <a:spLocks noGrp="1"/>
          </p:cNvSpPr>
          <p:nvPr>
            <p:ph type="sldNum" sz="quarter" idx="5"/>
          </p:nvPr>
        </p:nvSpPr>
        <p:spPr/>
        <p:txBody>
          <a:bodyPr/>
          <a:lstStyle/>
          <a:p>
            <a:fld id="{EDF7FFB6-964C-4FF9-955F-07FEA35CF975}" type="slidenum">
              <a:rPr lang="en-US" smtClean="0"/>
              <a:t>3</a:t>
            </a:fld>
            <a:endParaRPr lang="en-US"/>
          </a:p>
        </p:txBody>
      </p:sp>
    </p:spTree>
    <p:extLst>
      <p:ext uri="{BB962C8B-B14F-4D97-AF65-F5344CB8AC3E}">
        <p14:creationId xmlns:p14="http://schemas.microsoft.com/office/powerpoint/2010/main" val="1275552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sz="2400" dirty="0"/>
              <a:t>“Second, data warehouses are integrated, meaning data warehouses are constructed by integrating data from multiple heterogenous data sources, such as relational databases or on-line transaction records. Operational databases, which store current transaction data, provide data for the data warehouse. There are many operational databases within an organization, focused on various aspects of day to day operations. ETL on the figure here stands for extract, transform, and load. Data is extracted from multiple operational databases across an organization, transformed into the same format for consistency (for example, consistency in naming conventions), and then loaded into the data warehouse.”</a:t>
            </a:r>
          </a:p>
          <a:p>
            <a:pPr eaLnBrk="1" hangingPunct="1"/>
            <a:endParaRPr lang="en-US" altLang="en-US" sz="2400" dirty="0"/>
          </a:p>
          <a:p>
            <a:pPr eaLnBrk="1" hangingPunct="1"/>
            <a:endParaRPr lang="en-US" altLang="en-US" sz="2400" dirty="0"/>
          </a:p>
          <a:p>
            <a:pPr eaLnBrk="1" hangingPunct="1"/>
            <a:endParaRPr lang="en-US" altLang="en-US" sz="2400" dirty="0"/>
          </a:p>
          <a:p>
            <a:pPr eaLnBrk="1" hangingPunct="1"/>
            <a:r>
              <a:rPr lang="en-US" altLang="en-US" sz="2400" dirty="0"/>
              <a:t>Constructed by integrating multiple, heterogeneous data sources</a:t>
            </a:r>
          </a:p>
          <a:p>
            <a:pPr lvl="1" eaLnBrk="1" hangingPunct="1"/>
            <a:r>
              <a:rPr lang="en-US" altLang="en-US" sz="2400" dirty="0"/>
              <a:t>relational databases, flat files, on-line transaction records</a:t>
            </a:r>
          </a:p>
          <a:p>
            <a:pPr eaLnBrk="1" hangingPunct="1"/>
            <a:r>
              <a:rPr lang="en-US" altLang="en-US" sz="2400" dirty="0"/>
              <a:t>Data cleaning and data integration techniques are applied.</a:t>
            </a:r>
          </a:p>
          <a:p>
            <a:pPr lvl="1" eaLnBrk="1" hangingPunct="1"/>
            <a:r>
              <a:rPr lang="en-US" altLang="en-US" sz="2400" dirty="0"/>
              <a:t>Ensure consistency in naming conventions, encoding structures, attribute measures, etc. among different data sources</a:t>
            </a:r>
          </a:p>
          <a:p>
            <a:pPr lvl="2" eaLnBrk="1" hangingPunct="1"/>
            <a:r>
              <a:rPr lang="en-US" altLang="en-US" sz="2000" dirty="0"/>
              <a:t>E.g., Hotel price: currency, tax, breakfast covered, etc.</a:t>
            </a:r>
          </a:p>
          <a:p>
            <a:pPr lvl="1" eaLnBrk="1" hangingPunct="1"/>
            <a:r>
              <a:rPr lang="en-US" altLang="en-US" sz="2400" dirty="0"/>
              <a:t>When data is moved to the warehouse, it is converted.  </a:t>
            </a:r>
          </a:p>
          <a:p>
            <a:endParaRPr lang="en-US" dirty="0"/>
          </a:p>
        </p:txBody>
      </p:sp>
      <p:sp>
        <p:nvSpPr>
          <p:cNvPr id="4" name="Slide Number Placeholder 3"/>
          <p:cNvSpPr>
            <a:spLocks noGrp="1"/>
          </p:cNvSpPr>
          <p:nvPr>
            <p:ph type="sldNum" sz="quarter" idx="5"/>
          </p:nvPr>
        </p:nvSpPr>
        <p:spPr/>
        <p:txBody>
          <a:bodyPr/>
          <a:lstStyle/>
          <a:p>
            <a:fld id="{EDF7FFB6-964C-4FF9-955F-07FEA35CF975}" type="slidenum">
              <a:rPr lang="en-US" smtClean="0"/>
              <a:t>4</a:t>
            </a:fld>
            <a:endParaRPr lang="en-US"/>
          </a:p>
        </p:txBody>
      </p:sp>
    </p:spTree>
    <p:extLst>
      <p:ext uri="{BB962C8B-B14F-4D97-AF65-F5344CB8AC3E}">
        <p14:creationId xmlns:p14="http://schemas.microsoft.com/office/powerpoint/2010/main" val="1386787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120000"/>
              </a:lnSpc>
            </a:pPr>
            <a:r>
              <a:rPr lang="en-US" altLang="en-US" sz="2400" dirty="0"/>
              <a:t>“Third, data warehouses are time variant, meaning they store historical data. Operational databases, by contrast, store only current data. Data warehouses can provide information from a historical perspective, for example comparing sales across many years. This again is key to the data warehouses’ purpose of aiding in strategic decision making.” </a:t>
            </a:r>
          </a:p>
          <a:p>
            <a:pPr eaLnBrk="1" hangingPunct="1">
              <a:lnSpc>
                <a:spcPct val="120000"/>
              </a:lnSpc>
            </a:pPr>
            <a:endParaRPr lang="en-US" altLang="en-US" sz="2400" dirty="0"/>
          </a:p>
          <a:p>
            <a:pPr eaLnBrk="1" hangingPunct="1">
              <a:lnSpc>
                <a:spcPct val="120000"/>
              </a:lnSpc>
            </a:pPr>
            <a:r>
              <a:rPr lang="en-US" altLang="en-US" sz="2400" dirty="0"/>
              <a:t>The time horizon for the data warehouse is significantly longer than that of operational systems</a:t>
            </a:r>
          </a:p>
          <a:p>
            <a:pPr lvl="1" eaLnBrk="1" hangingPunct="1">
              <a:lnSpc>
                <a:spcPct val="120000"/>
              </a:lnSpc>
            </a:pPr>
            <a:r>
              <a:rPr lang="en-US" altLang="en-US" sz="2400" dirty="0"/>
              <a:t>Operational database: current value data</a:t>
            </a:r>
          </a:p>
          <a:p>
            <a:pPr lvl="1" eaLnBrk="1" hangingPunct="1">
              <a:lnSpc>
                <a:spcPct val="120000"/>
              </a:lnSpc>
            </a:pPr>
            <a:r>
              <a:rPr lang="en-US" altLang="en-US" sz="2400" dirty="0"/>
              <a:t>Data warehouse data: provide information from a historical perspective (e.g., past 5-10 years)</a:t>
            </a:r>
          </a:p>
          <a:p>
            <a:pPr eaLnBrk="1" hangingPunct="1">
              <a:lnSpc>
                <a:spcPct val="120000"/>
              </a:lnSpc>
            </a:pPr>
            <a:r>
              <a:rPr lang="en-US" altLang="en-US" sz="2400" dirty="0"/>
              <a:t>Every key structure in the data warehouse</a:t>
            </a:r>
          </a:p>
          <a:p>
            <a:pPr lvl="1" eaLnBrk="1" hangingPunct="1">
              <a:lnSpc>
                <a:spcPct val="120000"/>
              </a:lnSpc>
            </a:pPr>
            <a:r>
              <a:rPr lang="en-US" altLang="en-US" sz="2400" dirty="0"/>
              <a:t>Contains an element of time, explicitly or implicitly</a:t>
            </a:r>
          </a:p>
          <a:p>
            <a:pPr lvl="1" eaLnBrk="1" hangingPunct="1">
              <a:lnSpc>
                <a:spcPct val="120000"/>
              </a:lnSpc>
            </a:pPr>
            <a:r>
              <a:rPr lang="en-US" altLang="en-US" sz="2400" dirty="0"/>
              <a:t>But the key of operational data may or may not contain “time element”</a:t>
            </a:r>
          </a:p>
          <a:p>
            <a:pPr lvl="1" eaLnBrk="1" hangingPunct="1">
              <a:lnSpc>
                <a:spcPct val="120000"/>
              </a:lnSpc>
            </a:pPr>
            <a:endParaRPr lang="en-US" altLang="en-US" sz="2400" dirty="0"/>
          </a:p>
          <a:p>
            <a:pPr lvl="1" eaLnBrk="1" hangingPunct="1">
              <a:lnSpc>
                <a:spcPct val="120000"/>
              </a:lnSpc>
            </a:pPr>
            <a:endParaRPr lang="en-US" altLang="en-US" sz="2400" dirty="0"/>
          </a:p>
          <a:p>
            <a:pPr lvl="1" eaLnBrk="1" hangingPunct="1">
              <a:lnSpc>
                <a:spcPct val="120000"/>
              </a:lnSpc>
            </a:pPr>
            <a:endParaRPr lang="en-US" altLang="en-US" sz="2400" dirty="0"/>
          </a:p>
          <a:p>
            <a:pPr lvl="1" eaLnBrk="1" hangingPunct="1">
              <a:lnSpc>
                <a:spcPct val="120000"/>
              </a:lnSpc>
            </a:pPr>
            <a:endParaRPr lang="en-US" altLang="en-US" sz="2400" dirty="0"/>
          </a:p>
          <a:p>
            <a:pPr lvl="1" eaLnBrk="1" hangingPunct="1">
              <a:lnSpc>
                <a:spcPct val="120000"/>
              </a:lnSpc>
            </a:pPr>
            <a:r>
              <a:rPr lang="en-US" sz="2400" dirty="0">
                <a:hlinkClick r:id="rId3"/>
              </a:rPr>
              <a:t>https://towardsdatascience.com/an-end-to-end-project-on-time-series-analysis-and-forecasting-with-python-4835e6bf050b</a:t>
            </a:r>
            <a:endParaRPr lang="en-US" altLang="en-US" sz="2400" dirty="0"/>
          </a:p>
          <a:p>
            <a:endParaRPr lang="en-US" dirty="0"/>
          </a:p>
        </p:txBody>
      </p:sp>
      <p:sp>
        <p:nvSpPr>
          <p:cNvPr id="4" name="Slide Number Placeholder 3"/>
          <p:cNvSpPr>
            <a:spLocks noGrp="1"/>
          </p:cNvSpPr>
          <p:nvPr>
            <p:ph type="sldNum" sz="quarter" idx="5"/>
          </p:nvPr>
        </p:nvSpPr>
        <p:spPr/>
        <p:txBody>
          <a:bodyPr/>
          <a:lstStyle/>
          <a:p>
            <a:fld id="{EDF7FFB6-964C-4FF9-955F-07FEA35CF975}" type="slidenum">
              <a:rPr lang="en-US" smtClean="0"/>
              <a:t>5</a:t>
            </a:fld>
            <a:endParaRPr lang="en-US"/>
          </a:p>
        </p:txBody>
      </p:sp>
    </p:spTree>
    <p:extLst>
      <p:ext uri="{BB962C8B-B14F-4D97-AF65-F5344CB8AC3E}">
        <p14:creationId xmlns:p14="http://schemas.microsoft.com/office/powerpoint/2010/main" val="12724414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130000"/>
              </a:lnSpc>
            </a:pPr>
            <a:r>
              <a:rPr lang="en-US" altLang="en-US" sz="2400" dirty="0"/>
              <a:t>“Finally, data warehouses are non-volatile, meaning that when new data is added to the data warehouse, previous data is not erased. This is again in contrast to operational systems, which are constantly updating and deleting data. You can see here that more operations are performed  on the operational or OLTP databases compared to the data warehouse. Data is read, added to, changed and deleted. The data warehouse requires only two operations: initial loading and the accessing of reading of data.” </a:t>
            </a:r>
          </a:p>
          <a:p>
            <a:pPr eaLnBrk="1" hangingPunct="1">
              <a:lnSpc>
                <a:spcPct val="130000"/>
              </a:lnSpc>
            </a:pPr>
            <a:endParaRPr lang="en-US" altLang="en-US" sz="2400" dirty="0"/>
          </a:p>
          <a:p>
            <a:pPr eaLnBrk="1" hangingPunct="1">
              <a:lnSpc>
                <a:spcPct val="130000"/>
              </a:lnSpc>
            </a:pPr>
            <a:r>
              <a:rPr lang="en-US" altLang="en-US" sz="2400" dirty="0"/>
              <a:t>A </a:t>
            </a:r>
            <a:r>
              <a:rPr lang="en-US" altLang="en-US" sz="2400" dirty="0">
                <a:solidFill>
                  <a:schemeClr val="hlink"/>
                </a:solidFill>
              </a:rPr>
              <a:t>physically separate store</a:t>
            </a:r>
            <a:r>
              <a:rPr lang="en-US" altLang="en-US" sz="2400" dirty="0"/>
              <a:t> of data transformed from the operational environment</a:t>
            </a:r>
          </a:p>
          <a:p>
            <a:pPr eaLnBrk="1" hangingPunct="1">
              <a:lnSpc>
                <a:spcPct val="130000"/>
              </a:lnSpc>
            </a:pPr>
            <a:r>
              <a:rPr lang="en-US" altLang="en-US" sz="2400" dirty="0"/>
              <a:t>Operational </a:t>
            </a:r>
            <a:r>
              <a:rPr lang="en-US" altLang="en-US" sz="2400" dirty="0">
                <a:solidFill>
                  <a:schemeClr val="hlink"/>
                </a:solidFill>
              </a:rPr>
              <a:t>update of data does not occur</a:t>
            </a:r>
            <a:r>
              <a:rPr lang="en-US" altLang="en-US" sz="2400" dirty="0"/>
              <a:t> in the data warehouse environment</a:t>
            </a:r>
          </a:p>
          <a:p>
            <a:pPr lvl="1" eaLnBrk="1" hangingPunct="1">
              <a:lnSpc>
                <a:spcPct val="130000"/>
              </a:lnSpc>
            </a:pPr>
            <a:r>
              <a:rPr lang="en-US" altLang="en-US" sz="2400" dirty="0"/>
              <a:t>Does not require transaction processing, recovery, and concurrency control mechanisms</a:t>
            </a:r>
          </a:p>
          <a:p>
            <a:pPr lvl="1" eaLnBrk="1" hangingPunct="1">
              <a:lnSpc>
                <a:spcPct val="130000"/>
              </a:lnSpc>
            </a:pPr>
            <a:r>
              <a:rPr lang="en-US" altLang="en-US" sz="2400" dirty="0"/>
              <a:t>Requires only two operations in data accessing: </a:t>
            </a:r>
          </a:p>
          <a:p>
            <a:pPr lvl="2" eaLnBrk="1" hangingPunct="1">
              <a:lnSpc>
                <a:spcPct val="130000"/>
              </a:lnSpc>
            </a:pPr>
            <a:r>
              <a:rPr lang="en-US" altLang="en-US" i="1" dirty="0">
                <a:solidFill>
                  <a:schemeClr val="hlink"/>
                </a:solidFill>
              </a:rPr>
              <a:t>initial loading of data</a:t>
            </a:r>
            <a:r>
              <a:rPr lang="en-US" altLang="en-US" dirty="0"/>
              <a:t> and </a:t>
            </a:r>
            <a:r>
              <a:rPr lang="en-US" altLang="en-US" i="1" dirty="0">
                <a:solidFill>
                  <a:schemeClr val="hlink"/>
                </a:solidFill>
              </a:rPr>
              <a:t>access of data</a:t>
            </a:r>
            <a:endParaRPr lang="en-US" altLang="en-US" dirty="0"/>
          </a:p>
          <a:p>
            <a:endParaRPr lang="en-US" dirty="0"/>
          </a:p>
        </p:txBody>
      </p:sp>
      <p:sp>
        <p:nvSpPr>
          <p:cNvPr id="4" name="Slide Number Placeholder 3"/>
          <p:cNvSpPr>
            <a:spLocks noGrp="1"/>
          </p:cNvSpPr>
          <p:nvPr>
            <p:ph type="sldNum" sz="quarter" idx="5"/>
          </p:nvPr>
        </p:nvSpPr>
        <p:spPr/>
        <p:txBody>
          <a:bodyPr/>
          <a:lstStyle/>
          <a:p>
            <a:fld id="{EDF7FFB6-964C-4FF9-955F-07FEA35CF975}" type="slidenum">
              <a:rPr lang="en-US" smtClean="0"/>
              <a:t>6</a:t>
            </a:fld>
            <a:endParaRPr lang="en-US"/>
          </a:p>
        </p:txBody>
      </p:sp>
    </p:spTree>
    <p:extLst>
      <p:ext uri="{BB962C8B-B14F-4D97-AF65-F5344CB8AC3E}">
        <p14:creationId xmlns:p14="http://schemas.microsoft.com/office/powerpoint/2010/main" val="2747514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none" dirty="0">
                <a:solidFill>
                  <a:schemeClr val="tx1"/>
                </a:solidFill>
                <a:hlinkClick r:id="rId3">
                  <a:extLst>
                    <a:ext uri="{A12FA001-AC4F-418D-AE19-62706E023703}">
                      <ahyp:hlinkClr xmlns:ahyp="http://schemas.microsoft.com/office/drawing/2018/hyperlinkcolor" val="tx"/>
                    </a:ext>
                  </a:extLst>
                </a:hlinkClick>
              </a:rPr>
              <a:t>“So we have operational databases and data warehouses. Online analytical processing (OLAP) is used for analytics on data warehouse data, whereas online transaction processing (OLTP) is used for processing transactions within operational databases. One of the main differences between these is the user.  OLTP may used by many users, including clerks and IT professionals to view typically single transactions, whereas far fewer people use OLPA, and the ones that do are typically decision makers within an organization. The primary function of OLTP is to support day to day operations, whereas the primary function of OLAP is to support decision making. OLTP is designed to be application-oriented, whereas OLAP is designed to be subject-oriented. OLTP works with current data, whereas OLAP works with historical data. OLTP may read and write over data, whereas OLAP scans data. Finally, there are also differences in database size and the complexity, with data warehouses of course being larger and OLAP being more complex. </a:t>
            </a:r>
          </a:p>
          <a:p>
            <a:endParaRPr lang="en-US" dirty="0">
              <a:hlinkClick r:id="rId3">
                <a:extLst>
                  <a:ext uri="{A12FA001-AC4F-418D-AE19-62706E023703}">
                    <ahyp:hlinkClr xmlns:ahyp="http://schemas.microsoft.com/office/drawing/2018/hyperlinkcolor" val="tx"/>
                  </a:ext>
                </a:extLst>
              </a:hlinkClick>
            </a:endParaRPr>
          </a:p>
          <a:p>
            <a:endParaRPr lang="en-US" dirty="0">
              <a:hlinkClick r:id="rId3">
                <a:extLst>
                  <a:ext uri="{A12FA001-AC4F-418D-AE19-62706E023703}">
                    <ahyp:hlinkClr xmlns:ahyp="http://schemas.microsoft.com/office/drawing/2018/hyperlinkcolor" val="tx"/>
                  </a:ext>
                </a:extLst>
              </a:hlinkClick>
            </a:endParaRPr>
          </a:p>
          <a:p>
            <a:r>
              <a:rPr lang="en-US" dirty="0">
                <a:hlinkClick r:id="rId3">
                  <a:extLst>
                    <a:ext uri="{A12FA001-AC4F-418D-AE19-62706E023703}">
                      <ahyp:hlinkClr xmlns:ahyp="http://schemas.microsoft.com/office/drawing/2018/hyperlinkcolor" val="tx"/>
                    </a:ext>
                  </a:extLst>
                </a:hlinkClick>
              </a:rPr>
              <a:t>https://www.datawarehouse4u.info/OLTP-vs-OLAP.html</a:t>
            </a:r>
            <a:endParaRPr lang="en-US" dirty="0"/>
          </a:p>
          <a:p>
            <a:endParaRPr lang="en-US" dirty="0"/>
          </a:p>
          <a:p>
            <a:r>
              <a:rPr lang="en-US" sz="1200" b="0" i="0" kern="1200" dirty="0">
                <a:solidFill>
                  <a:schemeClr val="tx1"/>
                </a:solidFill>
                <a:effectLst/>
                <a:latin typeface="+mn-lt"/>
                <a:ea typeface="+mn-ea"/>
                <a:cs typeface="+mn-cs"/>
              </a:rPr>
              <a:t>“An operational database undergoes frequent changes on a daily basis on account of the transactions that take place. Suppose a business executive wants to analyze previous feedback on any data such as a product, a supplier, or any consumer data, then the executive will have no data available to analyze because the previous data has been updated due to transactions.</a:t>
            </a:r>
          </a:p>
          <a:p>
            <a:r>
              <a:rPr lang="en-US" sz="1200" b="0" i="0" kern="1200" dirty="0">
                <a:solidFill>
                  <a:schemeClr val="tx1"/>
                </a:solidFill>
                <a:effectLst/>
                <a:latin typeface="+mn-lt"/>
                <a:ea typeface="+mn-ea"/>
                <a:cs typeface="+mn-cs"/>
              </a:rPr>
              <a:t>A data warehouses provides us generalized and consolidated data in multidimensional view. Along with generalized and consolidated view of data, a data warehouses also provides us Online Analytical Processing (OLAP) tools. These tools help us in interactive and effective analysis of data in a multidimensional space. This analysis results in data generalization and data mining. </a:t>
            </a:r>
            <a:r>
              <a:rPr lang="en-US" dirty="0">
                <a:hlinkClick r:id="rId4"/>
              </a:rPr>
              <a:t>https://www.tutorialspoint.com/</a:t>
            </a:r>
            <a:r>
              <a:rPr lang="en-US" dirty="0" err="1">
                <a:hlinkClick r:id="rId4"/>
              </a:rPr>
              <a:t>dwh</a:t>
            </a:r>
            <a:r>
              <a:rPr lang="en-US" dirty="0">
                <a:hlinkClick r:id="rId4"/>
              </a:rPr>
              <a:t>/dwh_overview.htm</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“Online analytical processing is used to process data from data warehouses, whereas online transaction processing is used for processing transaction data from the operational databases that warehouse data is sourced from. </a:t>
            </a:r>
          </a:p>
        </p:txBody>
      </p:sp>
      <p:sp>
        <p:nvSpPr>
          <p:cNvPr id="4" name="Slide Number Placeholder 3"/>
          <p:cNvSpPr>
            <a:spLocks noGrp="1"/>
          </p:cNvSpPr>
          <p:nvPr>
            <p:ph type="sldNum" sz="quarter" idx="5"/>
          </p:nvPr>
        </p:nvSpPr>
        <p:spPr/>
        <p:txBody>
          <a:bodyPr/>
          <a:lstStyle/>
          <a:p>
            <a:fld id="{EDF7FFB6-964C-4FF9-955F-07FEA35CF975}" type="slidenum">
              <a:rPr lang="en-US" smtClean="0"/>
              <a:t>7</a:t>
            </a:fld>
            <a:endParaRPr lang="en-US"/>
          </a:p>
        </p:txBody>
      </p:sp>
    </p:spTree>
    <p:extLst>
      <p:ext uri="{BB962C8B-B14F-4D97-AF65-F5344CB8AC3E}">
        <p14:creationId xmlns:p14="http://schemas.microsoft.com/office/powerpoint/2010/main" val="2920638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10000"/>
              </a:lnSpc>
              <a:spcBef>
                <a:spcPts val="0"/>
              </a:spcBef>
              <a:spcAft>
                <a:spcPts val="0"/>
              </a:spcAft>
              <a:buClrTx/>
              <a:buSzTx/>
              <a:buFontTx/>
              <a:buNone/>
              <a:tabLst/>
              <a:defRPr/>
            </a:pPr>
            <a:r>
              <a:rPr lang="en-US" altLang="en-US" sz="2000" dirty="0"/>
              <a:t>“Data warehouses typically employ a multi-tiered architecture which allows for higher performance and greater simplicity. This is a three tier system. In the first tier, we have the separate operational databases or database management systems. These are loaded into a staging area for integrated- extraction, transformation, and then loading into the warehouse, tier two. By keeping the operational databases and the warehouse separate, each may more efficiently perform their own tasks- OLTP within operational databases, and OLAP within the data warehouse. In the middle tier, the warehouse, we have three types of data. Metadata (data about the data), raw data (from the operational databases), and summary data (aggregations from the raw data). In the third or top tier, we have the </a:t>
            </a:r>
            <a:r>
              <a:rPr lang="en-US" sz="2000" dirty="0">
                <a:effectLst/>
              </a:rPr>
              <a:t>front-end client layer, which contains query and reporting tools, analysis tools, and/or data mining tools.” </a:t>
            </a:r>
          </a:p>
          <a:p>
            <a:pPr eaLnBrk="1" hangingPunct="1">
              <a:lnSpc>
                <a:spcPct val="110000"/>
              </a:lnSpc>
            </a:pPr>
            <a:endParaRPr lang="en-US" altLang="en-US" sz="2000" dirty="0"/>
          </a:p>
          <a:p>
            <a:pPr eaLnBrk="1" hangingPunct="1">
              <a:lnSpc>
                <a:spcPct val="110000"/>
              </a:lnSpc>
            </a:pPr>
            <a:endParaRPr lang="en-US" altLang="en-US" sz="2000" dirty="0"/>
          </a:p>
          <a:p>
            <a:pPr eaLnBrk="1" hangingPunct="1">
              <a:lnSpc>
                <a:spcPct val="110000"/>
              </a:lnSpc>
            </a:pPr>
            <a:endParaRPr lang="en-US" altLang="en-US" sz="2000" dirty="0"/>
          </a:p>
          <a:p>
            <a:pPr eaLnBrk="1" hangingPunct="1">
              <a:lnSpc>
                <a:spcPct val="110000"/>
              </a:lnSpc>
            </a:pPr>
            <a:r>
              <a:rPr lang="en-US" altLang="en-US" sz="2000" dirty="0"/>
              <a:t>High performance for both systems</a:t>
            </a:r>
          </a:p>
          <a:p>
            <a:pPr lvl="1" eaLnBrk="1" hangingPunct="1">
              <a:lnSpc>
                <a:spcPct val="110000"/>
              </a:lnSpc>
            </a:pPr>
            <a:r>
              <a:rPr lang="en-US" altLang="en-US" sz="2000" dirty="0"/>
              <a:t>DBMS— tuned for OLTP: access methods, indexing, concurrency control, recovery</a:t>
            </a:r>
          </a:p>
          <a:p>
            <a:pPr lvl="1" eaLnBrk="1" hangingPunct="1">
              <a:lnSpc>
                <a:spcPct val="110000"/>
              </a:lnSpc>
            </a:pPr>
            <a:r>
              <a:rPr lang="en-US" altLang="en-US" sz="2000" dirty="0"/>
              <a:t>Warehouse—tuned for OLAP: complex OLAP queries, multidimensional view, consolidation</a:t>
            </a:r>
          </a:p>
          <a:p>
            <a:pPr eaLnBrk="1" hangingPunct="1">
              <a:lnSpc>
                <a:spcPct val="110000"/>
              </a:lnSpc>
            </a:pPr>
            <a:r>
              <a:rPr lang="en-US" altLang="en-US" sz="2000" dirty="0"/>
              <a:t>Different functions and different data:</a:t>
            </a:r>
          </a:p>
          <a:p>
            <a:pPr lvl="1" eaLnBrk="1" hangingPunct="1">
              <a:lnSpc>
                <a:spcPct val="110000"/>
              </a:lnSpc>
            </a:pPr>
            <a:r>
              <a:rPr lang="en-US" altLang="en-US" sz="2000" u="sng" dirty="0">
                <a:solidFill>
                  <a:schemeClr val="hlink"/>
                </a:solidFill>
              </a:rPr>
              <a:t>missing data</a:t>
            </a:r>
            <a:r>
              <a:rPr lang="en-US" altLang="en-US" sz="2000" dirty="0"/>
              <a:t>: Decision support requires historical data which operational DBs do not typically maintain</a:t>
            </a:r>
          </a:p>
          <a:p>
            <a:pPr lvl="1" eaLnBrk="1" hangingPunct="1">
              <a:lnSpc>
                <a:spcPct val="110000"/>
              </a:lnSpc>
            </a:pPr>
            <a:r>
              <a:rPr lang="en-US" altLang="en-US" sz="2000" u="sng" dirty="0">
                <a:solidFill>
                  <a:schemeClr val="hlink"/>
                </a:solidFill>
              </a:rPr>
              <a:t>data consolidation</a:t>
            </a:r>
            <a:r>
              <a:rPr lang="en-US" altLang="en-US" sz="2000" dirty="0"/>
              <a:t>:  DS requires consolidation (aggregation, summarization) of data from heterogeneous sources</a:t>
            </a:r>
          </a:p>
          <a:p>
            <a:pPr lvl="1" eaLnBrk="1" hangingPunct="1">
              <a:lnSpc>
                <a:spcPct val="110000"/>
              </a:lnSpc>
            </a:pPr>
            <a:r>
              <a:rPr lang="en-US" altLang="en-US" sz="2000" u="sng" dirty="0">
                <a:solidFill>
                  <a:schemeClr val="hlink"/>
                </a:solidFill>
              </a:rPr>
              <a:t>data quality</a:t>
            </a:r>
            <a:r>
              <a:rPr lang="en-US" altLang="en-US" sz="2000" dirty="0"/>
              <a:t>: different sources typically use inconsistent data representations, codes and formats which have to be reconciled</a:t>
            </a:r>
          </a:p>
          <a:p>
            <a:pPr eaLnBrk="1" hangingPunct="1">
              <a:lnSpc>
                <a:spcPct val="110000"/>
              </a:lnSpc>
            </a:pPr>
            <a:r>
              <a:rPr lang="en-US" altLang="en-US" sz="2000" dirty="0"/>
              <a:t>Note: There are more and more systems which perform OLAP analysis directly on relational databases</a:t>
            </a:r>
          </a:p>
          <a:p>
            <a:r>
              <a:rPr lang="en-US" dirty="0">
                <a:effectLst/>
              </a:rPr>
              <a:t>Bottom tier: warehouse database server; almost always a relational database system. Back end tools perform extraction, cleaning, and transformation, load and refresh functions to update the data warehouse. </a:t>
            </a:r>
          </a:p>
          <a:p>
            <a:pPr lvl="1"/>
            <a:r>
              <a:rPr lang="en-US" dirty="0">
                <a:effectLst/>
              </a:rPr>
              <a:t>Gateways: application program interface used to extract data</a:t>
            </a:r>
          </a:p>
          <a:p>
            <a:pPr lvl="1"/>
            <a:r>
              <a:rPr lang="en-US" dirty="0">
                <a:effectLst/>
              </a:rPr>
              <a:t>This tier contains the metadata repository</a:t>
            </a:r>
          </a:p>
          <a:p>
            <a:r>
              <a:rPr lang="en-US" dirty="0">
                <a:effectLst/>
              </a:rPr>
              <a:t>Middle tier: OLAP server</a:t>
            </a:r>
          </a:p>
          <a:p>
            <a:r>
              <a:rPr lang="en-US" dirty="0">
                <a:effectLst/>
              </a:rPr>
              <a:t>Top tier: front-end client layer; contains query and reporting tools, analysis tools, and/or data mining tools. </a:t>
            </a:r>
          </a:p>
          <a:p>
            <a:endParaRPr lang="en-US" dirty="0"/>
          </a:p>
        </p:txBody>
      </p:sp>
      <p:sp>
        <p:nvSpPr>
          <p:cNvPr id="4" name="Slide Number Placeholder 3"/>
          <p:cNvSpPr>
            <a:spLocks noGrp="1"/>
          </p:cNvSpPr>
          <p:nvPr>
            <p:ph type="sldNum" sz="quarter" idx="5"/>
          </p:nvPr>
        </p:nvSpPr>
        <p:spPr/>
        <p:txBody>
          <a:bodyPr/>
          <a:lstStyle/>
          <a:p>
            <a:fld id="{EDF7FFB6-964C-4FF9-955F-07FEA35CF975}" type="slidenum">
              <a:rPr lang="en-US" smtClean="0"/>
              <a:t>8</a:t>
            </a:fld>
            <a:endParaRPr lang="en-US"/>
          </a:p>
        </p:txBody>
      </p:sp>
    </p:spTree>
    <p:extLst>
      <p:ext uri="{BB962C8B-B14F-4D97-AF65-F5344CB8AC3E}">
        <p14:creationId xmlns:p14="http://schemas.microsoft.com/office/powerpoint/2010/main" val="1324051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354F3F-60A0-4A15-B170-49AAD684EC3D}" type="datetimeFigureOut">
              <a:rPr lang="en-US" smtClean="0"/>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0A2DBB-C0DE-4DAF-982D-215299C8D365}" type="slidenum">
              <a:rPr lang="en-US" smtClean="0"/>
              <a:t>‹#›</a:t>
            </a:fld>
            <a:endParaRPr lang="en-US"/>
          </a:p>
        </p:txBody>
      </p:sp>
    </p:spTree>
    <p:extLst>
      <p:ext uri="{BB962C8B-B14F-4D97-AF65-F5344CB8AC3E}">
        <p14:creationId xmlns:p14="http://schemas.microsoft.com/office/powerpoint/2010/main" val="3889141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354F3F-60A0-4A15-B170-49AAD684EC3D}" type="datetimeFigureOut">
              <a:rPr lang="en-US" smtClean="0"/>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0A2DBB-C0DE-4DAF-982D-215299C8D365}" type="slidenum">
              <a:rPr lang="en-US" smtClean="0"/>
              <a:t>‹#›</a:t>
            </a:fld>
            <a:endParaRPr lang="en-US"/>
          </a:p>
        </p:txBody>
      </p:sp>
    </p:spTree>
    <p:extLst>
      <p:ext uri="{BB962C8B-B14F-4D97-AF65-F5344CB8AC3E}">
        <p14:creationId xmlns:p14="http://schemas.microsoft.com/office/powerpoint/2010/main" val="1475509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354F3F-60A0-4A15-B170-49AAD684EC3D}" type="datetimeFigureOut">
              <a:rPr lang="en-US" smtClean="0"/>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0A2DBB-C0DE-4DAF-982D-215299C8D36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9108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354F3F-60A0-4A15-B170-49AAD684EC3D}" type="datetimeFigureOut">
              <a:rPr lang="en-US" smtClean="0"/>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0A2DBB-C0DE-4DAF-982D-215299C8D365}" type="slidenum">
              <a:rPr lang="en-US" smtClean="0"/>
              <a:t>‹#›</a:t>
            </a:fld>
            <a:endParaRPr lang="en-US"/>
          </a:p>
        </p:txBody>
      </p:sp>
    </p:spTree>
    <p:extLst>
      <p:ext uri="{BB962C8B-B14F-4D97-AF65-F5344CB8AC3E}">
        <p14:creationId xmlns:p14="http://schemas.microsoft.com/office/powerpoint/2010/main" val="5351509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354F3F-60A0-4A15-B170-49AAD684EC3D}" type="datetimeFigureOut">
              <a:rPr lang="en-US" smtClean="0"/>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0A2DBB-C0DE-4DAF-982D-215299C8D36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775337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354F3F-60A0-4A15-B170-49AAD684EC3D}" type="datetimeFigureOut">
              <a:rPr lang="en-US" smtClean="0"/>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0A2DBB-C0DE-4DAF-982D-215299C8D365}" type="slidenum">
              <a:rPr lang="en-US" smtClean="0"/>
              <a:t>‹#›</a:t>
            </a:fld>
            <a:endParaRPr lang="en-US"/>
          </a:p>
        </p:txBody>
      </p:sp>
    </p:spTree>
    <p:extLst>
      <p:ext uri="{BB962C8B-B14F-4D97-AF65-F5344CB8AC3E}">
        <p14:creationId xmlns:p14="http://schemas.microsoft.com/office/powerpoint/2010/main" val="23442386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354F3F-60A0-4A15-B170-49AAD684EC3D}" type="datetimeFigureOut">
              <a:rPr lang="en-US" smtClean="0"/>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0A2DBB-C0DE-4DAF-982D-215299C8D365}" type="slidenum">
              <a:rPr lang="en-US" smtClean="0"/>
              <a:t>‹#›</a:t>
            </a:fld>
            <a:endParaRPr lang="en-US"/>
          </a:p>
        </p:txBody>
      </p:sp>
    </p:spTree>
    <p:extLst>
      <p:ext uri="{BB962C8B-B14F-4D97-AF65-F5344CB8AC3E}">
        <p14:creationId xmlns:p14="http://schemas.microsoft.com/office/powerpoint/2010/main" val="10125255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354F3F-60A0-4A15-B170-49AAD684EC3D}" type="datetimeFigureOut">
              <a:rPr lang="en-US" smtClean="0"/>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0A2DBB-C0DE-4DAF-982D-215299C8D365}" type="slidenum">
              <a:rPr lang="en-US" smtClean="0"/>
              <a:t>‹#›</a:t>
            </a:fld>
            <a:endParaRPr lang="en-US"/>
          </a:p>
        </p:txBody>
      </p:sp>
    </p:spTree>
    <p:extLst>
      <p:ext uri="{BB962C8B-B14F-4D97-AF65-F5344CB8AC3E}">
        <p14:creationId xmlns:p14="http://schemas.microsoft.com/office/powerpoint/2010/main" val="1399464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354F3F-60A0-4A15-B170-49AAD684EC3D}" type="datetimeFigureOut">
              <a:rPr lang="en-US" smtClean="0"/>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0A2DBB-C0DE-4DAF-982D-215299C8D365}" type="slidenum">
              <a:rPr lang="en-US" smtClean="0"/>
              <a:t>‹#›</a:t>
            </a:fld>
            <a:endParaRPr lang="en-US"/>
          </a:p>
        </p:txBody>
      </p:sp>
    </p:spTree>
    <p:extLst>
      <p:ext uri="{BB962C8B-B14F-4D97-AF65-F5344CB8AC3E}">
        <p14:creationId xmlns:p14="http://schemas.microsoft.com/office/powerpoint/2010/main" val="2991139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354F3F-60A0-4A15-B170-49AAD684EC3D}" type="datetimeFigureOut">
              <a:rPr lang="en-US" smtClean="0"/>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0A2DBB-C0DE-4DAF-982D-215299C8D365}" type="slidenum">
              <a:rPr lang="en-US" smtClean="0"/>
              <a:t>‹#›</a:t>
            </a:fld>
            <a:endParaRPr lang="en-US"/>
          </a:p>
        </p:txBody>
      </p:sp>
    </p:spTree>
    <p:extLst>
      <p:ext uri="{BB962C8B-B14F-4D97-AF65-F5344CB8AC3E}">
        <p14:creationId xmlns:p14="http://schemas.microsoft.com/office/powerpoint/2010/main" val="1584941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354F3F-60A0-4A15-B170-49AAD684EC3D}" type="datetimeFigureOut">
              <a:rPr lang="en-US" smtClean="0"/>
              <a:t>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0A2DBB-C0DE-4DAF-982D-215299C8D365}" type="slidenum">
              <a:rPr lang="en-US" smtClean="0"/>
              <a:t>‹#›</a:t>
            </a:fld>
            <a:endParaRPr lang="en-US"/>
          </a:p>
        </p:txBody>
      </p:sp>
    </p:spTree>
    <p:extLst>
      <p:ext uri="{BB962C8B-B14F-4D97-AF65-F5344CB8AC3E}">
        <p14:creationId xmlns:p14="http://schemas.microsoft.com/office/powerpoint/2010/main" val="4217385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354F3F-60A0-4A15-B170-49AAD684EC3D}" type="datetimeFigureOut">
              <a:rPr lang="en-US" smtClean="0"/>
              <a:t>2/19/2020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0A2DBB-C0DE-4DAF-982D-215299C8D365}" type="slidenum">
              <a:rPr lang="en-US" smtClean="0"/>
              <a:t>‹#›</a:t>
            </a:fld>
            <a:endParaRPr lang="en-US"/>
          </a:p>
        </p:txBody>
      </p:sp>
    </p:spTree>
    <p:extLst>
      <p:ext uri="{BB962C8B-B14F-4D97-AF65-F5344CB8AC3E}">
        <p14:creationId xmlns:p14="http://schemas.microsoft.com/office/powerpoint/2010/main" val="1814967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354F3F-60A0-4A15-B170-49AAD684EC3D}" type="datetimeFigureOut">
              <a:rPr lang="en-US" smtClean="0"/>
              <a:t>2/19/2020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0A2DBB-C0DE-4DAF-982D-215299C8D365}" type="slidenum">
              <a:rPr lang="en-US" smtClean="0"/>
              <a:t>‹#›</a:t>
            </a:fld>
            <a:endParaRPr lang="en-US"/>
          </a:p>
        </p:txBody>
      </p:sp>
    </p:spTree>
    <p:extLst>
      <p:ext uri="{BB962C8B-B14F-4D97-AF65-F5344CB8AC3E}">
        <p14:creationId xmlns:p14="http://schemas.microsoft.com/office/powerpoint/2010/main" val="1479090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354F3F-60A0-4A15-B170-49AAD684EC3D}" type="datetimeFigureOut">
              <a:rPr lang="en-US" smtClean="0"/>
              <a:t>2/19/2020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0A2DBB-C0DE-4DAF-982D-215299C8D365}" type="slidenum">
              <a:rPr lang="en-US" smtClean="0"/>
              <a:t>‹#›</a:t>
            </a:fld>
            <a:endParaRPr lang="en-US"/>
          </a:p>
        </p:txBody>
      </p:sp>
    </p:spTree>
    <p:extLst>
      <p:ext uri="{BB962C8B-B14F-4D97-AF65-F5344CB8AC3E}">
        <p14:creationId xmlns:p14="http://schemas.microsoft.com/office/powerpoint/2010/main" val="1402959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354F3F-60A0-4A15-B170-49AAD684EC3D}" type="datetimeFigureOut">
              <a:rPr lang="en-US" smtClean="0"/>
              <a:t>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0A2DBB-C0DE-4DAF-982D-215299C8D365}" type="slidenum">
              <a:rPr lang="en-US" smtClean="0"/>
              <a:t>‹#›</a:t>
            </a:fld>
            <a:endParaRPr lang="en-US"/>
          </a:p>
        </p:txBody>
      </p:sp>
    </p:spTree>
    <p:extLst>
      <p:ext uri="{BB962C8B-B14F-4D97-AF65-F5344CB8AC3E}">
        <p14:creationId xmlns:p14="http://schemas.microsoft.com/office/powerpoint/2010/main" val="706503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354F3F-60A0-4A15-B170-49AAD684EC3D}" type="datetimeFigureOut">
              <a:rPr lang="en-US" smtClean="0"/>
              <a:t>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0A2DBB-C0DE-4DAF-982D-215299C8D365}" type="slidenum">
              <a:rPr lang="en-US" smtClean="0"/>
              <a:t>‹#›</a:t>
            </a:fld>
            <a:endParaRPr lang="en-US"/>
          </a:p>
        </p:txBody>
      </p:sp>
    </p:spTree>
    <p:extLst>
      <p:ext uri="{BB962C8B-B14F-4D97-AF65-F5344CB8AC3E}">
        <p14:creationId xmlns:p14="http://schemas.microsoft.com/office/powerpoint/2010/main" val="3473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F354F3F-60A0-4A15-B170-49AAD684EC3D}" type="datetimeFigureOut">
              <a:rPr lang="en-US" smtClean="0"/>
              <a:t>2/19/2020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A0A2DBB-C0DE-4DAF-982D-215299C8D365}" type="slidenum">
              <a:rPr lang="en-US" smtClean="0"/>
              <a:t>‹#›</a:t>
            </a:fld>
            <a:endParaRPr lang="en-US"/>
          </a:p>
        </p:txBody>
      </p:sp>
    </p:spTree>
    <p:extLst>
      <p:ext uri="{BB962C8B-B14F-4D97-AF65-F5344CB8AC3E}">
        <p14:creationId xmlns:p14="http://schemas.microsoft.com/office/powerpoint/2010/main" val="18569383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bus206.pressbooks.com/chapter/chapter-4-data-and-databases/"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hyperlink" Target="https://creativecommons.org/licenses/by/3.0/"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9.xml"/><Relationship Id="rId5" Type="http://schemas.openxmlformats.org/officeDocument/2006/relationships/hyperlink" Target="https://creativecommons.org/licenses/by-sa/3.0/" TargetMode="External"/><Relationship Id="rId4" Type="http://schemas.openxmlformats.org/officeDocument/2006/relationships/hyperlink" Target="https://en.wikipedia.org/wiki/Data_warehouse"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9.xml"/><Relationship Id="rId5" Type="http://schemas.openxmlformats.org/officeDocument/2006/relationships/hyperlink" Target="https://creativecommons.org/licenses/by-sa/3.0/" TargetMode="External"/><Relationship Id="rId4" Type="http://schemas.openxmlformats.org/officeDocument/2006/relationships/hyperlink" Target="https://en.wikibooks.org/wiki/Business_Intelligence/documentation_frame_data_source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s://en.wikipedia.org/wiki/Data_warehous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AB29E-E410-4640-AE84-D79298762A2B}"/>
              </a:ext>
            </a:extLst>
          </p:cNvPr>
          <p:cNvSpPr>
            <a:spLocks noGrp="1"/>
          </p:cNvSpPr>
          <p:nvPr>
            <p:ph type="ctrTitle"/>
          </p:nvPr>
        </p:nvSpPr>
        <p:spPr/>
        <p:txBody>
          <a:bodyPr/>
          <a:lstStyle/>
          <a:p>
            <a:r>
              <a:rPr lang="en-US" dirty="0"/>
              <a:t>Data Warehousing: Basic Concepts</a:t>
            </a:r>
          </a:p>
        </p:txBody>
      </p:sp>
      <p:sp>
        <p:nvSpPr>
          <p:cNvPr id="3" name="Subtitle 2">
            <a:extLst>
              <a:ext uri="{FF2B5EF4-FFF2-40B4-BE49-F238E27FC236}">
                <a16:creationId xmlns:a16="http://schemas.microsoft.com/office/drawing/2014/main" id="{5E4D05AC-430D-44A3-A472-CD4D053042C6}"/>
              </a:ext>
            </a:extLst>
          </p:cNvPr>
          <p:cNvSpPr>
            <a:spLocks noGrp="1"/>
          </p:cNvSpPr>
          <p:nvPr>
            <p:ph type="subTitle" idx="1"/>
          </p:nvPr>
        </p:nvSpPr>
        <p:spPr/>
        <p:txBody>
          <a:bodyPr/>
          <a:lstStyle/>
          <a:p>
            <a:r>
              <a:rPr lang="en-US" dirty="0"/>
              <a:t>Hannah Andrews and Angela Hughes</a:t>
            </a:r>
          </a:p>
        </p:txBody>
      </p:sp>
    </p:spTree>
    <p:extLst>
      <p:ext uri="{BB962C8B-B14F-4D97-AF65-F5344CB8AC3E}">
        <p14:creationId xmlns:p14="http://schemas.microsoft.com/office/powerpoint/2010/main" val="3088203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3" name="Rectangle 32">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39"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Isosceles Triangle 42">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Isosceles Triangle 46">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2D4D1A7-230F-4F12-A3FC-3882D4BA4C17}"/>
              </a:ext>
            </a:extLst>
          </p:cNvPr>
          <p:cNvSpPr>
            <a:spLocks noGrp="1"/>
          </p:cNvSpPr>
          <p:nvPr>
            <p:ph type="title"/>
          </p:nvPr>
        </p:nvSpPr>
        <p:spPr>
          <a:xfrm>
            <a:off x="677334" y="609600"/>
            <a:ext cx="3843375" cy="5175624"/>
          </a:xfrm>
        </p:spPr>
        <p:txBody>
          <a:bodyPr anchor="ctr">
            <a:normAutofit/>
          </a:bodyPr>
          <a:lstStyle/>
          <a:p>
            <a:pPr>
              <a:lnSpc>
                <a:spcPct val="90000"/>
              </a:lnSpc>
            </a:pPr>
            <a:r>
              <a:rPr lang="en-US" altLang="en-US" sz="2800" dirty="0">
                <a:solidFill>
                  <a:schemeClr val="tx1">
                    <a:lumMod val="85000"/>
                    <a:lumOff val="15000"/>
                  </a:schemeClr>
                </a:solidFill>
              </a:rPr>
              <a:t>“A data warehouse is a </a:t>
            </a:r>
            <a:r>
              <a:rPr lang="en-US" altLang="en-US" sz="2800" u="sng" dirty="0">
                <a:solidFill>
                  <a:schemeClr val="tx1">
                    <a:lumMod val="85000"/>
                    <a:lumOff val="15000"/>
                  </a:schemeClr>
                </a:solidFill>
              </a:rPr>
              <a:t>subject-oriented</a:t>
            </a:r>
            <a:r>
              <a:rPr lang="en-US" altLang="en-US" sz="2800" dirty="0">
                <a:solidFill>
                  <a:schemeClr val="tx1">
                    <a:lumMod val="85000"/>
                    <a:lumOff val="15000"/>
                  </a:schemeClr>
                </a:solidFill>
              </a:rPr>
              <a:t>,</a:t>
            </a:r>
            <a:r>
              <a:rPr lang="en-US" altLang="en-US" sz="2800" u="sng" dirty="0">
                <a:solidFill>
                  <a:schemeClr val="tx1">
                    <a:lumMod val="85000"/>
                    <a:lumOff val="15000"/>
                  </a:schemeClr>
                </a:solidFill>
              </a:rPr>
              <a:t> integrated</a:t>
            </a:r>
            <a:r>
              <a:rPr lang="en-US" altLang="en-US" sz="2800" dirty="0">
                <a:solidFill>
                  <a:schemeClr val="tx1">
                    <a:lumMod val="85000"/>
                    <a:lumOff val="15000"/>
                  </a:schemeClr>
                </a:solidFill>
              </a:rPr>
              <a:t>, </a:t>
            </a:r>
            <a:r>
              <a:rPr lang="en-US" altLang="en-US" sz="2800" u="sng" dirty="0">
                <a:solidFill>
                  <a:schemeClr val="tx1">
                    <a:lumMod val="85000"/>
                    <a:lumOff val="15000"/>
                  </a:schemeClr>
                </a:solidFill>
              </a:rPr>
              <a:t>time-variant</a:t>
            </a:r>
            <a:r>
              <a:rPr lang="en-US" altLang="en-US" sz="2800" dirty="0">
                <a:solidFill>
                  <a:schemeClr val="tx1">
                    <a:lumMod val="85000"/>
                    <a:lumOff val="15000"/>
                  </a:schemeClr>
                </a:solidFill>
              </a:rPr>
              <a:t>, and </a:t>
            </a:r>
            <a:r>
              <a:rPr lang="en-US" altLang="en-US" sz="2800" u="sng" dirty="0">
                <a:solidFill>
                  <a:schemeClr val="tx1">
                    <a:lumMod val="85000"/>
                    <a:lumOff val="15000"/>
                  </a:schemeClr>
                </a:solidFill>
              </a:rPr>
              <a:t>nonvolatile</a:t>
            </a:r>
            <a:r>
              <a:rPr lang="en-US" altLang="en-US" sz="2800" dirty="0">
                <a:solidFill>
                  <a:schemeClr val="tx1">
                    <a:lumMod val="85000"/>
                    <a:lumOff val="15000"/>
                  </a:schemeClr>
                </a:solidFill>
              </a:rPr>
              <a:t> collection of data in support of management’s decision-making process.”—W. H. </a:t>
            </a:r>
            <a:r>
              <a:rPr lang="en-US" altLang="en-US" sz="2800" dirty="0" err="1">
                <a:solidFill>
                  <a:schemeClr val="tx1">
                    <a:lumMod val="85000"/>
                    <a:lumOff val="15000"/>
                  </a:schemeClr>
                </a:solidFill>
              </a:rPr>
              <a:t>Inmon</a:t>
            </a:r>
            <a:br>
              <a:rPr lang="en-US" altLang="en-US" sz="2800" dirty="0">
                <a:solidFill>
                  <a:schemeClr val="tx1">
                    <a:lumMod val="85000"/>
                    <a:lumOff val="15000"/>
                  </a:schemeClr>
                </a:solidFill>
              </a:rPr>
            </a:br>
            <a:endParaRPr lang="en-US" sz="2800" dirty="0">
              <a:solidFill>
                <a:schemeClr val="tx1">
                  <a:lumMod val="85000"/>
                  <a:lumOff val="15000"/>
                </a:schemeClr>
              </a:solidFill>
            </a:endParaRPr>
          </a:p>
        </p:txBody>
      </p:sp>
      <p:sp>
        <p:nvSpPr>
          <p:cNvPr id="49" name="Freeform: Shape 48">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13" name="Content Placeholder 12">
            <a:extLst>
              <a:ext uri="{FF2B5EF4-FFF2-40B4-BE49-F238E27FC236}">
                <a16:creationId xmlns:a16="http://schemas.microsoft.com/office/drawing/2014/main" id="{F234DDA6-8B84-40E2-BF16-CCEF88B78D4B}"/>
              </a:ext>
            </a:extLst>
          </p:cNvPr>
          <p:cNvGraphicFramePr>
            <a:graphicFrameLocks noGrp="1"/>
          </p:cNvGraphicFramePr>
          <p:nvPr>
            <p:ph idx="1"/>
            <p:extLst>
              <p:ext uri="{D42A27DB-BD31-4B8C-83A1-F6EECF244321}">
                <p14:modId xmlns:p14="http://schemas.microsoft.com/office/powerpoint/2010/main" val="4140651017"/>
              </p:ext>
            </p:extLst>
          </p:nvPr>
        </p:nvGraphicFramePr>
        <p:xfrm>
          <a:off x="6116638" y="609600"/>
          <a:ext cx="5510212" cy="5175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a:extLst>
              <a:ext uri="{FF2B5EF4-FFF2-40B4-BE49-F238E27FC236}">
                <a16:creationId xmlns:a16="http://schemas.microsoft.com/office/drawing/2014/main" id="{7C0D9448-2D1B-4C9F-BADC-D87425E4BD98}"/>
              </a:ext>
            </a:extLst>
          </p:cNvPr>
          <p:cNvSpPr txBox="1"/>
          <p:nvPr/>
        </p:nvSpPr>
        <p:spPr>
          <a:xfrm>
            <a:off x="9795190" y="6870700"/>
            <a:ext cx="2396810"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8" tooltip="http://bus206.pressbooks.com/chapter/chapter-4-data-and-databases/">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9"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spTree>
    <p:extLst>
      <p:ext uri="{BB962C8B-B14F-4D97-AF65-F5344CB8AC3E}">
        <p14:creationId xmlns:p14="http://schemas.microsoft.com/office/powerpoint/2010/main" val="276637012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9" name="Group 85">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7" name="Straight Connector 86">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8" name="Straight Connector 87">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9"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0"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1" name="Isosceles Triangle 90">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2"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3"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4"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5" name="Isosceles Triangle 94">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6" name="Isosceles Triangle 95">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E0583FE1-DAD6-40BC-A38D-23FE9C83D64B}"/>
              </a:ext>
            </a:extLst>
          </p:cNvPr>
          <p:cNvSpPr>
            <a:spLocks noGrp="1"/>
          </p:cNvSpPr>
          <p:nvPr>
            <p:ph type="title"/>
          </p:nvPr>
        </p:nvSpPr>
        <p:spPr>
          <a:xfrm>
            <a:off x="6094855" y="1261331"/>
            <a:ext cx="3497565" cy="3002662"/>
          </a:xfrm>
        </p:spPr>
        <p:txBody>
          <a:bodyPr vert="horz" lIns="91440" tIns="45720" rIns="91440" bIns="45720" rtlCol="0" anchor="b">
            <a:normAutofit/>
          </a:bodyPr>
          <a:lstStyle/>
          <a:p>
            <a:pPr>
              <a:lnSpc>
                <a:spcPct val="90000"/>
              </a:lnSpc>
            </a:pPr>
            <a:r>
              <a:rPr lang="en-US" sz="2800" kern="1200" dirty="0">
                <a:solidFill>
                  <a:schemeClr val="accent1"/>
                </a:solidFill>
                <a:latin typeface="+mj-lt"/>
                <a:ea typeface="+mj-ea"/>
                <a:cs typeface="+mj-cs"/>
              </a:rPr>
              <a:t>Data warehouses are organized around major subjects, such as customer, product, sales, etc.  </a:t>
            </a:r>
          </a:p>
        </p:txBody>
      </p:sp>
      <p:sp>
        <p:nvSpPr>
          <p:cNvPr id="6" name="Text Placeholder 5">
            <a:extLst>
              <a:ext uri="{FF2B5EF4-FFF2-40B4-BE49-F238E27FC236}">
                <a16:creationId xmlns:a16="http://schemas.microsoft.com/office/drawing/2014/main" id="{CFE623B2-4425-488F-BAC0-D2D86A26482D}"/>
              </a:ext>
            </a:extLst>
          </p:cNvPr>
          <p:cNvSpPr>
            <a:spLocks noGrp="1"/>
          </p:cNvSpPr>
          <p:nvPr>
            <p:ph type="body" sz="half" idx="2"/>
          </p:nvPr>
        </p:nvSpPr>
        <p:spPr>
          <a:xfrm>
            <a:off x="6094374" y="4263992"/>
            <a:ext cx="3498045" cy="1325857"/>
          </a:xfrm>
        </p:spPr>
        <p:txBody>
          <a:bodyPr vert="horz" lIns="91440" tIns="45720" rIns="91440" bIns="45720" rtlCol="0" anchor="t">
            <a:normAutofit/>
          </a:bodyPr>
          <a:lstStyle/>
          <a:p>
            <a:r>
              <a:rPr lang="en-US" sz="1800">
                <a:solidFill>
                  <a:schemeClr val="tx1">
                    <a:lumMod val="50000"/>
                    <a:lumOff val="50000"/>
                  </a:schemeClr>
                </a:solidFill>
              </a:rPr>
              <a:t>Subject-oriented</a:t>
            </a:r>
          </a:p>
        </p:txBody>
      </p:sp>
      <p:sp>
        <p:nvSpPr>
          <p:cNvPr id="98" name="Isosceles Triangle 97">
            <a:extLst>
              <a:ext uri="{FF2B5EF4-FFF2-40B4-BE49-F238E27FC236}">
                <a16:creationId xmlns:a16="http://schemas.microsoft.com/office/drawing/2014/main" id="{AA330523-F25B-4007-B3E5-ABB5637D1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67" name="Content Placeholder 4" descr="A picture containing text&#10;&#10;Description automatically generated">
            <a:extLst>
              <a:ext uri="{FF2B5EF4-FFF2-40B4-BE49-F238E27FC236}">
                <a16:creationId xmlns:a16="http://schemas.microsoft.com/office/drawing/2014/main" id="{93D3C99A-CBEF-4236-8F85-6D1FB576B9F3}"/>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88603" y="1999449"/>
            <a:ext cx="4887354" cy="2859102"/>
          </a:xfrm>
          <a:prstGeom prst="rect">
            <a:avLst/>
          </a:prstGeom>
        </p:spPr>
      </p:pic>
      <p:sp>
        <p:nvSpPr>
          <p:cNvPr id="68" name="TextBox 67">
            <a:extLst>
              <a:ext uri="{FF2B5EF4-FFF2-40B4-BE49-F238E27FC236}">
                <a16:creationId xmlns:a16="http://schemas.microsoft.com/office/drawing/2014/main" id="{3F6C380C-8A52-492D-AB32-5D033D8AE332}"/>
              </a:ext>
            </a:extLst>
          </p:cNvPr>
          <p:cNvSpPr txBox="1"/>
          <p:nvPr/>
        </p:nvSpPr>
        <p:spPr>
          <a:xfrm>
            <a:off x="3249304" y="4658496"/>
            <a:ext cx="2526653"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en.wikipedia.org/wiki/Data_warehouse">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3535333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5" name="Group 104">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6" name="Straight Connector 105">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7" name="Straight Connector 106">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8"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 name="Isosceles Triangle 109">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3"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4" name="Isosceles Triangle 113">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5" name="Isosceles Triangle 114">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BA642900-75AB-4E26-AA6E-A16237EA09ED}"/>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lnSpc>
                <a:spcPct val="90000"/>
              </a:lnSpc>
            </a:pPr>
            <a:r>
              <a:rPr lang="en-US" sz="2600" kern="1200">
                <a:solidFill>
                  <a:schemeClr val="accent1"/>
                </a:solidFill>
                <a:latin typeface="+mj-lt"/>
                <a:ea typeface="+mj-ea"/>
                <a:cs typeface="+mj-cs"/>
              </a:rPr>
              <a:t>Data warehouses are constructed by integrating data from multiple heterogenous data sources.</a:t>
            </a:r>
          </a:p>
        </p:txBody>
      </p:sp>
      <p:sp>
        <p:nvSpPr>
          <p:cNvPr id="9" name="Text Placeholder 8">
            <a:extLst>
              <a:ext uri="{FF2B5EF4-FFF2-40B4-BE49-F238E27FC236}">
                <a16:creationId xmlns:a16="http://schemas.microsoft.com/office/drawing/2014/main" id="{CD138A27-23DA-418C-80AD-76D07A506BC9}"/>
              </a:ext>
            </a:extLst>
          </p:cNvPr>
          <p:cNvSpPr>
            <a:spLocks noGrp="1"/>
          </p:cNvSpPr>
          <p:nvPr>
            <p:ph type="body" sz="half" idx="2"/>
          </p:nvPr>
        </p:nvSpPr>
        <p:spPr>
          <a:xfrm>
            <a:off x="985969" y="5650029"/>
            <a:ext cx="8288032" cy="469122"/>
          </a:xfrm>
        </p:spPr>
        <p:txBody>
          <a:bodyPr vert="horz" lIns="91440" tIns="45720" rIns="91440" bIns="45720" rtlCol="0" anchor="t">
            <a:normAutofit/>
          </a:bodyPr>
          <a:lstStyle/>
          <a:p>
            <a:pPr algn="ctr"/>
            <a:r>
              <a:rPr lang="en-US" sz="1800">
                <a:solidFill>
                  <a:schemeClr val="tx1">
                    <a:lumMod val="50000"/>
                    <a:lumOff val="50000"/>
                  </a:schemeClr>
                </a:solidFill>
              </a:rPr>
              <a:t>Integrated</a:t>
            </a:r>
          </a:p>
        </p:txBody>
      </p:sp>
      <p:pic>
        <p:nvPicPr>
          <p:cNvPr id="100" name="Picture Placeholder 99">
            <a:extLst>
              <a:ext uri="{FF2B5EF4-FFF2-40B4-BE49-F238E27FC236}">
                <a16:creationId xmlns:a16="http://schemas.microsoft.com/office/drawing/2014/main" id="{5EBE14ED-8F9F-4AD5-B631-7AF9DDCFC9F4}"/>
              </a:ext>
            </a:extLst>
          </p:cNvPr>
          <p:cNvPicPr>
            <a:picLocks noGrp="1" noChangeAspect="1"/>
          </p:cNvPicPr>
          <p:nvPr>
            <p:ph type="pic" idx="1"/>
          </p:nvPr>
        </p:nvPicPr>
        <p:blipFill rotWithShape="1">
          <a:blip r:embed="rId3"/>
          <a:srcRect l="-990" t="-100" r="-249" b="100"/>
          <a:stretch/>
        </p:blipFill>
        <p:spPr>
          <a:xfrm>
            <a:off x="985968" y="1102300"/>
            <a:ext cx="8288033" cy="3131372"/>
          </a:xfrm>
          <a:prstGeom prst="rect">
            <a:avLst/>
          </a:prstGeom>
        </p:spPr>
      </p:pic>
      <p:sp>
        <p:nvSpPr>
          <p:cNvPr id="6" name="TextBox 5">
            <a:extLst>
              <a:ext uri="{FF2B5EF4-FFF2-40B4-BE49-F238E27FC236}">
                <a16:creationId xmlns:a16="http://schemas.microsoft.com/office/drawing/2014/main" id="{0F382366-D35A-4569-BF39-45D25BA124C6}"/>
              </a:ext>
            </a:extLst>
          </p:cNvPr>
          <p:cNvSpPr txBox="1"/>
          <p:nvPr/>
        </p:nvSpPr>
        <p:spPr>
          <a:xfrm>
            <a:off x="9665347" y="6870700"/>
            <a:ext cx="2526653"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en.wikibooks.org/wiki/Business_Intelligence/documentation_frame_data_sources">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1950581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B981196B-40E3-4922-925A-4F393F47C2DF}"/>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lnSpc>
                <a:spcPct val="90000"/>
              </a:lnSpc>
            </a:pPr>
            <a:r>
              <a:rPr lang="en-US" sz="3400" kern="1200">
                <a:solidFill>
                  <a:schemeClr val="accent1"/>
                </a:solidFill>
                <a:latin typeface="+mj-lt"/>
                <a:ea typeface="+mj-ea"/>
                <a:cs typeface="+mj-cs"/>
              </a:rPr>
              <a:t>Data warehouses store historical data. </a:t>
            </a:r>
          </a:p>
        </p:txBody>
      </p:sp>
      <p:sp>
        <p:nvSpPr>
          <p:cNvPr id="7" name="Text Placeholder 6">
            <a:extLst>
              <a:ext uri="{FF2B5EF4-FFF2-40B4-BE49-F238E27FC236}">
                <a16:creationId xmlns:a16="http://schemas.microsoft.com/office/drawing/2014/main" id="{6B49AFE6-98EE-44FF-9C37-3494BC6B8D54}"/>
              </a:ext>
            </a:extLst>
          </p:cNvPr>
          <p:cNvSpPr>
            <a:spLocks noGrp="1"/>
          </p:cNvSpPr>
          <p:nvPr>
            <p:ph type="body" sz="half" idx="2"/>
          </p:nvPr>
        </p:nvSpPr>
        <p:spPr>
          <a:xfrm>
            <a:off x="985969" y="5650029"/>
            <a:ext cx="8288032" cy="469122"/>
          </a:xfrm>
        </p:spPr>
        <p:txBody>
          <a:bodyPr vert="horz" lIns="91440" tIns="45720" rIns="91440" bIns="45720" rtlCol="0" anchor="t">
            <a:normAutofit/>
          </a:bodyPr>
          <a:lstStyle/>
          <a:p>
            <a:pPr algn="ctr"/>
            <a:r>
              <a:rPr lang="en-US" sz="1800">
                <a:solidFill>
                  <a:schemeClr val="tx1">
                    <a:lumMod val="50000"/>
                    <a:lumOff val="50000"/>
                  </a:schemeClr>
                </a:solidFill>
              </a:rPr>
              <a:t>Time variant</a:t>
            </a:r>
          </a:p>
        </p:txBody>
      </p:sp>
      <p:pic>
        <p:nvPicPr>
          <p:cNvPr id="5" name="Content Placeholder 4">
            <a:extLst>
              <a:ext uri="{FF2B5EF4-FFF2-40B4-BE49-F238E27FC236}">
                <a16:creationId xmlns:a16="http://schemas.microsoft.com/office/drawing/2014/main" id="{C46882FA-E77A-4FC4-BF2D-78134AA4EF7E}"/>
              </a:ext>
            </a:extLst>
          </p:cNvPr>
          <p:cNvPicPr>
            <a:picLocks noChangeAspect="1"/>
          </p:cNvPicPr>
          <p:nvPr/>
        </p:nvPicPr>
        <p:blipFill rotWithShape="1">
          <a:blip r:embed="rId3"/>
          <a:srcRect l="8593" r="7045"/>
          <a:stretch/>
        </p:blipFill>
        <p:spPr>
          <a:xfrm>
            <a:off x="1368523" y="934222"/>
            <a:ext cx="7522923" cy="3299450"/>
          </a:xfrm>
          <a:prstGeom prst="rect">
            <a:avLst/>
          </a:prstGeom>
        </p:spPr>
      </p:pic>
    </p:spTree>
    <p:extLst>
      <p:ext uri="{BB962C8B-B14F-4D97-AF65-F5344CB8AC3E}">
        <p14:creationId xmlns:p14="http://schemas.microsoft.com/office/powerpoint/2010/main" val="2287942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FC62C315-1E02-4C5B-8FED-4BFC23A1DA72}"/>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lnSpc>
                <a:spcPct val="90000"/>
              </a:lnSpc>
            </a:pPr>
            <a:r>
              <a:rPr lang="en-US" sz="3400" kern="1200" dirty="0">
                <a:solidFill>
                  <a:schemeClr val="accent1"/>
                </a:solidFill>
                <a:latin typeface="+mj-lt"/>
                <a:ea typeface="+mj-ea"/>
                <a:cs typeface="+mj-cs"/>
              </a:rPr>
              <a:t>When new data is added to the data warehouse, previous data is not erased.</a:t>
            </a:r>
          </a:p>
        </p:txBody>
      </p:sp>
      <p:sp>
        <p:nvSpPr>
          <p:cNvPr id="6" name="Text Placeholder 5">
            <a:extLst>
              <a:ext uri="{FF2B5EF4-FFF2-40B4-BE49-F238E27FC236}">
                <a16:creationId xmlns:a16="http://schemas.microsoft.com/office/drawing/2014/main" id="{05B07703-C6B0-475F-95BA-3BDFF7543E20}"/>
              </a:ext>
            </a:extLst>
          </p:cNvPr>
          <p:cNvSpPr>
            <a:spLocks noGrp="1"/>
          </p:cNvSpPr>
          <p:nvPr>
            <p:ph type="body" sz="half" idx="2"/>
          </p:nvPr>
        </p:nvSpPr>
        <p:spPr>
          <a:xfrm>
            <a:off x="985969" y="5650029"/>
            <a:ext cx="8288032" cy="469122"/>
          </a:xfrm>
        </p:spPr>
        <p:txBody>
          <a:bodyPr vert="horz" lIns="91440" tIns="45720" rIns="91440" bIns="45720" rtlCol="0" anchor="t">
            <a:normAutofit/>
          </a:bodyPr>
          <a:lstStyle/>
          <a:p>
            <a:pPr algn="ctr"/>
            <a:r>
              <a:rPr lang="en-US" sz="1800" dirty="0">
                <a:solidFill>
                  <a:schemeClr val="tx1">
                    <a:lumMod val="50000"/>
                    <a:lumOff val="50000"/>
                  </a:schemeClr>
                </a:solidFill>
              </a:rPr>
              <a:t>Non-volatile </a:t>
            </a:r>
          </a:p>
        </p:txBody>
      </p:sp>
      <p:pic>
        <p:nvPicPr>
          <p:cNvPr id="5" name="Content Placeholder 4">
            <a:extLst>
              <a:ext uri="{FF2B5EF4-FFF2-40B4-BE49-F238E27FC236}">
                <a16:creationId xmlns:a16="http://schemas.microsoft.com/office/drawing/2014/main" id="{5532A552-E6BF-4B37-9BA9-122E79167945}"/>
              </a:ext>
            </a:extLst>
          </p:cNvPr>
          <p:cNvPicPr>
            <a:picLocks noGrp="1" noChangeAspect="1"/>
          </p:cNvPicPr>
          <p:nvPr>
            <p:ph type="pic" idx="1"/>
          </p:nvPr>
        </p:nvPicPr>
        <p:blipFill>
          <a:blip r:embed="rId3"/>
          <a:srcRect t="3263" b="3263"/>
          <a:stretch>
            <a:fillRect/>
          </a:stretch>
        </p:blipFill>
        <p:spPr>
          <a:xfrm>
            <a:off x="1433852" y="934222"/>
            <a:ext cx="7392264" cy="3299450"/>
          </a:xfrm>
          <a:prstGeom prst="rect">
            <a:avLst/>
          </a:prstGeom>
        </p:spPr>
      </p:pic>
    </p:spTree>
    <p:extLst>
      <p:ext uri="{BB962C8B-B14F-4D97-AF65-F5344CB8AC3E}">
        <p14:creationId xmlns:p14="http://schemas.microsoft.com/office/powerpoint/2010/main" val="2520952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230BD-D803-4430-8F79-82B5F4D647B2}"/>
              </a:ext>
            </a:extLst>
          </p:cNvPr>
          <p:cNvSpPr>
            <a:spLocks noGrp="1"/>
          </p:cNvSpPr>
          <p:nvPr>
            <p:ph type="title"/>
          </p:nvPr>
        </p:nvSpPr>
        <p:spPr/>
        <p:txBody>
          <a:bodyPr>
            <a:normAutofit fontScale="90000"/>
          </a:bodyPr>
          <a:lstStyle/>
          <a:p>
            <a:r>
              <a:rPr lang="en-US" dirty="0"/>
              <a:t>Online analytical processing (OLAP) is used for analytics, while online transaction processing (OLTP) is used for transactions. </a:t>
            </a:r>
          </a:p>
        </p:txBody>
      </p:sp>
      <p:graphicFrame>
        <p:nvGraphicFramePr>
          <p:cNvPr id="4" name="Content Placeholder 3">
            <a:extLst>
              <a:ext uri="{FF2B5EF4-FFF2-40B4-BE49-F238E27FC236}">
                <a16:creationId xmlns:a16="http://schemas.microsoft.com/office/drawing/2014/main" id="{6C557F75-481C-445B-B134-B181E9070037}"/>
              </a:ext>
            </a:extLst>
          </p:cNvPr>
          <p:cNvGraphicFramePr>
            <a:graphicFrameLocks noGrp="1"/>
          </p:cNvGraphicFramePr>
          <p:nvPr>
            <p:ph idx="1"/>
            <p:extLst>
              <p:ext uri="{D42A27DB-BD31-4B8C-83A1-F6EECF244321}">
                <p14:modId xmlns:p14="http://schemas.microsoft.com/office/powerpoint/2010/main" val="3627500287"/>
              </p:ext>
            </p:extLst>
          </p:nvPr>
        </p:nvGraphicFramePr>
        <p:xfrm>
          <a:off x="1649723" y="2329732"/>
          <a:ext cx="6635536" cy="4138080"/>
        </p:xfrm>
        <a:graphic>
          <a:graphicData uri="http://schemas.openxmlformats.org/presentationml/2006/ole">
            <mc:AlternateContent xmlns:mc="http://schemas.openxmlformats.org/markup-compatibility/2006">
              <mc:Choice xmlns:v="urn:schemas-microsoft-com:vml" Requires="v">
                <p:oleObj spid="_x0000_s1060" name="Document" r:id="rId4" imgW="11172825" imgH="6858000" progId="Word.Document.8">
                  <p:embed/>
                </p:oleObj>
              </mc:Choice>
              <mc:Fallback>
                <p:oleObj name="Document" r:id="rId4" imgW="11172825" imgH="6858000" progId="Word.Document.8">
                  <p:embed/>
                  <p:pic>
                    <p:nvPicPr>
                      <p:cNvPr id="19460" name="Object 3">
                        <a:extLst>
                          <a:ext uri="{FF2B5EF4-FFF2-40B4-BE49-F238E27FC236}">
                            <a16:creationId xmlns:a16="http://schemas.microsoft.com/office/drawing/2014/main" id="{B492C217-9F27-4BEE-9482-F7937E736E14}"/>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9723" y="2329732"/>
                        <a:ext cx="6635536" cy="413808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329475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0" name="Group 89">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1" name="Straight Connector 9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2" name="Straight Connector 91">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93"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4"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5" name="Isosceles Triangle 94">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6"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8"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9" name="Isosceles Triangle 98">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0" name="Isosceles Triangle 99">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854BEC3A-B804-4E8A-9E38-D848BCD7A878}"/>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lnSpc>
                <a:spcPct val="90000"/>
              </a:lnSpc>
            </a:pPr>
            <a:r>
              <a:rPr lang="en-US" sz="3400" kern="1200" dirty="0">
                <a:solidFill>
                  <a:schemeClr val="accent1"/>
                </a:solidFill>
                <a:latin typeface="+mj-lt"/>
                <a:ea typeface="+mj-ea"/>
                <a:cs typeface="+mj-cs"/>
              </a:rPr>
              <a:t>A multi-tiered architecture allows for higher performance and simplicity.</a:t>
            </a:r>
          </a:p>
        </p:txBody>
      </p:sp>
      <p:pic>
        <p:nvPicPr>
          <p:cNvPr id="23" name="Picture 22" descr="A picture containing text&#10;&#10;Description automatically generated">
            <a:extLst>
              <a:ext uri="{FF2B5EF4-FFF2-40B4-BE49-F238E27FC236}">
                <a16:creationId xmlns:a16="http://schemas.microsoft.com/office/drawing/2014/main" id="{9E873E34-2441-4A67-9043-C5738534EA51}"/>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309942" y="934222"/>
            <a:ext cx="5640085" cy="3299450"/>
          </a:xfrm>
          <a:prstGeom prst="rect">
            <a:avLst/>
          </a:prstGeom>
        </p:spPr>
      </p:pic>
      <p:sp>
        <p:nvSpPr>
          <p:cNvPr id="9" name="TextBox 8">
            <a:extLst>
              <a:ext uri="{FF2B5EF4-FFF2-40B4-BE49-F238E27FC236}">
                <a16:creationId xmlns:a16="http://schemas.microsoft.com/office/drawing/2014/main" id="{8244F567-D6DD-4FC9-97D9-BB24FE41EB4C}"/>
              </a:ext>
            </a:extLst>
          </p:cNvPr>
          <p:cNvSpPr txBox="1"/>
          <p:nvPr/>
        </p:nvSpPr>
        <p:spPr>
          <a:xfrm>
            <a:off x="9665347" y="6870700"/>
            <a:ext cx="2526653"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en.wikipedia.org/wiki/Data_warehouse">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
        <p:nvSpPr>
          <p:cNvPr id="24" name="TextBox 23">
            <a:extLst>
              <a:ext uri="{FF2B5EF4-FFF2-40B4-BE49-F238E27FC236}">
                <a16:creationId xmlns:a16="http://schemas.microsoft.com/office/drawing/2014/main" id="{EB2A6C11-B62E-4B17-901A-6784CA0C623B}"/>
              </a:ext>
            </a:extLst>
          </p:cNvPr>
          <p:cNvSpPr txBox="1"/>
          <p:nvPr/>
        </p:nvSpPr>
        <p:spPr>
          <a:xfrm>
            <a:off x="7125994" y="6870700"/>
            <a:ext cx="2526653"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en.wikipedia.org/wiki/Data_warehouse">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66894117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TotalTime>
  <Words>1627</Words>
  <Application>Microsoft Office PowerPoint</Application>
  <PresentationFormat>Widescreen</PresentationFormat>
  <Paragraphs>106</Paragraphs>
  <Slides>8</Slides>
  <Notes>7</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4" baseType="lpstr">
      <vt:lpstr>Arial</vt:lpstr>
      <vt:lpstr>Calibri</vt:lpstr>
      <vt:lpstr>Trebuchet MS</vt:lpstr>
      <vt:lpstr>Wingdings 3</vt:lpstr>
      <vt:lpstr>Facet</vt:lpstr>
      <vt:lpstr>Document</vt:lpstr>
      <vt:lpstr>Data Warehousing: Basic Concepts</vt:lpstr>
      <vt:lpstr>“A data warehouse is a subject-oriented, integrated, time-variant, and nonvolatile collection of data in support of management’s decision-making process.”—W. H. Inmon </vt:lpstr>
      <vt:lpstr>Data warehouses are organized around major subjects, such as customer, product, sales, etc.  </vt:lpstr>
      <vt:lpstr>Data warehouses are constructed by integrating data from multiple heterogenous data sources.</vt:lpstr>
      <vt:lpstr>Data warehouses store historical data. </vt:lpstr>
      <vt:lpstr>When new data is added to the data warehouse, previous data is not erased.</vt:lpstr>
      <vt:lpstr>Online analytical processing (OLAP) is used for analytics, while online transaction processing (OLTP) is used for transactions. </vt:lpstr>
      <vt:lpstr>A multi-tiered architecture allows for higher performance and simplicity.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Warehousing: Basic Concepts</dc:title>
  <dc:creator>Hannah Andrews</dc:creator>
  <cp:lastModifiedBy>Hannah Andrews</cp:lastModifiedBy>
  <cp:revision>17</cp:revision>
  <dcterms:created xsi:type="dcterms:W3CDTF">2020-02-19T17:33:36Z</dcterms:created>
  <dcterms:modified xsi:type="dcterms:W3CDTF">2020-02-19T19:37:05Z</dcterms:modified>
</cp:coreProperties>
</file>