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61" r:id="rId4"/>
    <p:sldId id="263" r:id="rId5"/>
    <p:sldId id="277" r:id="rId6"/>
    <p:sldId id="266" r:id="rId7"/>
    <p:sldId id="275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712" autoAdjust="0"/>
  </p:normalViewPr>
  <p:slideViewPr>
    <p:cSldViewPr snapToGrid="0">
      <p:cViewPr varScale="1">
        <p:scale>
          <a:sx n="108" d="100"/>
          <a:sy n="108" d="100"/>
        </p:scale>
        <p:origin x="72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614952-E115-40FB-921C-11F0603B292C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0973E5B5-A79F-4C96-B587-E83C8C214974}">
      <dgm:prSet/>
      <dgm:spPr/>
      <dgm:t>
        <a:bodyPr/>
        <a:lstStyle/>
        <a:p>
          <a:r>
            <a:rPr lang="fr-CA"/>
            <a:t>Premier fit train model</a:t>
          </a:r>
          <a:endParaRPr lang="en-CA"/>
        </a:p>
      </dgm:t>
    </dgm:pt>
    <dgm:pt modelId="{ADCA19D9-FD37-4B04-9EC3-081210400257}" type="parTrans" cxnId="{E1625CBC-A12C-46C8-8EFA-8B049336F577}">
      <dgm:prSet/>
      <dgm:spPr/>
      <dgm:t>
        <a:bodyPr/>
        <a:lstStyle/>
        <a:p>
          <a:endParaRPr lang="en-CA"/>
        </a:p>
      </dgm:t>
    </dgm:pt>
    <dgm:pt modelId="{CC297DCC-B05F-4B58-A85A-E8896DE7DEA3}" type="sibTrans" cxnId="{E1625CBC-A12C-46C8-8EFA-8B049336F577}">
      <dgm:prSet/>
      <dgm:spPr/>
      <dgm:t>
        <a:bodyPr/>
        <a:lstStyle/>
        <a:p>
          <a:endParaRPr lang="en-CA"/>
        </a:p>
      </dgm:t>
    </dgm:pt>
    <dgm:pt modelId="{99783CDE-1335-48D4-9B16-DA2A8606E0CA}">
      <dgm:prSet/>
      <dgm:spPr/>
      <dgm:t>
        <a:bodyPr/>
        <a:lstStyle/>
        <a:p>
          <a:r>
            <a:rPr lang="fr-CA" dirty="0"/>
            <a:t>Récupération des </a:t>
          </a:r>
          <a:r>
            <a:rPr lang="fr-CA" dirty="0" err="1"/>
            <a:t>features</a:t>
          </a:r>
          <a:r>
            <a:rPr lang="fr-CA" dirty="0"/>
            <a:t> importances</a:t>
          </a:r>
          <a:endParaRPr lang="en-CA" dirty="0"/>
        </a:p>
      </dgm:t>
    </dgm:pt>
    <dgm:pt modelId="{B3158A7B-CA14-4C86-9499-95BFFCC653DB}" type="parTrans" cxnId="{C655CD52-56CE-4DE4-BA0E-88BB0F689FCC}">
      <dgm:prSet/>
      <dgm:spPr/>
      <dgm:t>
        <a:bodyPr/>
        <a:lstStyle/>
        <a:p>
          <a:endParaRPr lang="en-CA"/>
        </a:p>
      </dgm:t>
    </dgm:pt>
    <dgm:pt modelId="{132FD5BA-BE45-4ABA-97D9-1FB23E973C1B}" type="sibTrans" cxnId="{C655CD52-56CE-4DE4-BA0E-88BB0F689FCC}">
      <dgm:prSet/>
      <dgm:spPr/>
      <dgm:t>
        <a:bodyPr/>
        <a:lstStyle/>
        <a:p>
          <a:endParaRPr lang="en-CA"/>
        </a:p>
      </dgm:t>
    </dgm:pt>
    <dgm:pt modelId="{612BA8AE-EBF1-473E-B280-A66FA7B033F2}">
      <dgm:prSet/>
      <dgm:spPr/>
      <dgm:t>
        <a:bodyPr/>
        <a:lstStyle/>
        <a:p>
          <a:r>
            <a:rPr lang="fr-CA" dirty="0"/>
            <a:t>Reduction du nombre de </a:t>
          </a:r>
          <a:r>
            <a:rPr lang="fr-CA" dirty="0" err="1"/>
            <a:t>feature</a:t>
          </a:r>
          <a:r>
            <a:rPr lang="fr-CA" dirty="0"/>
            <a:t> avec seuil arbitraire</a:t>
          </a:r>
          <a:endParaRPr lang="en-CA" dirty="0"/>
        </a:p>
      </dgm:t>
    </dgm:pt>
    <dgm:pt modelId="{0B183812-D007-4B30-822B-04BF643F76E4}" type="parTrans" cxnId="{343A4E10-F85D-46AE-92FD-BF3C3150ACC3}">
      <dgm:prSet/>
      <dgm:spPr/>
      <dgm:t>
        <a:bodyPr/>
        <a:lstStyle/>
        <a:p>
          <a:endParaRPr lang="en-CA"/>
        </a:p>
      </dgm:t>
    </dgm:pt>
    <dgm:pt modelId="{C1224D37-67DC-4E31-A4F5-5B6A29682FC9}" type="sibTrans" cxnId="{343A4E10-F85D-46AE-92FD-BF3C3150ACC3}">
      <dgm:prSet/>
      <dgm:spPr/>
      <dgm:t>
        <a:bodyPr/>
        <a:lstStyle/>
        <a:p>
          <a:endParaRPr lang="en-CA"/>
        </a:p>
      </dgm:t>
    </dgm:pt>
    <dgm:pt modelId="{7A9DF6C9-5419-4183-89AA-6FE9A41CF572}">
      <dgm:prSet/>
      <dgm:spPr/>
      <dgm:t>
        <a:bodyPr/>
        <a:lstStyle/>
        <a:p>
          <a:r>
            <a:rPr lang="fr-CA"/>
            <a:t>Deuxième fit train</a:t>
          </a:r>
          <a:endParaRPr lang="en-CA"/>
        </a:p>
      </dgm:t>
    </dgm:pt>
    <dgm:pt modelId="{A7EDCD74-D18B-4BA4-8ECF-37EA74E62698}" type="parTrans" cxnId="{F49C9557-D68B-43C6-9E4F-2C9A5A47FFF6}">
      <dgm:prSet/>
      <dgm:spPr/>
      <dgm:t>
        <a:bodyPr/>
        <a:lstStyle/>
        <a:p>
          <a:endParaRPr lang="en-CA"/>
        </a:p>
      </dgm:t>
    </dgm:pt>
    <dgm:pt modelId="{03A2F418-B6E7-4712-BFF5-67EBB28ED030}" type="sibTrans" cxnId="{F49C9557-D68B-43C6-9E4F-2C9A5A47FFF6}">
      <dgm:prSet/>
      <dgm:spPr/>
      <dgm:t>
        <a:bodyPr/>
        <a:lstStyle/>
        <a:p>
          <a:endParaRPr lang="en-CA"/>
        </a:p>
      </dgm:t>
    </dgm:pt>
    <dgm:pt modelId="{1F5183DA-6682-49B6-AEE0-498C323EC9E7}">
      <dgm:prSet/>
      <dgm:spPr/>
      <dgm:t>
        <a:bodyPr/>
        <a:lstStyle/>
        <a:p>
          <a:r>
            <a:rPr lang="fr-CA"/>
            <a:t>Évaluation des résultats</a:t>
          </a:r>
          <a:endParaRPr lang="en-CA"/>
        </a:p>
      </dgm:t>
    </dgm:pt>
    <dgm:pt modelId="{40755849-2910-4576-A89B-45FD3FADB9D8}" type="parTrans" cxnId="{1D158B9C-6B2D-4DB3-97F4-E9DCDAB181AA}">
      <dgm:prSet/>
      <dgm:spPr/>
      <dgm:t>
        <a:bodyPr/>
        <a:lstStyle/>
        <a:p>
          <a:endParaRPr lang="en-CA"/>
        </a:p>
      </dgm:t>
    </dgm:pt>
    <dgm:pt modelId="{01D16223-17BB-40A0-9EF6-0B028EFE29BC}" type="sibTrans" cxnId="{1D158B9C-6B2D-4DB3-97F4-E9DCDAB181AA}">
      <dgm:prSet/>
      <dgm:spPr/>
      <dgm:t>
        <a:bodyPr/>
        <a:lstStyle/>
        <a:p>
          <a:endParaRPr lang="en-CA"/>
        </a:p>
      </dgm:t>
    </dgm:pt>
    <dgm:pt modelId="{D3913926-52CA-4E71-A55B-EDCD18504615}" type="pres">
      <dgm:prSet presAssocID="{97614952-E115-40FB-921C-11F0603B292C}" presName="CompostProcess" presStyleCnt="0">
        <dgm:presLayoutVars>
          <dgm:dir/>
          <dgm:resizeHandles val="exact"/>
        </dgm:presLayoutVars>
      </dgm:prSet>
      <dgm:spPr/>
    </dgm:pt>
    <dgm:pt modelId="{3AD1D278-5FAE-4FD2-AA06-7BA1E989481F}" type="pres">
      <dgm:prSet presAssocID="{97614952-E115-40FB-921C-11F0603B292C}" presName="arrow" presStyleLbl="bgShp" presStyleIdx="0" presStyleCnt="1"/>
      <dgm:spPr/>
    </dgm:pt>
    <dgm:pt modelId="{27028B70-CB6F-4D51-8EDB-1D2AC5C3C73F}" type="pres">
      <dgm:prSet presAssocID="{97614952-E115-40FB-921C-11F0603B292C}" presName="linearProcess" presStyleCnt="0"/>
      <dgm:spPr/>
    </dgm:pt>
    <dgm:pt modelId="{167EBCE3-7FBE-4029-9EDD-FB6F302B641E}" type="pres">
      <dgm:prSet presAssocID="{0973E5B5-A79F-4C96-B587-E83C8C214974}" presName="textNode" presStyleLbl="node1" presStyleIdx="0" presStyleCnt="5">
        <dgm:presLayoutVars>
          <dgm:bulletEnabled val="1"/>
        </dgm:presLayoutVars>
      </dgm:prSet>
      <dgm:spPr/>
    </dgm:pt>
    <dgm:pt modelId="{934D620C-8E85-430F-BC0A-BEBECF7B7A27}" type="pres">
      <dgm:prSet presAssocID="{CC297DCC-B05F-4B58-A85A-E8896DE7DEA3}" presName="sibTrans" presStyleCnt="0"/>
      <dgm:spPr/>
    </dgm:pt>
    <dgm:pt modelId="{1F79D053-B326-4ABE-A40D-502974BA82C0}" type="pres">
      <dgm:prSet presAssocID="{99783CDE-1335-48D4-9B16-DA2A8606E0CA}" presName="textNode" presStyleLbl="node1" presStyleIdx="1" presStyleCnt="5">
        <dgm:presLayoutVars>
          <dgm:bulletEnabled val="1"/>
        </dgm:presLayoutVars>
      </dgm:prSet>
      <dgm:spPr/>
    </dgm:pt>
    <dgm:pt modelId="{C3D8DACA-CA4D-439E-B043-F359576EB78A}" type="pres">
      <dgm:prSet presAssocID="{132FD5BA-BE45-4ABA-97D9-1FB23E973C1B}" presName="sibTrans" presStyleCnt="0"/>
      <dgm:spPr/>
    </dgm:pt>
    <dgm:pt modelId="{F2560C2E-5AE2-4135-A542-10C6E33E3757}" type="pres">
      <dgm:prSet presAssocID="{612BA8AE-EBF1-473E-B280-A66FA7B033F2}" presName="textNode" presStyleLbl="node1" presStyleIdx="2" presStyleCnt="5">
        <dgm:presLayoutVars>
          <dgm:bulletEnabled val="1"/>
        </dgm:presLayoutVars>
      </dgm:prSet>
      <dgm:spPr/>
    </dgm:pt>
    <dgm:pt modelId="{314E2A4A-E573-4A41-A65D-AB4C2DD0C2EE}" type="pres">
      <dgm:prSet presAssocID="{C1224D37-67DC-4E31-A4F5-5B6A29682FC9}" presName="sibTrans" presStyleCnt="0"/>
      <dgm:spPr/>
    </dgm:pt>
    <dgm:pt modelId="{5B7E2768-492E-45B6-B832-8B609CFFE822}" type="pres">
      <dgm:prSet presAssocID="{7A9DF6C9-5419-4183-89AA-6FE9A41CF572}" presName="textNode" presStyleLbl="node1" presStyleIdx="3" presStyleCnt="5">
        <dgm:presLayoutVars>
          <dgm:bulletEnabled val="1"/>
        </dgm:presLayoutVars>
      </dgm:prSet>
      <dgm:spPr/>
    </dgm:pt>
    <dgm:pt modelId="{186F1129-8A4F-4398-93B4-76E7EF7BA33F}" type="pres">
      <dgm:prSet presAssocID="{03A2F418-B6E7-4712-BFF5-67EBB28ED030}" presName="sibTrans" presStyleCnt="0"/>
      <dgm:spPr/>
    </dgm:pt>
    <dgm:pt modelId="{950B2589-BCC0-4CA3-914C-0880A6235A4A}" type="pres">
      <dgm:prSet presAssocID="{1F5183DA-6682-49B6-AEE0-498C323EC9E7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8159F906-E116-4315-A7E9-A984F335354D}" type="presOf" srcId="{0973E5B5-A79F-4C96-B587-E83C8C214974}" destId="{167EBCE3-7FBE-4029-9EDD-FB6F302B641E}" srcOrd="0" destOrd="0" presId="urn:microsoft.com/office/officeart/2005/8/layout/hProcess9"/>
    <dgm:cxn modelId="{343A4E10-F85D-46AE-92FD-BF3C3150ACC3}" srcId="{97614952-E115-40FB-921C-11F0603B292C}" destId="{612BA8AE-EBF1-473E-B280-A66FA7B033F2}" srcOrd="2" destOrd="0" parTransId="{0B183812-D007-4B30-822B-04BF643F76E4}" sibTransId="{C1224D37-67DC-4E31-A4F5-5B6A29682FC9}"/>
    <dgm:cxn modelId="{C655CD52-56CE-4DE4-BA0E-88BB0F689FCC}" srcId="{97614952-E115-40FB-921C-11F0603B292C}" destId="{99783CDE-1335-48D4-9B16-DA2A8606E0CA}" srcOrd="1" destOrd="0" parTransId="{B3158A7B-CA14-4C86-9499-95BFFCC653DB}" sibTransId="{132FD5BA-BE45-4ABA-97D9-1FB23E973C1B}"/>
    <dgm:cxn modelId="{F49C9557-D68B-43C6-9E4F-2C9A5A47FFF6}" srcId="{97614952-E115-40FB-921C-11F0603B292C}" destId="{7A9DF6C9-5419-4183-89AA-6FE9A41CF572}" srcOrd="3" destOrd="0" parTransId="{A7EDCD74-D18B-4BA4-8ECF-37EA74E62698}" sibTransId="{03A2F418-B6E7-4712-BFF5-67EBB28ED030}"/>
    <dgm:cxn modelId="{D4B61085-CFD9-4FFF-ADB0-59050BEE5D9E}" type="presOf" srcId="{612BA8AE-EBF1-473E-B280-A66FA7B033F2}" destId="{F2560C2E-5AE2-4135-A542-10C6E33E3757}" srcOrd="0" destOrd="0" presId="urn:microsoft.com/office/officeart/2005/8/layout/hProcess9"/>
    <dgm:cxn modelId="{FBC87F88-9018-4B68-B53B-7121FB554476}" type="presOf" srcId="{99783CDE-1335-48D4-9B16-DA2A8606E0CA}" destId="{1F79D053-B326-4ABE-A40D-502974BA82C0}" srcOrd="0" destOrd="0" presId="urn:microsoft.com/office/officeart/2005/8/layout/hProcess9"/>
    <dgm:cxn modelId="{1D158B9C-6B2D-4DB3-97F4-E9DCDAB181AA}" srcId="{97614952-E115-40FB-921C-11F0603B292C}" destId="{1F5183DA-6682-49B6-AEE0-498C323EC9E7}" srcOrd="4" destOrd="0" parTransId="{40755849-2910-4576-A89B-45FD3FADB9D8}" sibTransId="{01D16223-17BB-40A0-9EF6-0B028EFE29BC}"/>
    <dgm:cxn modelId="{98BC50A7-FECD-40BE-B5C5-679DDED18339}" type="presOf" srcId="{97614952-E115-40FB-921C-11F0603B292C}" destId="{D3913926-52CA-4E71-A55B-EDCD18504615}" srcOrd="0" destOrd="0" presId="urn:microsoft.com/office/officeart/2005/8/layout/hProcess9"/>
    <dgm:cxn modelId="{E1625CBC-A12C-46C8-8EFA-8B049336F577}" srcId="{97614952-E115-40FB-921C-11F0603B292C}" destId="{0973E5B5-A79F-4C96-B587-E83C8C214974}" srcOrd="0" destOrd="0" parTransId="{ADCA19D9-FD37-4B04-9EC3-081210400257}" sibTransId="{CC297DCC-B05F-4B58-A85A-E8896DE7DEA3}"/>
    <dgm:cxn modelId="{E03D47DD-52B3-4AC9-A7A4-8071AE37D84E}" type="presOf" srcId="{7A9DF6C9-5419-4183-89AA-6FE9A41CF572}" destId="{5B7E2768-492E-45B6-B832-8B609CFFE822}" srcOrd="0" destOrd="0" presId="urn:microsoft.com/office/officeart/2005/8/layout/hProcess9"/>
    <dgm:cxn modelId="{E71D39E7-791E-4E1D-86AF-3866588672AB}" type="presOf" srcId="{1F5183DA-6682-49B6-AEE0-498C323EC9E7}" destId="{950B2589-BCC0-4CA3-914C-0880A6235A4A}" srcOrd="0" destOrd="0" presId="urn:microsoft.com/office/officeart/2005/8/layout/hProcess9"/>
    <dgm:cxn modelId="{E9F89A28-88EB-40A3-8027-2CA9AF5EF5B4}" type="presParOf" srcId="{D3913926-52CA-4E71-A55B-EDCD18504615}" destId="{3AD1D278-5FAE-4FD2-AA06-7BA1E989481F}" srcOrd="0" destOrd="0" presId="urn:microsoft.com/office/officeart/2005/8/layout/hProcess9"/>
    <dgm:cxn modelId="{41129505-28E3-4F1A-ACEF-FF2E4ED497C5}" type="presParOf" srcId="{D3913926-52CA-4E71-A55B-EDCD18504615}" destId="{27028B70-CB6F-4D51-8EDB-1D2AC5C3C73F}" srcOrd="1" destOrd="0" presId="urn:microsoft.com/office/officeart/2005/8/layout/hProcess9"/>
    <dgm:cxn modelId="{69B4E2A6-4250-464D-8505-A04178B9FB67}" type="presParOf" srcId="{27028B70-CB6F-4D51-8EDB-1D2AC5C3C73F}" destId="{167EBCE3-7FBE-4029-9EDD-FB6F302B641E}" srcOrd="0" destOrd="0" presId="urn:microsoft.com/office/officeart/2005/8/layout/hProcess9"/>
    <dgm:cxn modelId="{742C6F0B-5467-4195-AA84-0EACA756DF40}" type="presParOf" srcId="{27028B70-CB6F-4D51-8EDB-1D2AC5C3C73F}" destId="{934D620C-8E85-430F-BC0A-BEBECF7B7A27}" srcOrd="1" destOrd="0" presId="urn:microsoft.com/office/officeart/2005/8/layout/hProcess9"/>
    <dgm:cxn modelId="{53612050-A052-4C4C-B22A-E596B6441137}" type="presParOf" srcId="{27028B70-CB6F-4D51-8EDB-1D2AC5C3C73F}" destId="{1F79D053-B326-4ABE-A40D-502974BA82C0}" srcOrd="2" destOrd="0" presId="urn:microsoft.com/office/officeart/2005/8/layout/hProcess9"/>
    <dgm:cxn modelId="{2350D524-F8C4-4221-AAD9-C03CAD31165B}" type="presParOf" srcId="{27028B70-CB6F-4D51-8EDB-1D2AC5C3C73F}" destId="{C3D8DACA-CA4D-439E-B043-F359576EB78A}" srcOrd="3" destOrd="0" presId="urn:microsoft.com/office/officeart/2005/8/layout/hProcess9"/>
    <dgm:cxn modelId="{18418AAD-721A-4B95-B597-C0B171738C66}" type="presParOf" srcId="{27028B70-CB6F-4D51-8EDB-1D2AC5C3C73F}" destId="{F2560C2E-5AE2-4135-A542-10C6E33E3757}" srcOrd="4" destOrd="0" presId="urn:microsoft.com/office/officeart/2005/8/layout/hProcess9"/>
    <dgm:cxn modelId="{22740B0A-63B4-41DF-AB16-0017D26AF4B7}" type="presParOf" srcId="{27028B70-CB6F-4D51-8EDB-1D2AC5C3C73F}" destId="{314E2A4A-E573-4A41-A65D-AB4C2DD0C2EE}" srcOrd="5" destOrd="0" presId="urn:microsoft.com/office/officeart/2005/8/layout/hProcess9"/>
    <dgm:cxn modelId="{BC3F34A6-65D6-42D0-B956-1449FB6EC4DE}" type="presParOf" srcId="{27028B70-CB6F-4D51-8EDB-1D2AC5C3C73F}" destId="{5B7E2768-492E-45B6-B832-8B609CFFE822}" srcOrd="6" destOrd="0" presId="urn:microsoft.com/office/officeart/2005/8/layout/hProcess9"/>
    <dgm:cxn modelId="{3BCF5C42-0787-4AEB-B9E2-634545DA684F}" type="presParOf" srcId="{27028B70-CB6F-4D51-8EDB-1D2AC5C3C73F}" destId="{186F1129-8A4F-4398-93B4-76E7EF7BA33F}" srcOrd="7" destOrd="0" presId="urn:microsoft.com/office/officeart/2005/8/layout/hProcess9"/>
    <dgm:cxn modelId="{320F7841-1383-4B99-98D9-93C4CB4A1D30}" type="presParOf" srcId="{27028B70-CB6F-4D51-8EDB-1D2AC5C3C73F}" destId="{950B2589-BCC0-4CA3-914C-0880A6235A4A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D1D278-5FAE-4FD2-AA06-7BA1E989481F}">
      <dsp:nvSpPr>
        <dsp:cNvPr id="0" name=""/>
        <dsp:cNvSpPr/>
      </dsp:nvSpPr>
      <dsp:spPr>
        <a:xfrm>
          <a:off x="793186" y="0"/>
          <a:ext cx="8989447" cy="471949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7EBCE3-7FBE-4029-9EDD-FB6F302B641E}">
      <dsp:nvSpPr>
        <dsp:cNvPr id="0" name=""/>
        <dsp:cNvSpPr/>
      </dsp:nvSpPr>
      <dsp:spPr>
        <a:xfrm>
          <a:off x="4647" y="1415847"/>
          <a:ext cx="2032024" cy="18877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200" kern="1200"/>
            <a:t>Premier fit train model</a:t>
          </a:r>
          <a:endParaRPr lang="en-CA" sz="2200" kern="1200"/>
        </a:p>
      </dsp:txBody>
      <dsp:txXfrm>
        <a:off x="96802" y="1508002"/>
        <a:ext cx="1847714" cy="1703486"/>
      </dsp:txXfrm>
    </dsp:sp>
    <dsp:sp modelId="{1F79D053-B326-4ABE-A40D-502974BA82C0}">
      <dsp:nvSpPr>
        <dsp:cNvPr id="0" name=""/>
        <dsp:cNvSpPr/>
      </dsp:nvSpPr>
      <dsp:spPr>
        <a:xfrm>
          <a:off x="2138272" y="1415847"/>
          <a:ext cx="2032024" cy="18877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200" kern="1200" dirty="0"/>
            <a:t>Récupération des </a:t>
          </a:r>
          <a:r>
            <a:rPr lang="fr-CA" sz="2200" kern="1200" dirty="0" err="1"/>
            <a:t>features</a:t>
          </a:r>
          <a:r>
            <a:rPr lang="fr-CA" sz="2200" kern="1200" dirty="0"/>
            <a:t> importances</a:t>
          </a:r>
          <a:endParaRPr lang="en-CA" sz="2200" kern="1200" dirty="0"/>
        </a:p>
      </dsp:txBody>
      <dsp:txXfrm>
        <a:off x="2230427" y="1508002"/>
        <a:ext cx="1847714" cy="1703486"/>
      </dsp:txXfrm>
    </dsp:sp>
    <dsp:sp modelId="{F2560C2E-5AE2-4135-A542-10C6E33E3757}">
      <dsp:nvSpPr>
        <dsp:cNvPr id="0" name=""/>
        <dsp:cNvSpPr/>
      </dsp:nvSpPr>
      <dsp:spPr>
        <a:xfrm>
          <a:off x="4271897" y="1415847"/>
          <a:ext cx="2032024" cy="18877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200" kern="1200" dirty="0"/>
            <a:t>Reduction du nombre de </a:t>
          </a:r>
          <a:r>
            <a:rPr lang="fr-CA" sz="2200" kern="1200" dirty="0" err="1"/>
            <a:t>feature</a:t>
          </a:r>
          <a:r>
            <a:rPr lang="fr-CA" sz="2200" kern="1200" dirty="0"/>
            <a:t> avec seuil arbitraire</a:t>
          </a:r>
          <a:endParaRPr lang="en-CA" sz="2200" kern="1200" dirty="0"/>
        </a:p>
      </dsp:txBody>
      <dsp:txXfrm>
        <a:off x="4364052" y="1508002"/>
        <a:ext cx="1847714" cy="1703486"/>
      </dsp:txXfrm>
    </dsp:sp>
    <dsp:sp modelId="{5B7E2768-492E-45B6-B832-8B609CFFE822}">
      <dsp:nvSpPr>
        <dsp:cNvPr id="0" name=""/>
        <dsp:cNvSpPr/>
      </dsp:nvSpPr>
      <dsp:spPr>
        <a:xfrm>
          <a:off x="6405523" y="1415847"/>
          <a:ext cx="2032024" cy="18877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200" kern="1200"/>
            <a:t>Deuxième fit train</a:t>
          </a:r>
          <a:endParaRPr lang="en-CA" sz="2200" kern="1200"/>
        </a:p>
      </dsp:txBody>
      <dsp:txXfrm>
        <a:off x="6497678" y="1508002"/>
        <a:ext cx="1847714" cy="1703486"/>
      </dsp:txXfrm>
    </dsp:sp>
    <dsp:sp modelId="{950B2589-BCC0-4CA3-914C-0880A6235A4A}">
      <dsp:nvSpPr>
        <dsp:cNvPr id="0" name=""/>
        <dsp:cNvSpPr/>
      </dsp:nvSpPr>
      <dsp:spPr>
        <a:xfrm>
          <a:off x="8539148" y="1415847"/>
          <a:ext cx="2032024" cy="18877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200" kern="1200"/>
            <a:t>Évaluation des résultats</a:t>
          </a:r>
          <a:endParaRPr lang="en-CA" sz="2200" kern="1200"/>
        </a:p>
      </dsp:txBody>
      <dsp:txXfrm>
        <a:off x="8631303" y="1508002"/>
        <a:ext cx="1847714" cy="17034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30C40-D419-4EE2-8AAA-0DB43A912EEE}" type="datetimeFigureOut">
              <a:rPr lang="en-CA" smtClean="0"/>
              <a:t>2021-10-17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CF2D3-5D74-4DB2-8F67-DA06E35EE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8914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CF2D3-5D74-4DB2-8F67-DA06E35EE916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8166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CF2D3-5D74-4DB2-8F67-DA06E35EE916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2100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fr-CA" dirty="0"/>
              <a:t>Moyenne, médiane, ratio min max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fast, distributed, high performance gradient boosting framework based on decision tree algorithms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CF2D3-5D74-4DB2-8F67-DA06E35EE916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7164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fr-CA" dirty="0"/>
              <a:t>Moyenne, médiane, ratio min max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fast, distributed, high performance gradient boosting framework based on decision tree algorithms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CF2D3-5D74-4DB2-8F67-DA06E35EE916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051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Moyenne, médiane, ratio min max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fast, distributed, high performance gradient boosting framework based on decision tree algorithms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CF2D3-5D74-4DB2-8F67-DA06E35EE916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6405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22BAF-6875-4D53-BB13-309682B65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BE72B-64BA-4EFD-824E-B7D28715D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1200A-A6C7-46DC-9097-40518B1C6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7613-319A-4C96-8454-D139E600B4EE}" type="datetimeFigureOut">
              <a:rPr lang="en-CA" smtClean="0"/>
              <a:t>2021-10-17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D21A7-A66D-4022-B421-F5329302D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332FC-DA6F-4C15-8D10-24BF7F6B6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8360E-61FD-43F9-8058-BB65DDFBA4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5657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275EA-336F-4B27-BE68-900A3BB7C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363314-D8AE-4461-AD80-1F3F493B1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7962A-F4F9-47F6-A517-21457C211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7613-319A-4C96-8454-D139E600B4EE}" type="datetimeFigureOut">
              <a:rPr lang="en-CA" smtClean="0"/>
              <a:t>2021-10-17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3EE09-D0EA-4E2E-B511-D1C4DF60B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0ADA6-9205-4217-A3B2-0635E10F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8360E-61FD-43F9-8058-BB65DDFBA4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430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A5F935-0321-4940-AEFB-51074BD58B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0FEC5-7850-4798-965E-783D21920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1D0B5-31BF-4A12-A83B-771C484EF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7613-319A-4C96-8454-D139E600B4EE}" type="datetimeFigureOut">
              <a:rPr lang="en-CA" smtClean="0"/>
              <a:t>2021-10-17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1E4B8-CBA3-4C91-8D9F-178BD2B80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CDCF5-35BE-4EBE-83A7-CB63D6149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8360E-61FD-43F9-8058-BB65DDFBA4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490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4D7FF-57CC-48BD-8200-37B265D98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ADD45-CEE2-4FBE-9491-CFBC7A7D6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CEAAD-4732-48A2-BFF8-59B72D54E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7613-319A-4C96-8454-D139E600B4EE}" type="datetimeFigureOut">
              <a:rPr lang="en-CA" smtClean="0"/>
              <a:t>2021-10-17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7D612-574B-4708-92A7-DB84462F8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EB588-CD13-48B2-BD7A-11C431697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8360E-61FD-43F9-8058-BB65DDFBA4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6774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B36B3-A3D1-4344-9663-4059F42A2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6F7B1-74F1-4944-B53A-2FAEC8B44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3D4AE-7854-4C0C-9297-95DE73551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7613-319A-4C96-8454-D139E600B4EE}" type="datetimeFigureOut">
              <a:rPr lang="en-CA" smtClean="0"/>
              <a:t>2021-10-17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20E0E-E78C-4139-9DF9-D5B132B42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D4E66-F082-4290-B7CB-0B84579F0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8360E-61FD-43F9-8058-BB65DDFBA4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2373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25CD0-63DE-44BB-A318-9802F0BA0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442FF-88A6-4D97-B569-3AAF237BC5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3A791D-A57A-42E1-9FC9-7C03DF24F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EF9C1-224D-4610-AADA-0DCB13F49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7613-319A-4C96-8454-D139E600B4EE}" type="datetimeFigureOut">
              <a:rPr lang="en-CA" smtClean="0"/>
              <a:t>2021-10-17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48ABD-1B97-4422-89C6-73FCA497D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8FCA3-8AC6-443B-AE3A-931D621E5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8360E-61FD-43F9-8058-BB65DDFBA4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1945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A69A-FCC1-41AC-93F8-2CB1A68E5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1E25F-638B-4B53-B8DA-1BCC0C94A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77E581-750C-4EA4-95C8-4CCA84C1F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BD5D98-E75F-42DB-8210-604072963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9F39BE-5188-4BB5-86BB-518AE93113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23AEC6-034F-4711-B9A6-554AE00EA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7613-319A-4C96-8454-D139E600B4EE}" type="datetimeFigureOut">
              <a:rPr lang="en-CA" smtClean="0"/>
              <a:t>2021-10-17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15C0CA-F7FB-42F9-AA79-5609A06E8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8DE3F5-D928-472A-B76E-69BB5B7EB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8360E-61FD-43F9-8058-BB65DDFBA4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1473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9817-68F0-4693-A866-9D4BBAEE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168FCA-88C6-4D77-98DA-1C8B21CD0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7613-319A-4C96-8454-D139E600B4EE}" type="datetimeFigureOut">
              <a:rPr lang="en-CA" smtClean="0"/>
              <a:t>2021-10-17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EAC99B-B73E-4FED-A51F-4167F9C2F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941216-889F-44AC-A573-D1F4DA2D7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8360E-61FD-43F9-8058-BB65DDFBA4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758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4F8FF3-C901-4369-B8F8-D56D04D0B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7613-319A-4C96-8454-D139E600B4EE}" type="datetimeFigureOut">
              <a:rPr lang="en-CA" smtClean="0"/>
              <a:t>2021-10-17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315CE-0099-483C-9D31-921F7309C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046BCE-CCCE-4B57-9212-50D7AB128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8360E-61FD-43F9-8058-BB65DDFBA4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4237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95A6F-6494-4F4C-A1F1-8678734DD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AC25C-72BD-4807-8FB3-E47836DA7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8036F-1756-4AD7-AE79-DB839C776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644B5-E554-4CEB-9D22-0363EB91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7613-319A-4C96-8454-D139E600B4EE}" type="datetimeFigureOut">
              <a:rPr lang="en-CA" smtClean="0"/>
              <a:t>2021-10-17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47FE1-0EE6-4F46-84B2-11336DF36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36DA3-9890-4430-90C0-05730F6DA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8360E-61FD-43F9-8058-BB65DDFBA4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9106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6F2B6-9B02-4232-95FD-134E0C56D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5F2C6F-22DE-40E0-B68D-27663F9356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C061DB-D6BE-4673-BAF5-99CE647AF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2A6A8-AE1C-49EA-96FF-3445769B0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7613-319A-4C96-8454-D139E600B4EE}" type="datetimeFigureOut">
              <a:rPr lang="en-CA" smtClean="0"/>
              <a:t>2021-10-17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D8440-A702-4AF6-BB3B-0A1012C63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F0718-C788-42B7-AD63-661537445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8360E-61FD-43F9-8058-BB65DDFBA4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233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561F7F-C43D-4A3A-994A-6EEA59076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82FA3-2353-41F4-9C23-E12D8E2D9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48D0-B223-47B5-ABA3-B54BDE06C1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47613-319A-4C96-8454-D139E600B4EE}" type="datetimeFigureOut">
              <a:rPr lang="en-CA" smtClean="0"/>
              <a:t>2021-10-17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9162B-C610-4690-8B7A-CDF560278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9757B-C1BE-4DA2-97BF-7E926286D6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8360E-61FD-43F9-8058-BB65DDFBA4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141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64C87-10B4-484B-9397-50B786024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rgbClr val="080808"/>
                </a:solidFill>
              </a:rPr>
              <a:t>Octobre</a:t>
            </a:r>
            <a:r>
              <a:rPr lang="en-US" sz="2000" dirty="0">
                <a:solidFill>
                  <a:srgbClr val="080808"/>
                </a:solidFill>
              </a:rPr>
              <a:t> 2021</a:t>
            </a:r>
            <a:endParaRPr lang="en-CA" sz="2000" dirty="0">
              <a:solidFill>
                <a:srgbClr val="080808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E0352-9C71-4B83-9D58-A66883CE4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fr-FR" sz="3600" b="1" dirty="0">
                <a:solidFill>
                  <a:srgbClr val="080808"/>
                </a:solidFill>
              </a:rPr>
              <a:t>Implémentez un modèle de </a:t>
            </a:r>
            <a:r>
              <a:rPr lang="fr-FR" sz="3600" b="1" dirty="0" err="1">
                <a:solidFill>
                  <a:srgbClr val="080808"/>
                </a:solidFill>
              </a:rPr>
              <a:t>scoring</a:t>
            </a:r>
            <a:endParaRPr lang="en-CA" sz="3600" dirty="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19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D8B387-E483-43B2-9D79-AAEE77CD6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fr-CA" sz="3600"/>
              <a:t>Sommaire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75A0D-95DA-4FE4-8713-647F686F1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457471"/>
            <a:ext cx="9564221" cy="4719492"/>
          </a:xfrm>
        </p:spPr>
        <p:txBody>
          <a:bodyPr>
            <a:normAutofit/>
          </a:bodyPr>
          <a:lstStyle/>
          <a:p>
            <a:endParaRPr lang="fr-CA" sz="2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83009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D8B387-E483-43B2-9D79-AAEE77CD6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fr-CA" sz="3600" dirty="0"/>
              <a:t>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75A0D-95DA-4FE4-8713-647F686F1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fr-FR" sz="2000" dirty="0"/>
              <a:t>Développer un modèle de </a:t>
            </a:r>
            <a:r>
              <a:rPr lang="fr-FR" sz="2000" dirty="0" err="1"/>
              <a:t>scoring</a:t>
            </a:r>
            <a:r>
              <a:rPr lang="fr-FR" sz="2000" dirty="0"/>
              <a:t> de la probabilité de défaut de paiement du client</a:t>
            </a:r>
            <a:endParaRPr lang="fr-CA" sz="2000" dirty="0"/>
          </a:p>
          <a:p>
            <a:r>
              <a:rPr lang="fr-CA" sz="2000" dirty="0"/>
              <a:t>Développer un </a:t>
            </a:r>
            <a:r>
              <a:rPr lang="fr-CA" sz="2000" dirty="0" err="1"/>
              <a:t>dashboard</a:t>
            </a:r>
            <a:r>
              <a:rPr lang="fr-CA" sz="2000" dirty="0"/>
              <a:t> interactif</a:t>
            </a:r>
          </a:p>
          <a:p>
            <a:pPr lvl="1"/>
            <a:r>
              <a:rPr lang="fr-CA" sz="1600" dirty="0"/>
              <a:t>Visualisation du score</a:t>
            </a:r>
          </a:p>
          <a:p>
            <a:pPr lvl="1"/>
            <a:r>
              <a:rPr lang="fr-CA" sz="1600" dirty="0"/>
              <a:t>Visualiser les informations du client</a:t>
            </a:r>
          </a:p>
          <a:p>
            <a:pPr lvl="1"/>
            <a:r>
              <a:rPr lang="fr-CA" sz="1600" dirty="0"/>
              <a:t>Comparer les informations du client avec les autres </a:t>
            </a:r>
            <a:r>
              <a:rPr lang="fr-CA" sz="1600" dirty="0" err="1"/>
              <a:t>appliquants</a:t>
            </a:r>
            <a:endParaRPr lang="fr-CA" sz="1600" dirty="0"/>
          </a:p>
          <a:p>
            <a:pPr marL="457200" lvl="1" indent="0">
              <a:buNone/>
            </a:pPr>
            <a:endParaRPr lang="fr-CA" sz="1600" dirty="0"/>
          </a:p>
        </p:txBody>
      </p:sp>
      <p:grpSp>
        <p:nvGrpSpPr>
          <p:cNvPr id="19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8128ACD-5463-4E3A-B735-E8D7C0D0CC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94584" y="1994165"/>
            <a:ext cx="4254684" cy="3939523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27702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D8B387-E483-43B2-9D79-AAEE77CD6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fr-CA" sz="3600" dirty="0"/>
              <a:t>Exploration et analyse des données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75A0D-95DA-4FE4-8713-647F686F1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171127" cy="4393982"/>
          </a:xfrm>
        </p:spPr>
        <p:txBody>
          <a:bodyPr>
            <a:normAutofit/>
          </a:bodyPr>
          <a:lstStyle/>
          <a:p>
            <a:r>
              <a:rPr lang="fr-CA" sz="2400" dirty="0"/>
              <a:t>11 </a:t>
            </a:r>
            <a:r>
              <a:rPr lang="fr-CA" sz="2400" dirty="0" err="1"/>
              <a:t>Datasets</a:t>
            </a:r>
            <a:endParaRPr lang="fr-CA" sz="2400" dirty="0"/>
          </a:p>
          <a:p>
            <a:r>
              <a:rPr lang="fr-CA" sz="2400" dirty="0">
                <a:sym typeface="Wingdings" panose="05000000000000000000" pitchFamily="2" charset="2"/>
              </a:rPr>
              <a:t>Crédit de biens de consommation</a:t>
            </a:r>
          </a:p>
          <a:p>
            <a:r>
              <a:rPr lang="fr-CA" sz="2400" dirty="0">
                <a:sym typeface="Wingdings" panose="05000000000000000000" pitchFamily="2" charset="2"/>
              </a:rPr>
              <a:t>Pas d’information de devise</a:t>
            </a:r>
            <a:endParaRPr lang="fr-CA" sz="2000" dirty="0">
              <a:sym typeface="Wingdings" panose="05000000000000000000" pitchFamily="2" charset="2"/>
            </a:endParaRPr>
          </a:p>
          <a:p>
            <a:endParaRPr lang="fr-CA" sz="2400" dirty="0">
              <a:sym typeface="Wingdings" panose="05000000000000000000" pitchFamily="2" charset="2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77E4C38-8DC3-4464-A32B-EF54CF327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664" y="1321553"/>
            <a:ext cx="7295987" cy="468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277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D8B387-E483-43B2-9D79-AAEE77CD6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fr-CA"/>
              <a:t>Variable cible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75A0D-95DA-4FE4-8713-647F686F1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fr-CA" dirty="0">
                <a:sym typeface="Wingdings" panose="05000000000000000000" pitchFamily="2" charset="2"/>
              </a:rPr>
              <a:t>Variable cible déséquilibré</a:t>
            </a:r>
          </a:p>
          <a:p>
            <a:r>
              <a:rPr lang="fr-CA" dirty="0">
                <a:sym typeface="Wingdings" panose="05000000000000000000" pitchFamily="2" charset="2"/>
              </a:rPr>
              <a:t>1 = Clients à défaut, 0 = Clients Réguliers</a:t>
            </a:r>
          </a:p>
          <a:p>
            <a:endParaRPr lang="fr-CA" dirty="0">
              <a:sym typeface="Wingdings" panose="05000000000000000000" pitchFamily="2" charset="2"/>
            </a:endParaRPr>
          </a:p>
          <a:p>
            <a:r>
              <a:rPr lang="fr-CA" sz="3200" b="1" dirty="0">
                <a:sym typeface="Wingdings" panose="05000000000000000000" pitchFamily="2" charset="2"/>
              </a:rPr>
              <a:t>Les erreurs du modèle ont des conséquences inégaux</a:t>
            </a:r>
          </a:p>
          <a:p>
            <a:pPr marL="0" indent="0">
              <a:buNone/>
            </a:pPr>
            <a:endParaRPr lang="fr-CA" dirty="0">
              <a:sym typeface="Wingdings" panose="05000000000000000000" pitchFamily="2" charset="2"/>
            </a:endParaRPr>
          </a:p>
          <a:p>
            <a:endParaRPr lang="fr-CA" dirty="0">
              <a:sym typeface="Wingdings" panose="05000000000000000000" pitchFamily="2" charset="2"/>
            </a:endParaRPr>
          </a:p>
          <a:p>
            <a:endParaRPr lang="fr-CA" dirty="0">
              <a:sym typeface="Wingdings" panose="05000000000000000000" pitchFamily="2" charset="2"/>
            </a:endParaRPr>
          </a:p>
          <a:p>
            <a:endParaRPr lang="fr-CA" dirty="0">
              <a:sym typeface="Wingdings" panose="05000000000000000000" pitchFamily="2" charset="2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F33A417-3FDA-4C90-9DA1-90DB43502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258119"/>
              </p:ext>
            </p:extLst>
          </p:nvPr>
        </p:nvGraphicFramePr>
        <p:xfrm>
          <a:off x="703182" y="2370022"/>
          <a:ext cx="4777383" cy="1948214"/>
        </p:xfrm>
        <a:graphic>
          <a:graphicData uri="http://schemas.openxmlformats.org/drawingml/2006/table">
            <a:tbl>
              <a:tblPr firstRow="1" firstCol="1" bandRow="1"/>
              <a:tblGrid>
                <a:gridCol w="1443494">
                  <a:extLst>
                    <a:ext uri="{9D8B030D-6E8A-4147-A177-3AD203B41FA5}">
                      <a16:colId xmlns:a16="http://schemas.microsoft.com/office/drawing/2014/main" val="103541392"/>
                    </a:ext>
                  </a:extLst>
                </a:gridCol>
                <a:gridCol w="941577">
                  <a:extLst>
                    <a:ext uri="{9D8B030D-6E8A-4147-A177-3AD203B41FA5}">
                      <a16:colId xmlns:a16="http://schemas.microsoft.com/office/drawing/2014/main" val="3520933900"/>
                    </a:ext>
                  </a:extLst>
                </a:gridCol>
                <a:gridCol w="1033274">
                  <a:extLst>
                    <a:ext uri="{9D8B030D-6E8A-4147-A177-3AD203B41FA5}">
                      <a16:colId xmlns:a16="http://schemas.microsoft.com/office/drawing/2014/main" val="1099239626"/>
                    </a:ext>
                  </a:extLst>
                </a:gridCol>
                <a:gridCol w="1359038">
                  <a:extLst>
                    <a:ext uri="{9D8B030D-6E8A-4147-A177-3AD203B41FA5}">
                      <a16:colId xmlns:a16="http://schemas.microsoft.com/office/drawing/2014/main" val="3333357567"/>
                    </a:ext>
                  </a:extLst>
                </a:gridCol>
              </a:tblGrid>
              <a:tr h="348061">
                <a:tc>
                  <a:txBody>
                    <a:bodyPr/>
                    <a:lstStyle/>
                    <a:p>
                      <a:endParaRPr lang="en-CA" sz="180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14478" marR="14478" marT="144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1800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14478" marR="14478" marT="1447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Calibri" panose="020F0502020204030204" pitchFamily="34" charset="0"/>
                        </a:rPr>
                        <a:t>True Labels</a:t>
                      </a:r>
                      <a:endParaRPr lang="en-CA" sz="18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478" marR="14478" marT="1447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325394"/>
                  </a:ext>
                </a:extLst>
              </a:tr>
              <a:tr h="348061">
                <a:tc>
                  <a:txBody>
                    <a:bodyPr/>
                    <a:lstStyle/>
                    <a:p>
                      <a:endParaRPr lang="en-CA" sz="180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14478" marR="14478" marT="144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180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14478" marR="14478" marT="1447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Calibri" panose="020F0502020204030204" pitchFamily="34" charset="0"/>
                        </a:rPr>
                        <a:t>Repaid</a:t>
                      </a:r>
                      <a:endParaRPr lang="en-CA" sz="18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478" marR="14478" marT="14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Calibri" panose="020F0502020204030204" pitchFamily="34" charset="0"/>
                        </a:rPr>
                        <a:t>Defaulted</a:t>
                      </a:r>
                      <a:endParaRPr lang="en-CA" sz="18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478" marR="14478" marT="14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476893"/>
                  </a:ext>
                </a:extLst>
              </a:tr>
              <a:tr h="626046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Calibri" panose="020F0502020204030204" pitchFamily="34" charset="0"/>
                        </a:rPr>
                        <a:t>Model Prediction</a:t>
                      </a:r>
                      <a:endParaRPr lang="en-CA" sz="18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478" marR="14478" marT="14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Calibri" panose="020F0502020204030204" pitchFamily="34" charset="0"/>
                        </a:rPr>
                        <a:t>Will Repay</a:t>
                      </a:r>
                      <a:endParaRPr lang="en-CA" sz="18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478" marR="14478" marT="14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Calibri" panose="020F0502020204030204" pitchFamily="34" charset="0"/>
                        </a:rPr>
                        <a:t>True Repaid</a:t>
                      </a:r>
                      <a:endParaRPr lang="en-CA" sz="18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478" marR="14478" marT="14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Calibri" panose="020F0502020204030204" pitchFamily="34" charset="0"/>
                        </a:rPr>
                        <a:t>False Defaulted</a:t>
                      </a:r>
                      <a:endParaRPr lang="en-CA" sz="18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478" marR="14478" marT="14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0049677"/>
                  </a:ext>
                </a:extLst>
              </a:tr>
              <a:tr h="626046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Calibri" panose="020F0502020204030204" pitchFamily="34" charset="0"/>
                        </a:rPr>
                        <a:t>Will Default</a:t>
                      </a:r>
                      <a:endParaRPr lang="en-CA" sz="18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478" marR="14478" marT="14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Calibri" panose="020F0502020204030204" pitchFamily="34" charset="0"/>
                        </a:rPr>
                        <a:t>False repaid</a:t>
                      </a:r>
                      <a:endParaRPr lang="en-CA" sz="18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478" marR="14478" marT="14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Calibri" panose="020F0502020204030204" pitchFamily="34" charset="0"/>
                        </a:rPr>
                        <a:t>True Defaulted</a:t>
                      </a:r>
                      <a:endParaRPr lang="en-CA" sz="18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478" marR="14478" marT="14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539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5476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D8B387-E483-43B2-9D79-AAEE77CD6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1294" y="486184"/>
            <a:ext cx="5397237" cy="1325563"/>
          </a:xfrm>
        </p:spPr>
        <p:txBody>
          <a:bodyPr>
            <a:normAutofit/>
          </a:bodyPr>
          <a:lstStyle/>
          <a:p>
            <a:r>
              <a:rPr lang="fr-CA" dirty="0"/>
              <a:t>Notebook </a:t>
            </a:r>
            <a:r>
              <a:rPr lang="fr-CA" dirty="0" err="1"/>
              <a:t>kaggle</a:t>
            </a:r>
            <a:endParaRPr lang="fr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237CCF-FD13-4006-9C55-E6A06F976A1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98353" y="1418640"/>
            <a:ext cx="4555700" cy="1093368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F22E4A-8C37-4321-A678-2378797F5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353" y="3526029"/>
            <a:ext cx="4480807" cy="2733293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75A0D-95DA-4FE4-8713-647F686F1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1294" y="1946684"/>
            <a:ext cx="5397237" cy="4351338"/>
          </a:xfrm>
        </p:spPr>
        <p:txBody>
          <a:bodyPr>
            <a:normAutofit/>
          </a:bodyPr>
          <a:lstStyle/>
          <a:p>
            <a:r>
              <a:rPr lang="fr-CA" dirty="0" err="1"/>
              <a:t>Feature</a:t>
            </a:r>
            <a:r>
              <a:rPr lang="fr-CA" dirty="0"/>
              <a:t> engineering avec tous les </a:t>
            </a:r>
            <a:r>
              <a:rPr lang="fr-CA" dirty="0" err="1"/>
              <a:t>datasets</a:t>
            </a:r>
            <a:endParaRPr lang="fr-CA" dirty="0"/>
          </a:p>
          <a:p>
            <a:pPr lvl="1"/>
            <a:r>
              <a:rPr lang="fr-CA" dirty="0"/>
              <a:t>Ratio, min, max, </a:t>
            </a:r>
            <a:r>
              <a:rPr lang="fr-CA" dirty="0" err="1"/>
              <a:t>sum</a:t>
            </a:r>
            <a:r>
              <a:rPr lang="fr-CA" dirty="0"/>
              <a:t>, size</a:t>
            </a:r>
          </a:p>
          <a:p>
            <a:r>
              <a:rPr lang="fr-CA" dirty="0"/>
              <a:t>Model </a:t>
            </a:r>
            <a:r>
              <a:rPr lang="fr-CA" dirty="0">
                <a:sym typeface="Wingdings" panose="05000000000000000000" pitchFamily="2" charset="2"/>
              </a:rPr>
              <a:t> </a:t>
            </a:r>
            <a:r>
              <a:rPr lang="fr-CA" dirty="0"/>
              <a:t>LGBM classifier + </a:t>
            </a:r>
            <a:r>
              <a:rPr lang="fr-CA" dirty="0" err="1"/>
              <a:t>kfolds</a:t>
            </a:r>
            <a:endParaRPr lang="fr-CA" dirty="0"/>
          </a:p>
          <a:p>
            <a:pPr lvl="1"/>
            <a:r>
              <a:rPr lang="fr-CA" dirty="0" err="1"/>
              <a:t>Eval_metric</a:t>
            </a:r>
            <a:r>
              <a:rPr lang="fr-CA" dirty="0"/>
              <a:t> = </a:t>
            </a:r>
            <a:r>
              <a:rPr lang="en-US" dirty="0"/>
              <a:t>‘</a:t>
            </a:r>
            <a:r>
              <a:rPr lang="en-US" dirty="0" err="1"/>
              <a:t>auc</a:t>
            </a:r>
            <a:r>
              <a:rPr lang="en-US" dirty="0"/>
              <a:t>’</a:t>
            </a:r>
            <a:endParaRPr lang="fr-CA" dirty="0"/>
          </a:p>
          <a:p>
            <a:r>
              <a:rPr lang="fr-CA" dirty="0"/>
              <a:t>Modification effectué</a:t>
            </a:r>
          </a:p>
          <a:p>
            <a:pPr lvl="1"/>
            <a:r>
              <a:rPr lang="fr-CA" dirty="0"/>
              <a:t>Reduction du jeu de donné en appliquant des « </a:t>
            </a:r>
            <a:r>
              <a:rPr lang="fr-CA" dirty="0" err="1"/>
              <a:t>bins</a:t>
            </a:r>
            <a:r>
              <a:rPr lang="fr-CA" dirty="0"/>
              <a:t> » en fonction du crédit demandé.</a:t>
            </a:r>
          </a:p>
          <a:p>
            <a:pPr lvl="1"/>
            <a:r>
              <a:rPr lang="fr-CA" dirty="0"/>
              <a:t>Reduction du nombre de </a:t>
            </a:r>
            <a:r>
              <a:rPr lang="fr-CA" dirty="0" err="1"/>
              <a:t>features</a:t>
            </a:r>
            <a:r>
              <a:rPr lang="fr-CA" dirty="0"/>
              <a:t>.</a:t>
            </a:r>
          </a:p>
          <a:p>
            <a:endParaRPr lang="fr-CA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95198">
            <a:off x="1539683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859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1B232E-836A-4E7A-852B-D842CEF5A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000" kern="1200">
              <a:solidFill>
                <a:srgbClr val="08080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630932-93E8-48AE-AD4C-2EC5BC72B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fr-FR" sz="3600" dirty="0">
                <a:solidFill>
                  <a:srgbClr val="080808"/>
                </a:solidFill>
              </a:rPr>
              <a:t>Explication de l’approche de modélisation</a:t>
            </a:r>
            <a:endParaRPr lang="en-US" sz="36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15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A9BE9B-5CBB-46DA-B788-576AB89D9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Approche modélisation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6C57D8D-9A79-4516-B0D8-D2276BDF5D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963971"/>
              </p:ext>
            </p:extLst>
          </p:nvPr>
        </p:nvGraphicFramePr>
        <p:xfrm>
          <a:off x="643469" y="1457471"/>
          <a:ext cx="10575820" cy="47194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2200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2154</TotalTime>
  <Words>258</Words>
  <Application>Microsoft Office PowerPoint</Application>
  <PresentationFormat>Widescreen</PresentationFormat>
  <Paragraphs>56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Georgia</vt:lpstr>
      <vt:lpstr>Office Theme</vt:lpstr>
      <vt:lpstr>Implémentez un modèle de scoring</vt:lpstr>
      <vt:lpstr>Sommaire</vt:lpstr>
      <vt:lpstr>Missions</vt:lpstr>
      <vt:lpstr>Exploration et analyse des données</vt:lpstr>
      <vt:lpstr>Variable cible</vt:lpstr>
      <vt:lpstr>Notebook kaggle</vt:lpstr>
      <vt:lpstr>Explication de l’approche de modélisation</vt:lpstr>
      <vt:lpstr>Approche modélisation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VAUGHAN, Julien</dc:creator>
  <cp:lastModifiedBy>VAUGHAN, Julien</cp:lastModifiedBy>
  <cp:revision>61</cp:revision>
  <dcterms:created xsi:type="dcterms:W3CDTF">2021-08-10T07:16:15Z</dcterms:created>
  <dcterms:modified xsi:type="dcterms:W3CDTF">2021-10-17T14:09:53Z</dcterms:modified>
</cp:coreProperties>
</file>