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 Николаева" initials="ОН" lastIdx="7" clrIdx="0"/>
  <p:cmAuthor id="1" name="Юрий Климович" initials="ЮК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9187" autoAdjust="0"/>
  </p:normalViewPr>
  <p:slideViewPr>
    <p:cSldViewPr snapToGrid="0">
      <p:cViewPr>
        <p:scale>
          <a:sx n="75" d="100"/>
          <a:sy n="75" d="100"/>
        </p:scale>
        <p:origin x="43" y="-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7-19T07:42:28.953" idx="6">
    <p:pos x="5398" y="360"/>
    <p:text>Меняете только номер страницы</p:text>
  </p:cm>
  <p:cm authorId="0" dt="2019-07-19T07:43:04.286" idx="1">
    <p:pos x="0" y="720"/>
    <p:text>Неизменно на каждой страницы кроме титула</p:text>
  </p:cm>
  <p:cm authorId="0" dt="2019-07-19T07:43:29.172" idx="5">
    <p:pos x="4679" y="3959"/>
    <p:text>Неизменно на каждой страницы кроме титула</p:text>
  </p:cm>
  <p:cm authorId="0" dt="2019-07-19T08:15:51.925" idx="4">
    <p:pos x="2879" y="360"/>
    <p:text>Здесь указываете тему занятия (строго соблюдая шрифты)</p:text>
  </p:cm>
  <p:cm authorId="1" dt="2019-07-28T13:10:35.251" idx="1">
    <p:pos x="360" y="360"/>
    <p:text>Если это неизменно для каждого учебного плана, то почему бы просто не сделать фон. В моем случае 53 слайда, это значит, что я должен переносить бесконечное кол-во картинок, неудобно и бесполезно.</p:text>
  </p:cm>
  <p:cm authorId="0" dt="2019-07-29T08:02:07.086" idx="2">
    <p:pos x="360" y="360"/>
    <p:text>Неизменно на каждой страницы кроме титула</p:text>
  </p:cm>
  <p:cm authorId="0" dt="2019-07-29T08:02:07.086" idx="3">
    <p:pos x="360" y="360"/>
    <p:text>Для каждой презентации Вы пишите тему и дублируете слайды столько - сколько Вам необходимо. Переносить картинки - это действительно непрактично.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9T08:04:58.581" idx="2">
    <p:pos x="720" y="1080"/>
    <p:text>Для чего слушателям знать об организационной информации, это же презентация для занятия. Организационная информация указывается в методике.</p:text>
  </p:cm>
  <p:cm authorId="0" dt="2019-07-29T08:04:58.581" idx="7">
    <p:pos x="720" y="1080"/>
    <p:text>Обратите внимание на правила создания документации. Там указано в том числе и то, что необходимо в презентации. Полагаю это снимет вопросы.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8T13:12:57.344" idx="3">
    <p:pos x="1799" y="360"/>
    <p:text>Вот я слушатель и вижу первый пункт, зачем мне это?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8T13:12:57.344" idx="3">
    <p:pos x="1799" y="360"/>
    <p:text>Вот я слушатель и вижу первый пункт, зачем мне это?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8T13:12:57.344" idx="3">
    <p:pos x="1799" y="360"/>
    <p:text>Вот я слушатель и вижу первый пункт, зачем мне это?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8T13:12:57.344" idx="3">
    <p:pos x="1799" y="360"/>
    <p:text>Вот я слушатель и вижу первый пункт, зачем мне это?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8T13:12:57.344" idx="3">
    <p:pos x="1799" y="360"/>
    <p:text>Вот я слушатель и вижу первый пункт, зачем мне это?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0D4AC-8DF2-43F4-8689-A3634A518024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DA2CE-9112-4F88-8D69-6A2A384CF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16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Циклы </a:t>
            </a:r>
            <a:r>
              <a:rPr lang="en-US" dirty="0" smtClean="0"/>
              <a:t>-</a:t>
            </a:r>
            <a:r>
              <a:rPr lang="ru-RU" dirty="0" smtClean="0"/>
              <a:t> это инструкции, выполняющие одну и ту же последовательность</a:t>
            </a:r>
          </a:p>
          <a:p>
            <a:r>
              <a:rPr lang="ru-RU" dirty="0" smtClean="0"/>
              <a:t>действий многократно</a:t>
            </a:r>
            <a:r>
              <a:rPr lang="ru-RU" dirty="0" smtClean="0"/>
              <a:t>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Итерация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является общим термином для взятия каждого элемента чего-то одного за другим. Каждый раз, когда вы используете цикл, явный или неявный, перебирать группу элементов, то есть итерацию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DA2CE-9112-4F88-8D69-6A2A384CF75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596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Задачка из жизни. В багажник автомобиля грузят овощи и фрукты с дачи: картофель, капусту, морковь, яблоки, груши и др. Объем багажника равен 350 л. Продукты кладут последовательно, объём каждого груза известен в лит-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рах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Нужно сказать в какой момент (назвать номер груза) багажник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перепол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нится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Программа выглядит следующим образом.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Здесь переменная s хранит суммарный объём уже накопленных грузов, в переменную x считывается объём очередного груза, а n считает номер груза.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Очень важная, фундаментальная идея, использованная в данном приёме, со-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стоит в том, что результат выполнения каждого шага цикла зависит от значения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переменной, вычисленного на предыдущем. Таким образом, вместо тривиального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повторения одного и того же мы на каждом шаге получаем новый результат.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DA2CE-9112-4F88-8D69-6A2A384CF75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30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Цикл </a:t>
            </a:r>
            <a:r>
              <a:rPr lang="ru-RU" dirty="0" err="1" smtClean="0"/>
              <a:t>while</a:t>
            </a:r>
            <a:r>
              <a:rPr lang="ru-RU" dirty="0" smtClean="0"/>
              <a:t> не единственный способ организации повторения группы выражений. Также широко применяется цикл </a:t>
            </a:r>
            <a:r>
              <a:rPr lang="ru-RU" dirty="0" err="1" smtClean="0"/>
              <a:t>for</a:t>
            </a:r>
            <a:r>
              <a:rPr lang="ru-RU" dirty="0" smtClean="0"/>
              <a:t>, который представляет собой цикл</a:t>
            </a:r>
          </a:p>
          <a:p>
            <a:r>
              <a:rPr lang="ru-RU" dirty="0" smtClean="0"/>
              <a:t>обхода заданного множества элементов (символов строки, объектов списка или</a:t>
            </a:r>
          </a:p>
          <a:p>
            <a:r>
              <a:rPr lang="ru-RU" dirty="0" smtClean="0"/>
              <a:t>словаря) и выполнения в своем теле различных операций над ними. Для</a:t>
            </a:r>
            <a:r>
              <a:rPr lang="ru-RU" baseline="0" dirty="0" smtClean="0"/>
              <a:t> </a:t>
            </a:r>
            <a:r>
              <a:rPr lang="ru-RU" dirty="0" smtClean="0"/>
              <a:t>повторения цикла некоторое заданное число раз n можно использовать</a:t>
            </a:r>
          </a:p>
          <a:p>
            <a:r>
              <a:rPr lang="ru-RU" dirty="0" smtClean="0"/>
              <a:t>цикл </a:t>
            </a:r>
            <a:r>
              <a:rPr lang="ru-RU" dirty="0" err="1" smtClean="0"/>
              <a:t>for</a:t>
            </a:r>
            <a:r>
              <a:rPr lang="ru-RU" dirty="0" smtClean="0"/>
              <a:t> вместе с функцией </a:t>
            </a:r>
            <a:r>
              <a:rPr lang="ru-RU" dirty="0" err="1" smtClean="0"/>
              <a:t>range</a:t>
            </a:r>
            <a:r>
              <a:rPr lang="ru-RU" dirty="0" smtClean="0"/>
              <a:t>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DA2CE-9112-4F88-8D69-6A2A384CF75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860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будет принимать значения от a до b - 1 включительно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того, чтобы просуммировать значения чисел от 1 до n, можно воспользоваться следующей программой.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этом примере переменная i принимает значения 1, 2, . . . , n, и значение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переменной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последовательно увеличивается на указанные значения. Здесь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видим прием накопления суммы.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 втором примере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последовательно принимает значение букв из строки, меняясь с каждой итерацией.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Итерируемый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это объект, предоставляющий возможность поочерёдного прохода по своим элементам.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Примерами типов, поддерживающих итерирование по своим элементам, являются:</a:t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последовательности (например: список, строка, кортеж), а также другие типы (словарь, файл), включая пользовательские, для которых определены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DA2CE-9112-4F88-8D69-6A2A384CF75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421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Отметим два простых оператора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с помощью которых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но управлять ходом выполнения цикла. Оператор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прерывает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выполне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ние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цикла, управление передается операторам, следующим за оператором цикла.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Оператор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прерывает выполнение очередного шага цикла и возвращает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управление в начало цикла, начиная следующий шаг.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DA2CE-9112-4F88-8D69-6A2A384CF75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600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6;p5"/>
          <p:cNvPicPr/>
          <p:nvPr userDrawn="1"/>
        </p:nvPicPr>
        <p:blipFill>
          <a:blip r:embed="rId2"/>
          <a:stretch/>
        </p:blipFill>
        <p:spPr>
          <a:xfrm>
            <a:off x="736920" y="422280"/>
            <a:ext cx="1688400" cy="294840"/>
          </a:xfrm>
          <a:prstGeom prst="rect">
            <a:avLst/>
          </a:prstGeom>
          <a:ln>
            <a:noFill/>
          </a:ln>
        </p:spPr>
      </p:pic>
      <p:sp>
        <p:nvSpPr>
          <p:cNvPr id="5" name="CustomShape 1"/>
          <p:cNvSpPr/>
          <p:nvPr userDrawn="1"/>
        </p:nvSpPr>
        <p:spPr>
          <a:xfrm>
            <a:off x="8556840" y="419040"/>
            <a:ext cx="262440" cy="2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200" b="0" strike="noStrike" spc="-1" dirty="0">
              <a:latin typeface="Arial"/>
            </a:endParaRPr>
          </a:p>
        </p:txBody>
      </p:sp>
      <p:sp>
        <p:nvSpPr>
          <p:cNvPr id="6" name="CustomShape 2"/>
          <p:cNvSpPr/>
          <p:nvPr userDrawn="1"/>
        </p:nvSpPr>
        <p:spPr>
          <a:xfrm>
            <a:off x="690120" y="1153800"/>
            <a:ext cx="755136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7" name="CustomShape 3"/>
          <p:cNvSpPr/>
          <p:nvPr userDrawn="1"/>
        </p:nvSpPr>
        <p:spPr>
          <a:xfrm>
            <a:off x="720000" y="2016000"/>
            <a:ext cx="6795000" cy="161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lang="ru-RU" sz="1000" b="0" strike="noStrike" spc="-1" dirty="0">
              <a:latin typeface="Arial"/>
            </a:endParaRPr>
          </a:p>
        </p:txBody>
      </p:sp>
      <p:pic>
        <p:nvPicPr>
          <p:cNvPr id="8" name="Google Shape;150;p5"/>
          <p:cNvPicPr/>
          <p:nvPr userDrawn="1"/>
        </p:nvPicPr>
        <p:blipFill>
          <a:blip r:embed="rId3"/>
          <a:stretch/>
        </p:blipFill>
        <p:spPr>
          <a:xfrm>
            <a:off x="8839440" y="447120"/>
            <a:ext cx="307440" cy="255960"/>
          </a:xfrm>
          <a:prstGeom prst="rect">
            <a:avLst/>
          </a:prstGeom>
          <a:ln>
            <a:noFill/>
          </a:ln>
        </p:spPr>
      </p:pic>
      <p:pic>
        <p:nvPicPr>
          <p:cNvPr id="9" name="Google Shape;151;p5"/>
          <p:cNvPicPr/>
          <p:nvPr userDrawn="1"/>
        </p:nvPicPr>
        <p:blipFill>
          <a:blip r:embed="rId4"/>
          <a:stretch/>
        </p:blipFill>
        <p:spPr>
          <a:xfrm>
            <a:off x="3600" y="998640"/>
            <a:ext cx="638280" cy="697320"/>
          </a:xfrm>
          <a:prstGeom prst="rect">
            <a:avLst/>
          </a:prstGeom>
          <a:ln>
            <a:noFill/>
          </a:ln>
        </p:spPr>
      </p:pic>
      <p:pic>
        <p:nvPicPr>
          <p:cNvPr id="10" name="Google Shape;152;p5"/>
          <p:cNvPicPr/>
          <p:nvPr userDrawn="1"/>
        </p:nvPicPr>
        <p:blipFill>
          <a:blip r:embed="rId3"/>
          <a:stretch/>
        </p:blipFill>
        <p:spPr>
          <a:xfrm>
            <a:off x="8198640" y="437400"/>
            <a:ext cx="307440" cy="255960"/>
          </a:xfrm>
          <a:prstGeom prst="rect">
            <a:avLst/>
          </a:prstGeom>
          <a:ln>
            <a:noFill/>
          </a:ln>
        </p:spPr>
      </p:pic>
      <p:sp>
        <p:nvSpPr>
          <p:cNvPr id="11" name="CustomShape 4"/>
          <p:cNvSpPr/>
          <p:nvPr userDrawn="1"/>
        </p:nvSpPr>
        <p:spPr>
          <a:xfrm>
            <a:off x="4375800" y="379080"/>
            <a:ext cx="381636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ЦИКЛЫ.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12" name="CustomShape 5"/>
          <p:cNvSpPr/>
          <p:nvPr userDrawn="1"/>
        </p:nvSpPr>
        <p:spPr>
          <a:xfrm>
            <a:off x="720000" y="3456360"/>
            <a:ext cx="7822440" cy="13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6"/>
          <p:cNvSpPr/>
          <p:nvPr userDrawn="1"/>
        </p:nvSpPr>
        <p:spPr>
          <a:xfrm>
            <a:off x="7701840" y="6388200"/>
            <a:ext cx="898560" cy="2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4" name="Google Shape;159;p5"/>
          <p:cNvPicPr/>
          <p:nvPr userDrawn="1"/>
        </p:nvPicPr>
        <p:blipFill>
          <a:blip r:embed="rId5"/>
          <a:stretch/>
        </p:blipFill>
        <p:spPr>
          <a:xfrm>
            <a:off x="7833600" y="6606360"/>
            <a:ext cx="670680" cy="21600"/>
          </a:xfrm>
          <a:prstGeom prst="rect">
            <a:avLst/>
          </a:prstGeom>
          <a:ln>
            <a:noFill/>
          </a:ln>
        </p:spPr>
      </p:pic>
      <p:pic>
        <p:nvPicPr>
          <p:cNvPr id="15" name="Google Shape;160;p5"/>
          <p:cNvPicPr/>
          <p:nvPr userDrawn="1"/>
        </p:nvPicPr>
        <p:blipFill>
          <a:blip r:embed="rId6"/>
          <a:stretch/>
        </p:blipFill>
        <p:spPr>
          <a:xfrm>
            <a:off x="8653320" y="6401880"/>
            <a:ext cx="225360" cy="213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5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6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7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2720" cy="7221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104480" y="3708360"/>
            <a:ext cx="7231320" cy="4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2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200" b="1" strike="noStrike" spc="-1">
                <a:solidFill>
                  <a:srgbClr val="000000"/>
                </a:solidFill>
                <a:latin typeface="Calibri"/>
                <a:ea typeface="Calibri"/>
              </a:rPr>
              <a:t>Циклы.</a:t>
            </a:r>
            <a:endParaRPr lang="ru-RU" sz="2200" b="0" strike="noStrike" spc="-1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941280" y="2167200"/>
            <a:ext cx="1221120" cy="3794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5-8 классы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79" name="Google Shape;88;p1"/>
          <p:cNvPicPr/>
          <p:nvPr/>
        </p:nvPicPr>
        <p:blipFill>
          <a:blip r:embed="rId3"/>
          <a:stretch/>
        </p:blipFill>
        <p:spPr>
          <a:xfrm>
            <a:off x="3879360" y="566280"/>
            <a:ext cx="1343520" cy="13413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430080" y="2674440"/>
            <a:ext cx="2328840" cy="63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Программирование на Python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3296160" y="3391560"/>
            <a:ext cx="2596320" cy="30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Презентация занятия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28840" cy="30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5 занятие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112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97;p2"/>
          <p:cNvPicPr/>
          <p:nvPr/>
        </p:nvPicPr>
        <p:blipFill>
          <a:blip r:embed="rId2"/>
          <a:stretch/>
        </p:blipFill>
        <p:spPr>
          <a:xfrm>
            <a:off x="736920" y="422280"/>
            <a:ext cx="1688400" cy="2948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8556840" y="419040"/>
            <a:ext cx="262440" cy="2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86" name="Google Shape;99;p2"/>
          <p:cNvPicPr/>
          <p:nvPr/>
        </p:nvPicPr>
        <p:blipFill>
          <a:blip r:embed="rId3"/>
          <a:stretch/>
        </p:blipFill>
        <p:spPr>
          <a:xfrm>
            <a:off x="8839440" y="447120"/>
            <a:ext cx="307440" cy="25596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733680" y="1060920"/>
            <a:ext cx="496440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  <a:ea typeface="Calibri"/>
              </a:rPr>
              <a:t>СОДЕРЖАНИЕ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815760" y="1761120"/>
            <a:ext cx="5532480" cy="527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1. ВВЕДЕНИЕ. ОРГАНИЗАЦИОННАЯ ИНФОРМАЦИЯ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Тема занятия </a:t>
            </a:r>
            <a:endParaRPr lang="ru-RU" sz="1400" b="0" strike="noStrike" spc="-1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Цели и задачи занятия </a:t>
            </a:r>
            <a:endParaRPr lang="ru-RU" sz="1400" b="0" strike="noStrike" spc="-1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Результаты занятия </a:t>
            </a:r>
            <a:endParaRPr lang="ru-RU" sz="1400" b="0" strike="noStrike" spc="-1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Материалы для преподавателя</a:t>
            </a:r>
            <a:endParaRPr lang="ru-RU" sz="1400" b="0" strike="noStrike" spc="-1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Материалы для ученика </a:t>
            </a:r>
            <a:endParaRPr lang="ru-RU" sz="1400" b="0" strike="noStrike" spc="-1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Тайминг проведения занятия 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2. ТЕОРЕТИЧЕСКАЯ ЧАСТЬ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Цикл while</a:t>
            </a:r>
            <a:endParaRPr lang="ru-RU" sz="1400" b="0" strike="noStrike" spc="-1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Цикл range-based-for</a:t>
            </a:r>
            <a:endParaRPr lang="ru-RU" sz="1400" b="0" strike="noStrike" spc="-1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Слова break и continue</a:t>
            </a:r>
            <a:endParaRPr lang="ru-RU" sz="1400" b="0" strike="noStrike" spc="-1">
              <a:latin typeface="Arial"/>
            </a:endParaRPr>
          </a:p>
          <a:p>
            <a:pPr marL="285840" indent="-231840"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  <a:p>
            <a:pPr marL="285840" indent="-231840"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3. ПРАКТИЧЕСКАЯ ЧАСТЬ</a:t>
            </a:r>
            <a:r>
              <a:rPr lang="ru-RU" sz="800" b="1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800" b="0" strike="noStrike" spc="-1">
              <a:latin typeface="Arial"/>
            </a:endParaRPr>
          </a:p>
          <a:p>
            <a:pPr marL="285840" indent="-231840">
              <a:lnSpc>
                <a:spcPct val="100000"/>
              </a:lnSpc>
            </a:pPr>
            <a:endParaRPr lang="ru-RU" sz="800" b="0" strike="noStrike" spc="-1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Сигнатура циклов</a:t>
            </a:r>
            <a:endParaRPr lang="ru-RU" sz="1400" b="0" strike="noStrike" spc="-1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Создание цикла с предусловием</a:t>
            </a:r>
            <a:endParaRPr lang="ru-RU" sz="1400" b="0" strike="noStrike" spc="-1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Инкерментирование и декрементирование</a:t>
            </a:r>
            <a:endParaRPr lang="ru-RU" sz="1400" b="0" strike="noStrike" spc="-1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Бесконечные циклы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t/>
            </a:r>
            <a:br/>
            <a:endParaRPr lang="ru-RU" sz="1400" b="0" strike="noStrike" spc="-1">
              <a:latin typeface="Arial"/>
            </a:endParaRPr>
          </a:p>
          <a:p>
            <a:pPr>
              <a:lnSpc>
                <a:spcPct val="80000"/>
              </a:lnSpc>
            </a:pPr>
            <a:endParaRPr lang="ru-RU" sz="1400" b="0" strike="noStrike" spc="-1">
              <a:latin typeface="Arial"/>
            </a:endParaRPr>
          </a:p>
        </p:txBody>
      </p:sp>
      <p:pic>
        <p:nvPicPr>
          <p:cNvPr id="89" name="Google Shape;102;p2"/>
          <p:cNvPicPr/>
          <p:nvPr/>
        </p:nvPicPr>
        <p:blipFill>
          <a:blip r:embed="rId4"/>
          <a:stretch/>
        </p:blipFill>
        <p:spPr>
          <a:xfrm>
            <a:off x="3600" y="998640"/>
            <a:ext cx="638280" cy="697320"/>
          </a:xfrm>
          <a:prstGeom prst="rect">
            <a:avLst/>
          </a:prstGeom>
          <a:ln>
            <a:noFill/>
          </a:ln>
        </p:spPr>
      </p:pic>
      <p:pic>
        <p:nvPicPr>
          <p:cNvPr id="90" name="Google Shape;103;p2"/>
          <p:cNvPicPr/>
          <p:nvPr/>
        </p:nvPicPr>
        <p:blipFill>
          <a:blip r:embed="rId3"/>
          <a:stretch/>
        </p:blipFill>
        <p:spPr>
          <a:xfrm>
            <a:off x="8198640" y="437400"/>
            <a:ext cx="307440" cy="255960"/>
          </a:xfrm>
          <a:prstGeom prst="rect">
            <a:avLst/>
          </a:prstGeom>
          <a:ln>
            <a:noFill/>
          </a:ln>
        </p:spPr>
      </p:pic>
      <p:sp>
        <p:nvSpPr>
          <p:cNvPr id="91" name="CustomShape 4"/>
          <p:cNvSpPr/>
          <p:nvPr/>
        </p:nvSpPr>
        <p:spPr>
          <a:xfrm>
            <a:off x="4375800" y="379080"/>
            <a:ext cx="381636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ЦИКЛЫ.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7701840" y="6388200"/>
            <a:ext cx="898560" cy="2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93" name="Google Shape;106;p2"/>
          <p:cNvPicPr/>
          <p:nvPr/>
        </p:nvPicPr>
        <p:blipFill>
          <a:blip r:embed="rId5"/>
          <a:stretch/>
        </p:blipFill>
        <p:spPr>
          <a:xfrm>
            <a:off x="7833600" y="6606360"/>
            <a:ext cx="670680" cy="21600"/>
          </a:xfrm>
          <a:prstGeom prst="rect">
            <a:avLst/>
          </a:prstGeom>
          <a:ln>
            <a:noFill/>
          </a:ln>
        </p:spPr>
      </p:pic>
      <p:pic>
        <p:nvPicPr>
          <p:cNvPr id="94" name="Google Shape;107;p2"/>
          <p:cNvPicPr/>
          <p:nvPr/>
        </p:nvPicPr>
        <p:blipFill>
          <a:blip r:embed="rId6"/>
          <a:stretch/>
        </p:blipFill>
        <p:spPr>
          <a:xfrm>
            <a:off x="8653320" y="6401880"/>
            <a:ext cx="225360" cy="213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66080" y="936360"/>
            <a:ext cx="6942960" cy="88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ВВЕДЕНИЕ. </a:t>
            </a:r>
            <a:endParaRPr lang="ru-RU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ОРГАНИЗАЦИОННАЯ ИНФОРМАЦИЯ</a:t>
            </a:r>
            <a:r>
              <a:rPr lang="ru-RU" sz="26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600" b="0" strike="noStrike" spc="-1">
              <a:latin typeface="Arial"/>
            </a:endParaRPr>
          </a:p>
        </p:txBody>
      </p:sp>
      <p:pic>
        <p:nvPicPr>
          <p:cNvPr id="96" name="Google Shape;113;p3"/>
          <p:cNvPicPr/>
          <p:nvPr/>
        </p:nvPicPr>
        <p:blipFill>
          <a:blip r:embed="rId2"/>
          <a:stretch/>
        </p:blipFill>
        <p:spPr>
          <a:xfrm>
            <a:off x="693720" y="866520"/>
            <a:ext cx="72360" cy="446760"/>
          </a:xfrm>
          <a:prstGeom prst="rect">
            <a:avLst/>
          </a:prstGeom>
          <a:ln>
            <a:noFill/>
          </a:ln>
        </p:spPr>
      </p:pic>
      <p:pic>
        <p:nvPicPr>
          <p:cNvPr id="97" name="Google Shape;114;p3"/>
          <p:cNvPicPr/>
          <p:nvPr/>
        </p:nvPicPr>
        <p:blipFill>
          <a:blip r:embed="rId3"/>
          <a:stretch/>
        </p:blipFill>
        <p:spPr>
          <a:xfrm>
            <a:off x="736920" y="422280"/>
            <a:ext cx="1688400" cy="29484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8556840" y="419040"/>
            <a:ext cx="262440" cy="2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99" name="Google Shape;116;p3"/>
          <p:cNvPicPr/>
          <p:nvPr/>
        </p:nvPicPr>
        <p:blipFill>
          <a:blip r:embed="rId4"/>
          <a:stretch/>
        </p:blipFill>
        <p:spPr>
          <a:xfrm>
            <a:off x="8839440" y="447120"/>
            <a:ext cx="307440" cy="255960"/>
          </a:xfrm>
          <a:prstGeom prst="rect">
            <a:avLst/>
          </a:prstGeom>
          <a:ln>
            <a:noFill/>
          </a:ln>
        </p:spPr>
      </p:pic>
      <p:pic>
        <p:nvPicPr>
          <p:cNvPr id="100" name="Google Shape;117;p3"/>
          <p:cNvPicPr/>
          <p:nvPr/>
        </p:nvPicPr>
        <p:blipFill>
          <a:blip r:embed="rId5"/>
          <a:stretch/>
        </p:blipFill>
        <p:spPr>
          <a:xfrm>
            <a:off x="3600" y="998640"/>
            <a:ext cx="638280" cy="697320"/>
          </a:xfrm>
          <a:prstGeom prst="rect">
            <a:avLst/>
          </a:prstGeom>
          <a:ln>
            <a:noFill/>
          </a:ln>
        </p:spPr>
      </p:pic>
      <p:pic>
        <p:nvPicPr>
          <p:cNvPr id="101" name="Google Shape;118;p3"/>
          <p:cNvPicPr/>
          <p:nvPr/>
        </p:nvPicPr>
        <p:blipFill>
          <a:blip r:embed="rId4"/>
          <a:stretch/>
        </p:blipFill>
        <p:spPr>
          <a:xfrm>
            <a:off x="8198640" y="437400"/>
            <a:ext cx="307440" cy="255960"/>
          </a:xfrm>
          <a:prstGeom prst="rect">
            <a:avLst/>
          </a:prstGeom>
          <a:ln>
            <a:noFill/>
          </a:ln>
        </p:spPr>
      </p:pic>
      <p:sp>
        <p:nvSpPr>
          <p:cNvPr id="102" name="CustomShape 3"/>
          <p:cNvSpPr/>
          <p:nvPr/>
        </p:nvSpPr>
        <p:spPr>
          <a:xfrm>
            <a:off x="4375800" y="379080"/>
            <a:ext cx="38163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ЦИКЛЫ.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806040" y="2153160"/>
            <a:ext cx="6900120" cy="386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Тема: Изучение возможностей и синтаксиса Python: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	   Циклы.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>
                <a:solidFill>
                  <a:srgbClr val="000000"/>
                </a:solidFill>
                <a:latin typeface="Calibri"/>
                <a:ea typeface="Calibri"/>
              </a:rPr>
              <a:t>Цели и задачи: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>
              <a:latin typeface="Arial"/>
            </a:endParaRPr>
          </a:p>
          <a:p>
            <a:pPr marL="171360" indent="-168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 Рассказать об объекте типа цикл.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Рассказать о пользе использования циклов.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Рассказать про виды циклов.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Объяснить ключевые понятия — итерация, итератор, инкремент.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Объяснить ключевые слова </a:t>
            </a:r>
            <a:r>
              <a:rPr lang="ru-RU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break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и</a:t>
            </a:r>
            <a:r>
              <a:rPr lang="ru-RU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 continue.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Рассказать про разветвленное управление циклами.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t/>
            </a:r>
            <a:br/>
            <a:r>
              <a:rPr lang="ru-RU" sz="1600" b="1" strike="noStrike" spc="-1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знать: 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>
              <a:latin typeface="Arial"/>
            </a:endParaRPr>
          </a:p>
          <a:p>
            <a:pPr marL="171360" indent="-168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 Какие циклы представлены в Python.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Как работают циклы.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7701840" y="6388200"/>
            <a:ext cx="898560" cy="2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05" name="Google Shape;122;p3"/>
          <p:cNvPicPr/>
          <p:nvPr/>
        </p:nvPicPr>
        <p:blipFill>
          <a:blip r:embed="rId6"/>
          <a:stretch/>
        </p:blipFill>
        <p:spPr>
          <a:xfrm>
            <a:off x="7833600" y="6606360"/>
            <a:ext cx="670680" cy="21600"/>
          </a:xfrm>
          <a:prstGeom prst="rect">
            <a:avLst/>
          </a:prstGeom>
          <a:ln>
            <a:noFill/>
          </a:ln>
        </p:spPr>
      </p:pic>
      <p:pic>
        <p:nvPicPr>
          <p:cNvPr id="106" name="Google Shape;123;p3"/>
          <p:cNvPicPr/>
          <p:nvPr/>
        </p:nvPicPr>
        <p:blipFill>
          <a:blip r:embed="rId7"/>
          <a:stretch/>
        </p:blipFill>
        <p:spPr>
          <a:xfrm>
            <a:off x="8653320" y="6401880"/>
            <a:ext cx="225360" cy="213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88400" cy="2948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2440" cy="2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136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	    Циклы.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2080440"/>
            <a:ext cx="5168880" cy="179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trike="noStrike" spc="-1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уметь:</a:t>
            </a:r>
            <a:r>
              <a:rPr lang="ru-RU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1200" b="0" strike="noStrike" spc="-1">
              <a:latin typeface="Arial"/>
            </a:endParaRPr>
          </a:p>
          <a:p>
            <a:pPr marL="171360" indent="-168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 Создавать циклы с предусловием и диапазонные циклы.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Работать с бесконечными циклами.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Прерывать итерации и переводить их на следующий шаг.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>
                <a:solidFill>
                  <a:srgbClr val="000000"/>
                </a:solidFill>
                <a:latin typeface="Calibri"/>
                <a:ea typeface="Calibri"/>
              </a:rPr>
              <a:t>Тайминг занятия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7440" cy="2559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38280" cy="6973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7440" cy="255960"/>
          </a:xfrm>
          <a:prstGeom prst="rect">
            <a:avLst/>
          </a:prstGeom>
          <a:ln>
            <a:noFill/>
          </a:ln>
        </p:spPr>
      </p:pic>
      <p:sp>
        <p:nvSpPr>
          <p:cNvPr id="114" name="CustomShape 4"/>
          <p:cNvSpPr/>
          <p:nvPr/>
        </p:nvSpPr>
        <p:spPr>
          <a:xfrm>
            <a:off x="4375800" y="379080"/>
            <a:ext cx="381636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ЦИКЛЫ.</a:t>
            </a:r>
            <a:endParaRPr lang="ru-RU" sz="900" b="0" strike="noStrike" spc="-1">
              <a:latin typeface="Arial"/>
            </a:endParaRPr>
          </a:p>
        </p:txBody>
      </p:sp>
      <p:graphicFrame>
        <p:nvGraphicFramePr>
          <p:cNvPr id="115" name="Table 5"/>
          <p:cNvGraphicFramePr/>
          <p:nvPr/>
        </p:nvGraphicFramePr>
        <p:xfrm>
          <a:off x="806040" y="4126680"/>
          <a:ext cx="7725240" cy="1570200"/>
        </p:xfrm>
        <a:graphic>
          <a:graphicData uri="http://schemas.openxmlformats.org/drawingml/2006/table">
            <a:tbl>
              <a:tblPr/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№</a:t>
                      </a: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Этапы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время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Сумма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Циклы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 мин.​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Особенности циклов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25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25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latin typeface="Arial"/>
                        </a:rPr>
                        <a:t>  3</a:t>
                      </a: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i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Перерыв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Сигнатуры циклов 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320">
                <a:tc>
                  <a:txBody>
                    <a:bodyPr/>
                    <a:lstStyle/>
                    <a:p>
                      <a:pPr algn="ctr"/>
                      <a:r>
                        <a:rPr lang="ru-RU" sz="1000" b="0" strike="noStrike" spc="-1">
                          <a:latin typeface="arial"/>
                        </a:rPr>
                        <a:t>5</a:t>
                      </a: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Как управлять циклом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 мин.​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16" name="Google Shape;137;p4"/>
          <p:cNvPicPr/>
          <p:nvPr/>
        </p:nvPicPr>
        <p:blipFill>
          <a:blip r:embed="rId3"/>
          <a:stretch/>
        </p:blipFill>
        <p:spPr>
          <a:xfrm>
            <a:off x="7854840" y="3655800"/>
            <a:ext cx="666000" cy="267120"/>
          </a:xfrm>
          <a:prstGeom prst="rect">
            <a:avLst/>
          </a:prstGeom>
          <a:ln>
            <a:noFill/>
          </a:ln>
        </p:spPr>
      </p:pic>
      <p:sp>
        <p:nvSpPr>
          <p:cNvPr id="117" name="CustomShape 6"/>
          <p:cNvSpPr/>
          <p:nvPr/>
        </p:nvSpPr>
        <p:spPr>
          <a:xfrm>
            <a:off x="7857720" y="3654360"/>
            <a:ext cx="601920" cy="27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Таб.1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7701840" y="6388200"/>
            <a:ext cx="898560" cy="2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0680" cy="216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5360" cy="213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46;p5"/>
          <p:cNvPicPr/>
          <p:nvPr/>
        </p:nvPicPr>
        <p:blipFill>
          <a:blip r:embed="rId3"/>
          <a:stretch/>
        </p:blipFill>
        <p:spPr>
          <a:xfrm>
            <a:off x="736920" y="422280"/>
            <a:ext cx="1688400" cy="29484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8556840" y="419040"/>
            <a:ext cx="262440" cy="2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Calibri"/>
              </a:rPr>
              <a:t>5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90120" y="1153800"/>
            <a:ext cx="755136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</a:t>
            </a:r>
            <a:r>
              <a:rPr lang="ru-RU" sz="18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Python</a:t>
            </a: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	    Циклы.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720000" y="2016000"/>
            <a:ext cx="8119440" cy="63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dirty="0" smtClean="0"/>
              <a:t>Циклы </a:t>
            </a:r>
            <a:r>
              <a:rPr lang="en-US" dirty="0" smtClean="0"/>
              <a:t>-</a:t>
            </a:r>
            <a:r>
              <a:rPr lang="ru-RU" dirty="0" smtClean="0"/>
              <a:t> это инструкции, выполняющие одну и ту же последовательность</a:t>
            </a:r>
          </a:p>
          <a:p>
            <a:r>
              <a:rPr lang="ru-RU" dirty="0" smtClean="0"/>
              <a:t>действий многократно.</a:t>
            </a:r>
            <a:endParaRPr lang="ru-RU" dirty="0"/>
          </a:p>
        </p:txBody>
      </p:sp>
      <p:pic>
        <p:nvPicPr>
          <p:cNvPr id="125" name="Google Shape;150;p5"/>
          <p:cNvPicPr/>
          <p:nvPr/>
        </p:nvPicPr>
        <p:blipFill>
          <a:blip r:embed="rId4"/>
          <a:stretch/>
        </p:blipFill>
        <p:spPr>
          <a:xfrm>
            <a:off x="8839440" y="447120"/>
            <a:ext cx="307440" cy="25596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51;p5"/>
          <p:cNvPicPr/>
          <p:nvPr/>
        </p:nvPicPr>
        <p:blipFill>
          <a:blip r:embed="rId5"/>
          <a:stretch/>
        </p:blipFill>
        <p:spPr>
          <a:xfrm>
            <a:off x="3600" y="998640"/>
            <a:ext cx="638280" cy="69732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152;p5"/>
          <p:cNvPicPr/>
          <p:nvPr/>
        </p:nvPicPr>
        <p:blipFill>
          <a:blip r:embed="rId4"/>
          <a:stretch/>
        </p:blipFill>
        <p:spPr>
          <a:xfrm>
            <a:off x="8198640" y="437400"/>
            <a:ext cx="307440" cy="25596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4375800" y="379080"/>
            <a:ext cx="381636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ЦИКЛЫ.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720000" y="3456360"/>
            <a:ext cx="7822440" cy="13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6"/>
          <p:cNvSpPr/>
          <p:nvPr/>
        </p:nvSpPr>
        <p:spPr>
          <a:xfrm>
            <a:off x="7701840" y="6388200"/>
            <a:ext cx="898560" cy="2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31" name="Google Shape;159;p5"/>
          <p:cNvPicPr/>
          <p:nvPr/>
        </p:nvPicPr>
        <p:blipFill>
          <a:blip r:embed="rId6"/>
          <a:stretch/>
        </p:blipFill>
        <p:spPr>
          <a:xfrm>
            <a:off x="7833600" y="6606360"/>
            <a:ext cx="670680" cy="2160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60;p5"/>
          <p:cNvPicPr/>
          <p:nvPr/>
        </p:nvPicPr>
        <p:blipFill>
          <a:blip r:embed="rId7"/>
          <a:stretch/>
        </p:blipFill>
        <p:spPr>
          <a:xfrm>
            <a:off x="8653320" y="6401880"/>
            <a:ext cx="225360" cy="213480"/>
          </a:xfrm>
          <a:prstGeom prst="rect">
            <a:avLst/>
          </a:prstGeom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287" y="2651040"/>
            <a:ext cx="4311025" cy="36317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46;p5"/>
          <p:cNvPicPr/>
          <p:nvPr/>
        </p:nvPicPr>
        <p:blipFill>
          <a:blip r:embed="rId3"/>
          <a:stretch/>
        </p:blipFill>
        <p:spPr>
          <a:xfrm>
            <a:off x="736920" y="422280"/>
            <a:ext cx="1688400" cy="29484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8556840" y="419040"/>
            <a:ext cx="262440" cy="2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 smtClean="0">
                <a:solidFill>
                  <a:srgbClr val="000000"/>
                </a:solidFill>
                <a:latin typeface="Calibri"/>
              </a:rPr>
              <a:t>6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90120" y="1153800"/>
            <a:ext cx="755136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</a:t>
            </a:r>
            <a:r>
              <a:rPr lang="ru-RU" sz="18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Python</a:t>
            </a: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	    Циклы.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720000" y="2016000"/>
            <a:ext cx="8119440" cy="97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dirty="0" smtClean="0"/>
              <a:t>while</a:t>
            </a:r>
            <a:r>
              <a:rPr lang="ru-RU" dirty="0" smtClean="0"/>
              <a:t> &lt;логическое выражение&gt;:</a:t>
            </a:r>
          </a:p>
          <a:p>
            <a:pPr lvl="1"/>
            <a:r>
              <a:rPr lang="ru-RU" dirty="0" smtClean="0"/>
              <a:t>&lt;действия, выполняемые, пока логическое</a:t>
            </a:r>
          </a:p>
          <a:p>
            <a:pPr lvl="1"/>
            <a:r>
              <a:rPr lang="ru-RU" dirty="0" smtClean="0"/>
              <a:t>выражение принимает значение </a:t>
            </a:r>
            <a:r>
              <a:rPr lang="ru-RU" dirty="0" err="1" smtClean="0"/>
              <a:t>True</a:t>
            </a:r>
            <a:r>
              <a:rPr lang="ru-RU" dirty="0" smtClean="0"/>
              <a:t> &gt;</a:t>
            </a:r>
            <a:endParaRPr lang="ru-RU" dirty="0"/>
          </a:p>
        </p:txBody>
      </p:sp>
      <p:pic>
        <p:nvPicPr>
          <p:cNvPr id="125" name="Google Shape;150;p5"/>
          <p:cNvPicPr/>
          <p:nvPr/>
        </p:nvPicPr>
        <p:blipFill>
          <a:blip r:embed="rId4"/>
          <a:stretch/>
        </p:blipFill>
        <p:spPr>
          <a:xfrm>
            <a:off x="8839440" y="447120"/>
            <a:ext cx="307440" cy="25596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51;p5"/>
          <p:cNvPicPr/>
          <p:nvPr/>
        </p:nvPicPr>
        <p:blipFill>
          <a:blip r:embed="rId5"/>
          <a:stretch/>
        </p:blipFill>
        <p:spPr>
          <a:xfrm>
            <a:off x="3600" y="998640"/>
            <a:ext cx="638280" cy="69732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152;p5"/>
          <p:cNvPicPr/>
          <p:nvPr/>
        </p:nvPicPr>
        <p:blipFill>
          <a:blip r:embed="rId4"/>
          <a:stretch/>
        </p:blipFill>
        <p:spPr>
          <a:xfrm>
            <a:off x="8198640" y="437400"/>
            <a:ext cx="307440" cy="25596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4375800" y="379080"/>
            <a:ext cx="381636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ЦИКЛЫ.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641880" y="4464368"/>
            <a:ext cx="7822440" cy="13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50800" lvl="0" indent="0">
              <a:buNone/>
            </a:pPr>
            <a:endParaRPr lang="ru-RU" altLang="ru-RU" dirty="0" smtClean="0">
              <a:solidFill>
                <a:schemeClr val="tx1"/>
              </a:solidFill>
              <a:latin typeface="Courier 10 Pitch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7701840" y="6388200"/>
            <a:ext cx="898560" cy="2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31" name="Google Shape;159;p5"/>
          <p:cNvPicPr/>
          <p:nvPr/>
        </p:nvPicPr>
        <p:blipFill>
          <a:blip r:embed="rId6"/>
          <a:stretch/>
        </p:blipFill>
        <p:spPr>
          <a:xfrm>
            <a:off x="7833600" y="6606360"/>
            <a:ext cx="670680" cy="2160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60;p5"/>
          <p:cNvPicPr/>
          <p:nvPr/>
        </p:nvPicPr>
        <p:blipFill>
          <a:blip r:embed="rId7"/>
          <a:stretch/>
        </p:blipFill>
        <p:spPr>
          <a:xfrm>
            <a:off x="8653320" y="6401880"/>
            <a:ext cx="225360" cy="213480"/>
          </a:xfrm>
          <a:prstGeom prst="rect">
            <a:avLst/>
          </a:prstGeom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738540" y="2987040"/>
            <a:ext cx="80823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 = 0</a:t>
            </a:r>
          </a:p>
          <a:p>
            <a:r>
              <a:rPr lang="pt-BR" dirty="0" smtClean="0"/>
              <a:t>n = 0</a:t>
            </a:r>
          </a:p>
          <a:p>
            <a:r>
              <a:rPr lang="pt-BR" dirty="0" smtClean="0"/>
              <a:t>while s &lt; 350:</a:t>
            </a:r>
          </a:p>
          <a:p>
            <a:pPr lvl="1"/>
            <a:r>
              <a:rPr lang="pt-BR" dirty="0" smtClean="0"/>
              <a:t>x = int(input ())</a:t>
            </a:r>
          </a:p>
          <a:p>
            <a:pPr lvl="1"/>
            <a:r>
              <a:rPr lang="pt-BR" dirty="0" smtClean="0"/>
              <a:t>s = s + x</a:t>
            </a:r>
          </a:p>
          <a:p>
            <a:pPr lvl="1"/>
            <a:r>
              <a:rPr lang="pt-BR" dirty="0" smtClean="0"/>
              <a:t>n = n + 1</a:t>
            </a:r>
          </a:p>
          <a:p>
            <a:r>
              <a:rPr lang="pt-BR" dirty="0" smtClean="0"/>
              <a:t>print(n)</a:t>
            </a:r>
            <a:endParaRPr lang="da-DK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920" y="3046133"/>
            <a:ext cx="3832115" cy="335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5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46;p5"/>
          <p:cNvPicPr/>
          <p:nvPr/>
        </p:nvPicPr>
        <p:blipFill>
          <a:blip r:embed="rId3"/>
          <a:stretch/>
        </p:blipFill>
        <p:spPr>
          <a:xfrm>
            <a:off x="736920" y="422280"/>
            <a:ext cx="1688400" cy="29484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8556840" y="419040"/>
            <a:ext cx="262440" cy="2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solidFill>
                  <a:srgbClr val="000000"/>
                </a:solidFill>
                <a:latin typeface="Calibri"/>
              </a:rPr>
              <a:t>7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90120" y="1153800"/>
            <a:ext cx="755136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</a:t>
            </a:r>
            <a:r>
              <a:rPr lang="ru-RU" sz="18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Python</a:t>
            </a: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	    Циклы.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690120" y="1979380"/>
            <a:ext cx="8119440" cy="14795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0800" lvl="0" indent="0">
              <a:buNone/>
            </a:pPr>
            <a:r>
              <a:rPr lang="ru-RU" altLang="ru-RU" dirty="0"/>
              <a:t>Функция </a:t>
            </a:r>
            <a:r>
              <a:rPr lang="ru-RU" altLang="ru-RU" b="1" dirty="0" err="1"/>
              <a:t>range</a:t>
            </a:r>
            <a:r>
              <a:rPr lang="ru-RU" altLang="ru-RU" b="1" dirty="0"/>
              <a:t>()</a:t>
            </a:r>
            <a:r>
              <a:rPr lang="ru-RU" altLang="ru-RU" dirty="0"/>
              <a:t> может принимать от одного до трех </a:t>
            </a:r>
            <a:r>
              <a:rPr lang="ru-RU" altLang="ru-RU" dirty="0" err="1"/>
              <a:t>агрументов</a:t>
            </a:r>
            <a:r>
              <a:rPr lang="ru-RU" altLang="ru-RU" dirty="0"/>
              <a:t>, при этом аргументами должны быть целые числа (</a:t>
            </a:r>
            <a:r>
              <a:rPr lang="ru-RU" altLang="ru-RU" dirty="0" err="1"/>
              <a:t>int</a:t>
            </a:r>
            <a:r>
              <a:rPr lang="ru-RU" altLang="ru-RU" dirty="0"/>
              <a:t>). </a:t>
            </a:r>
            <a:r>
              <a:rPr lang="ru-RU" altLang="ru-RU" dirty="0" smtClean="0"/>
              <a:t>По </a:t>
            </a:r>
            <a:r>
              <a:rPr lang="ru-RU" altLang="ru-RU" dirty="0"/>
              <a:t>умолчанию старт равняется нулю, шаг единице</a:t>
            </a:r>
            <a:r>
              <a:rPr lang="ru-RU" altLang="ru-RU" dirty="0" smtClean="0"/>
              <a:t>.</a:t>
            </a:r>
            <a:endParaRPr lang="en-US" altLang="ru-RU" dirty="0" smtClean="0"/>
          </a:p>
          <a:p>
            <a:pPr marL="50800" lvl="0" indent="0">
              <a:buNone/>
            </a:pPr>
            <a:endParaRPr lang="en-US" altLang="ru-RU" b="1" dirty="0" smtClean="0"/>
          </a:p>
          <a:p>
            <a:pPr marL="50800" lvl="0" indent="0">
              <a:buNone/>
            </a:pPr>
            <a:r>
              <a:rPr lang="ru-RU" altLang="ru-RU" b="1" dirty="0" err="1" smtClean="0"/>
              <a:t>range</a:t>
            </a:r>
            <a:r>
              <a:rPr lang="ru-RU" altLang="ru-RU" dirty="0" smtClean="0"/>
              <a:t>(старт</a:t>
            </a:r>
            <a:r>
              <a:rPr lang="ru-RU" altLang="ru-RU" dirty="0"/>
              <a:t>, стоп, шаг)</a:t>
            </a:r>
            <a:endParaRPr lang="ru-RU" altLang="ru-RU" dirty="0" smtClean="0"/>
          </a:p>
        </p:txBody>
      </p:sp>
      <p:pic>
        <p:nvPicPr>
          <p:cNvPr id="125" name="Google Shape;150;p5"/>
          <p:cNvPicPr/>
          <p:nvPr/>
        </p:nvPicPr>
        <p:blipFill>
          <a:blip r:embed="rId4"/>
          <a:stretch/>
        </p:blipFill>
        <p:spPr>
          <a:xfrm>
            <a:off x="8839440" y="447120"/>
            <a:ext cx="307440" cy="25596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51;p5"/>
          <p:cNvPicPr/>
          <p:nvPr/>
        </p:nvPicPr>
        <p:blipFill>
          <a:blip r:embed="rId5"/>
          <a:stretch/>
        </p:blipFill>
        <p:spPr>
          <a:xfrm>
            <a:off x="3600" y="998640"/>
            <a:ext cx="638280" cy="69732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152;p5"/>
          <p:cNvPicPr/>
          <p:nvPr/>
        </p:nvPicPr>
        <p:blipFill>
          <a:blip r:embed="rId4"/>
          <a:stretch/>
        </p:blipFill>
        <p:spPr>
          <a:xfrm>
            <a:off x="8198640" y="437400"/>
            <a:ext cx="307440" cy="25596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4375800" y="379080"/>
            <a:ext cx="381636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ЦИКЛЫ.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641880" y="4464368"/>
            <a:ext cx="7822440" cy="13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50800" lvl="0" indent="0">
              <a:buNone/>
            </a:pPr>
            <a:endParaRPr lang="ru-RU" altLang="ru-RU" dirty="0" smtClean="0">
              <a:solidFill>
                <a:schemeClr val="tx1"/>
              </a:solidFill>
              <a:latin typeface="Courier 10 Pitch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7701840" y="6388200"/>
            <a:ext cx="898560" cy="2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31" name="Google Shape;159;p5"/>
          <p:cNvPicPr/>
          <p:nvPr/>
        </p:nvPicPr>
        <p:blipFill>
          <a:blip r:embed="rId6"/>
          <a:stretch/>
        </p:blipFill>
        <p:spPr>
          <a:xfrm>
            <a:off x="7833600" y="6606360"/>
            <a:ext cx="670680" cy="2160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60;p5"/>
          <p:cNvPicPr/>
          <p:nvPr/>
        </p:nvPicPr>
        <p:blipFill>
          <a:blip r:embed="rId7"/>
          <a:stretch/>
        </p:blipFill>
        <p:spPr>
          <a:xfrm>
            <a:off x="8653320" y="6401880"/>
            <a:ext cx="225360" cy="213480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90120" y="3527474"/>
            <a:ext cx="4724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indent="0">
              <a:buNone/>
            </a:pPr>
            <a:r>
              <a:rPr lang="en-US" altLang="ru-RU" dirty="0"/>
              <a:t>range(1,8) 	</a:t>
            </a:r>
            <a:r>
              <a:rPr lang="en-US" altLang="ru-RU" dirty="0">
                <a:solidFill>
                  <a:schemeClr val="bg2">
                    <a:lumMod val="50000"/>
                  </a:schemeClr>
                </a:solidFill>
              </a:rPr>
              <a:t>#</a:t>
            </a:r>
            <a:r>
              <a:rPr lang="ru-RU" altLang="ru-RU" dirty="0">
                <a:solidFill>
                  <a:schemeClr val="bg2">
                    <a:lumMod val="50000"/>
                  </a:schemeClr>
                </a:solidFill>
              </a:rPr>
              <a:t> шаг </a:t>
            </a:r>
            <a:r>
              <a:rPr lang="en-US" altLang="ru-RU" dirty="0" smtClean="0">
                <a:solidFill>
                  <a:schemeClr val="bg2">
                    <a:lumMod val="50000"/>
                  </a:schemeClr>
                </a:solidFill>
              </a:rPr>
              <a:t>= 1</a:t>
            </a:r>
            <a:r>
              <a:rPr lang="en-US" altLang="ru-RU" dirty="0" smtClean="0"/>
              <a:t> </a:t>
            </a:r>
          </a:p>
          <a:p>
            <a:pPr marL="50800" indent="0">
              <a:buNone/>
            </a:pPr>
            <a:endParaRPr lang="en-US" altLang="ru-RU" dirty="0" smtClean="0"/>
          </a:p>
          <a:p>
            <a:pPr marL="50800" lvl="0" indent="0">
              <a:buNone/>
            </a:pPr>
            <a:r>
              <a:rPr lang="en-US" altLang="ru-RU" dirty="0" smtClean="0"/>
              <a:t>range(</a:t>
            </a:r>
            <a:r>
              <a:rPr lang="ru-RU" altLang="ru-RU" dirty="0"/>
              <a:t>0, </a:t>
            </a:r>
            <a:r>
              <a:rPr lang="en-US" altLang="ru-RU" dirty="0"/>
              <a:t>20, 5)</a:t>
            </a:r>
          </a:p>
          <a:p>
            <a:pPr marL="50800" lvl="0" indent="0">
              <a:buNone/>
            </a:pPr>
            <a:endParaRPr lang="en-US" altLang="ru-RU" dirty="0" smtClean="0"/>
          </a:p>
          <a:p>
            <a:pPr marL="50800" lvl="0" indent="0">
              <a:buNone/>
            </a:pPr>
            <a:r>
              <a:rPr lang="en-US" altLang="ru-RU" dirty="0" smtClean="0"/>
              <a:t>range(0</a:t>
            </a:r>
            <a:r>
              <a:rPr lang="en-US" altLang="ru-RU" dirty="0"/>
              <a:t>, -7, -1)</a:t>
            </a:r>
          </a:p>
          <a:p>
            <a:pPr marL="50800" lvl="0" indent="0">
              <a:buNone/>
            </a:pPr>
            <a:endParaRPr lang="en-US" altLang="ru-RU" dirty="0" smtClean="0"/>
          </a:p>
          <a:p>
            <a:pPr marL="50800" lvl="0" indent="0">
              <a:buNone/>
            </a:pPr>
            <a:r>
              <a:rPr lang="en-US" altLang="ru-RU" dirty="0" smtClean="0"/>
              <a:t>range(1</a:t>
            </a:r>
            <a:r>
              <a:rPr lang="en-US" altLang="ru-RU" dirty="0"/>
              <a:t>, </a:t>
            </a:r>
            <a:r>
              <a:rPr lang="en-US" altLang="ru-RU" dirty="0" smtClean="0"/>
              <a:t>0)</a:t>
            </a:r>
            <a:endParaRPr lang="en-US" alt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90120" y="3527474"/>
            <a:ext cx="3193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indent="0">
              <a:buNone/>
            </a:pPr>
            <a:r>
              <a:rPr lang="en-US" altLang="ru-RU" dirty="0" smtClean="0">
                <a:latin typeface="Courier 10 Pitch"/>
              </a:rPr>
              <a:t> </a:t>
            </a:r>
            <a:endParaRPr lang="en-US" altLang="ru-RU" dirty="0">
              <a:latin typeface="Courier 10 Pitch"/>
            </a:endParaRPr>
          </a:p>
          <a:p>
            <a:pPr marL="50800" lvl="0" indent="0">
              <a:buNone/>
            </a:pPr>
            <a:r>
              <a:rPr lang="en-US" altLang="ru-RU" dirty="0">
                <a:latin typeface="Courier 10 Pitch"/>
              </a:rPr>
              <a:t>[1, 2, 3, 4, 5, 6, 7</a:t>
            </a:r>
            <a:r>
              <a:rPr lang="en-US" altLang="ru-RU" dirty="0" smtClean="0">
                <a:latin typeface="Courier 10 Pitch"/>
              </a:rPr>
              <a:t>]</a:t>
            </a:r>
            <a:endParaRPr lang="en-US" altLang="ru-RU" dirty="0">
              <a:latin typeface="Courier 10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0120" y="434828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0800" lvl="0" indent="0">
              <a:buNone/>
            </a:pPr>
            <a:r>
              <a:rPr lang="en-US" altLang="ru-RU" dirty="0" smtClean="0">
                <a:latin typeface="Courier 10 Pitch"/>
              </a:rPr>
              <a:t>[</a:t>
            </a:r>
            <a:r>
              <a:rPr lang="en-US" altLang="ru-RU" dirty="0">
                <a:latin typeface="Courier 10 Pitch"/>
              </a:rPr>
              <a:t>0, 5, 10, 15</a:t>
            </a:r>
            <a:r>
              <a:rPr lang="en-US" altLang="ru-RU" dirty="0" smtClean="0">
                <a:latin typeface="Courier 10 Pitch"/>
              </a:rPr>
              <a:t>]</a:t>
            </a:r>
            <a:endParaRPr lang="en-US" altLang="ru-RU" dirty="0">
              <a:latin typeface="Courier 10 Pitch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0120" y="4902286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0800" lvl="0" indent="0">
              <a:buNone/>
            </a:pPr>
            <a:r>
              <a:rPr lang="en-US" altLang="ru-RU" dirty="0" smtClean="0">
                <a:latin typeface="Courier 10 Pitch"/>
              </a:rPr>
              <a:t>[</a:t>
            </a:r>
            <a:r>
              <a:rPr lang="en-US" altLang="ru-RU" dirty="0">
                <a:latin typeface="Courier 10 Pitch"/>
              </a:rPr>
              <a:t>0,-1,-2,-3,-4,-5,-6</a:t>
            </a:r>
            <a:r>
              <a:rPr lang="en-US" altLang="ru-RU" dirty="0" smtClean="0">
                <a:latin typeface="Courier 10 Pitch"/>
              </a:rPr>
              <a:t>]</a:t>
            </a:r>
            <a:endParaRPr lang="en-US" altLang="ru-RU" dirty="0">
              <a:latin typeface="Courier 10 Pitch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0120" y="54562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0800" lvl="0" indent="0">
              <a:buNone/>
            </a:pPr>
            <a:r>
              <a:rPr lang="en-US" altLang="ru-RU" dirty="0" smtClean="0">
                <a:latin typeface="Courier 10 Pitch"/>
              </a:rPr>
              <a:t>[]</a:t>
            </a:r>
            <a:endParaRPr lang="ru-RU" altLang="ru-RU" dirty="0">
              <a:latin typeface="Courier 10 Pitch"/>
            </a:endParaRPr>
          </a:p>
        </p:txBody>
      </p:sp>
    </p:spTree>
    <p:extLst>
      <p:ext uri="{BB962C8B-B14F-4D97-AF65-F5344CB8AC3E}">
        <p14:creationId xmlns:p14="http://schemas.microsoft.com/office/powerpoint/2010/main" val="219056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46;p5"/>
          <p:cNvPicPr/>
          <p:nvPr/>
        </p:nvPicPr>
        <p:blipFill>
          <a:blip r:embed="rId3"/>
          <a:stretch/>
        </p:blipFill>
        <p:spPr>
          <a:xfrm>
            <a:off x="736920" y="422280"/>
            <a:ext cx="1688400" cy="29484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8556840" y="419040"/>
            <a:ext cx="262440" cy="2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solidFill>
                  <a:srgbClr val="000000"/>
                </a:solidFill>
                <a:latin typeface="Calibri"/>
              </a:rPr>
              <a:t>8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90120" y="1153800"/>
            <a:ext cx="755136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</a:t>
            </a:r>
            <a:r>
              <a:rPr lang="ru-RU" sz="18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Python</a:t>
            </a: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	    Циклы.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736920" y="1813175"/>
            <a:ext cx="8119440" cy="63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range(a, b):</a:t>
            </a:r>
          </a:p>
          <a:p>
            <a:pPr lvl="1"/>
            <a:r>
              <a:rPr lang="en-US" dirty="0" err="1"/>
              <a:t>Тело</a:t>
            </a:r>
            <a:r>
              <a:rPr lang="en-US" dirty="0"/>
              <a:t> </a:t>
            </a:r>
            <a:r>
              <a:rPr lang="en-US" dirty="0" err="1"/>
              <a:t>цикла</a:t>
            </a:r>
            <a:endParaRPr lang="ru-RU" dirty="0"/>
          </a:p>
        </p:txBody>
      </p:sp>
      <p:pic>
        <p:nvPicPr>
          <p:cNvPr id="125" name="Google Shape;150;p5"/>
          <p:cNvPicPr/>
          <p:nvPr/>
        </p:nvPicPr>
        <p:blipFill>
          <a:blip r:embed="rId4"/>
          <a:stretch/>
        </p:blipFill>
        <p:spPr>
          <a:xfrm>
            <a:off x="8839440" y="447120"/>
            <a:ext cx="307440" cy="25596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51;p5"/>
          <p:cNvPicPr/>
          <p:nvPr/>
        </p:nvPicPr>
        <p:blipFill>
          <a:blip r:embed="rId5"/>
          <a:stretch/>
        </p:blipFill>
        <p:spPr>
          <a:xfrm>
            <a:off x="3600" y="998640"/>
            <a:ext cx="638280" cy="69732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152;p5"/>
          <p:cNvPicPr/>
          <p:nvPr/>
        </p:nvPicPr>
        <p:blipFill>
          <a:blip r:embed="rId4"/>
          <a:stretch/>
        </p:blipFill>
        <p:spPr>
          <a:xfrm>
            <a:off x="8198640" y="437400"/>
            <a:ext cx="307440" cy="25596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4375800" y="379080"/>
            <a:ext cx="381636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ЦИКЛЫ.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720000" y="3456360"/>
            <a:ext cx="7822440" cy="13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6"/>
          <p:cNvSpPr/>
          <p:nvPr/>
        </p:nvSpPr>
        <p:spPr>
          <a:xfrm>
            <a:off x="7701840" y="6388200"/>
            <a:ext cx="898560" cy="2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31" name="Google Shape;159;p5"/>
          <p:cNvPicPr/>
          <p:nvPr/>
        </p:nvPicPr>
        <p:blipFill>
          <a:blip r:embed="rId6"/>
          <a:stretch/>
        </p:blipFill>
        <p:spPr>
          <a:xfrm>
            <a:off x="7833600" y="6606360"/>
            <a:ext cx="670680" cy="2160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60;p5"/>
          <p:cNvPicPr/>
          <p:nvPr/>
        </p:nvPicPr>
        <p:blipFill>
          <a:blip r:embed="rId7"/>
          <a:stretch/>
        </p:blipFill>
        <p:spPr>
          <a:xfrm>
            <a:off x="8653320" y="6401880"/>
            <a:ext cx="225360" cy="213480"/>
          </a:xfrm>
          <a:prstGeom prst="rect">
            <a:avLst/>
          </a:prstGeom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36920" y="2444030"/>
            <a:ext cx="532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 smtClean="0"/>
              <a:t>n = int(input())</a:t>
            </a:r>
          </a:p>
          <a:p>
            <a:r>
              <a:rPr lang="nn-NO" dirty="0" smtClean="0"/>
              <a:t>summa </a:t>
            </a:r>
            <a:r>
              <a:rPr lang="nn-NO" dirty="0"/>
              <a:t>= 0</a:t>
            </a:r>
          </a:p>
          <a:p>
            <a:r>
              <a:rPr lang="nn-NO" dirty="0"/>
              <a:t>for i in range(1, n +1</a:t>
            </a:r>
            <a:r>
              <a:rPr lang="nn-NO" dirty="0" smtClean="0"/>
              <a:t>):</a:t>
            </a:r>
            <a:endParaRPr lang="ru-RU" dirty="0" smtClean="0"/>
          </a:p>
          <a:p>
            <a:pPr lvl="1"/>
            <a:r>
              <a:rPr lang="nn-NO" dirty="0" smtClean="0"/>
              <a:t>summa </a:t>
            </a:r>
            <a:r>
              <a:rPr lang="nn-NO" dirty="0"/>
              <a:t>= summa + </a:t>
            </a:r>
            <a:r>
              <a:rPr lang="nn-NO" dirty="0" smtClean="0"/>
              <a:t>i</a:t>
            </a:r>
            <a:endParaRPr lang="ru-RU" dirty="0" smtClean="0"/>
          </a:p>
          <a:p>
            <a:r>
              <a:rPr lang="en-US" dirty="0" smtClean="0"/>
              <a:t>print(summa)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Что выведет программа, если ввести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n = 10 ?</a:t>
            </a:r>
            <a:endParaRPr lang="ru-RU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6920" y="4139820"/>
            <a:ext cx="2524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/>
              <a:t>line = </a:t>
            </a:r>
            <a:r>
              <a:rPr lang="ru-RU" altLang="ru-RU" dirty="0"/>
              <a:t>'</a:t>
            </a:r>
            <a:r>
              <a:rPr lang="ru-RU" altLang="ru-RU" dirty="0" err="1"/>
              <a:t>hello</a:t>
            </a:r>
            <a:r>
              <a:rPr lang="ru-RU" altLang="ru-RU" dirty="0"/>
              <a:t> </a:t>
            </a:r>
            <a:r>
              <a:rPr lang="ru-RU" altLang="ru-RU" dirty="0" err="1"/>
              <a:t>world</a:t>
            </a:r>
            <a:r>
              <a:rPr lang="ru-RU" altLang="ru-RU" dirty="0" smtClean="0"/>
              <a:t>'</a:t>
            </a:r>
            <a:endParaRPr lang="en-US" altLang="ru-RU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/>
              <a:t>for</a:t>
            </a:r>
            <a:r>
              <a:rPr lang="ru-RU" altLang="ru-RU" dirty="0" smtClean="0"/>
              <a:t> i </a:t>
            </a:r>
            <a:r>
              <a:rPr lang="ru-RU" altLang="ru-RU" dirty="0" err="1" smtClean="0"/>
              <a:t>in</a:t>
            </a:r>
            <a:r>
              <a:rPr lang="ru-RU" altLang="ru-RU" dirty="0" smtClean="0"/>
              <a:t> </a:t>
            </a:r>
            <a:r>
              <a:rPr lang="en-US" altLang="ru-RU" dirty="0" smtClean="0"/>
              <a:t>line:</a:t>
            </a:r>
            <a:endParaRPr lang="ru-RU" altLang="ru-RU" dirty="0" smtClean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/>
              <a:t>print</a:t>
            </a:r>
            <a:r>
              <a:rPr lang="ru-RU" altLang="ru-RU" dirty="0" smtClean="0"/>
              <a:t>(i * 2, </a:t>
            </a:r>
            <a:r>
              <a:rPr lang="ru-RU" altLang="ru-RU" dirty="0" err="1" smtClean="0"/>
              <a:t>end</a:t>
            </a:r>
            <a:r>
              <a:rPr lang="ru-RU" altLang="ru-RU" dirty="0" smtClean="0"/>
              <a:t>='')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/>
              <a:t>hheelllloo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wwoorrlldd</a:t>
            </a:r>
            <a:r>
              <a:rPr lang="ru-RU" altLang="ru-RU" dirty="0" smtClean="0"/>
              <a:t> 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124960" y="4139819"/>
            <a:ext cx="4177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/>
              <a:t>line = </a:t>
            </a:r>
            <a:r>
              <a:rPr lang="ru-RU" altLang="ru-RU" dirty="0"/>
              <a:t>'</a:t>
            </a:r>
            <a:r>
              <a:rPr lang="ru-RU" altLang="ru-RU" dirty="0" err="1"/>
              <a:t>hello</a:t>
            </a:r>
            <a:r>
              <a:rPr lang="ru-RU" altLang="ru-RU" dirty="0"/>
              <a:t> </a:t>
            </a:r>
            <a:r>
              <a:rPr lang="ru-RU" altLang="ru-RU" dirty="0" err="1"/>
              <a:t>world</a:t>
            </a:r>
            <a:r>
              <a:rPr lang="ru-RU" altLang="ru-RU" dirty="0" smtClean="0"/>
              <a:t>'</a:t>
            </a:r>
            <a:endParaRPr lang="en-US" altLang="ru-RU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/>
              <a:t>for</a:t>
            </a:r>
            <a:r>
              <a:rPr lang="ru-RU" altLang="ru-RU" dirty="0" smtClean="0"/>
              <a:t> </a:t>
            </a:r>
            <a:r>
              <a:rPr lang="ru-RU" altLang="ru-RU" dirty="0"/>
              <a:t>i </a:t>
            </a:r>
            <a:r>
              <a:rPr lang="ru-RU" altLang="ru-RU" dirty="0" err="1"/>
              <a:t>in</a:t>
            </a:r>
            <a:r>
              <a:rPr lang="ru-RU" altLang="ru-RU" dirty="0"/>
              <a:t> </a:t>
            </a:r>
            <a:r>
              <a:rPr lang="en-US" altLang="ru-RU" dirty="0" smtClean="0"/>
              <a:t>range(0, </a:t>
            </a:r>
            <a:r>
              <a:rPr lang="en-US" altLang="ru-RU" dirty="0" err="1" smtClean="0"/>
              <a:t>len</a:t>
            </a:r>
            <a:r>
              <a:rPr lang="en-US" altLang="ru-RU" dirty="0" smtClean="0"/>
              <a:t>(line)):</a:t>
            </a:r>
            <a:endParaRPr lang="ru-RU" altLang="ru-RU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/>
              <a:t>print</a:t>
            </a:r>
            <a:r>
              <a:rPr lang="ru-RU" altLang="ru-RU" dirty="0"/>
              <a:t>(i * 2, </a:t>
            </a:r>
            <a:r>
              <a:rPr lang="ru-RU" altLang="ru-RU" dirty="0" err="1"/>
              <a:t>end</a:t>
            </a:r>
            <a:r>
              <a:rPr lang="ru-RU" altLang="ru-RU" dirty="0" smtClean="0"/>
              <a:t>=‘</a:t>
            </a:r>
            <a:r>
              <a:rPr lang="en-US" altLang="ru-RU" dirty="0" smtClean="0"/>
              <a:t> </a:t>
            </a:r>
            <a:r>
              <a:rPr lang="ru-RU" altLang="ru-RU" dirty="0" smtClean="0"/>
              <a:t>')</a:t>
            </a:r>
            <a:r>
              <a:rPr lang="en-US" altLang="ru-RU" dirty="0" smtClean="0"/>
              <a:t> </a:t>
            </a:r>
            <a:r>
              <a:rPr lang="en-US" altLang="ru-RU" dirty="0" smtClean="0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ru-RU" altLang="ru-RU" dirty="0" smtClean="0">
                <a:solidFill>
                  <a:schemeClr val="bg2">
                    <a:lumMod val="50000"/>
                  </a:schemeClr>
                </a:solidFill>
              </a:rPr>
              <a:t>Здесь пробел</a:t>
            </a:r>
            <a:endParaRPr lang="ru-RU" altLang="ru-RU" dirty="0">
              <a:solidFill>
                <a:schemeClr val="bg2">
                  <a:lumMod val="50000"/>
                </a:schemeClr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0 2 4 6 8 10 12 14 16 18 20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20777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46;p5"/>
          <p:cNvPicPr/>
          <p:nvPr/>
        </p:nvPicPr>
        <p:blipFill>
          <a:blip r:embed="rId3"/>
          <a:stretch/>
        </p:blipFill>
        <p:spPr>
          <a:xfrm>
            <a:off x="736920" y="422280"/>
            <a:ext cx="1688400" cy="29484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8556840" y="419040"/>
            <a:ext cx="262440" cy="2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Calibri"/>
              </a:rPr>
              <a:t>5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90120" y="1153800"/>
            <a:ext cx="755136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</a:t>
            </a:r>
            <a:r>
              <a:rPr lang="ru-RU" sz="18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Python</a:t>
            </a: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	    Циклы.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720000" y="2016000"/>
            <a:ext cx="8119440" cy="175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0800" indent="0">
              <a:buNone/>
            </a:pPr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оператор </a:t>
            </a:r>
            <a:r>
              <a:rPr lang="ru-RU" b="1" dirty="0" err="1"/>
              <a:t>break</a:t>
            </a:r>
            <a:r>
              <a:rPr lang="ru-RU" dirty="0"/>
              <a:t> позволяет прервать цикл при возникновении внешнего фактора.</a:t>
            </a:r>
          </a:p>
          <a:p>
            <a:pPr marL="50800" lvl="0" indent="0">
              <a:buNone/>
            </a:pPr>
            <a:r>
              <a:rPr lang="ru-RU" altLang="ru-RU" b="1" dirty="0" err="1"/>
              <a:t>for</a:t>
            </a:r>
            <a:r>
              <a:rPr lang="ru-RU" altLang="ru-RU" dirty="0"/>
              <a:t> i </a:t>
            </a:r>
            <a:r>
              <a:rPr lang="ru-RU" altLang="ru-RU" b="1" dirty="0" err="1"/>
              <a:t>in</a:t>
            </a:r>
            <a:r>
              <a:rPr lang="ru-RU" altLang="ru-RU" dirty="0"/>
              <a:t> '</a:t>
            </a:r>
            <a:r>
              <a:rPr lang="ru-RU" altLang="ru-RU" dirty="0" err="1"/>
              <a:t>hello</a:t>
            </a:r>
            <a:r>
              <a:rPr lang="ru-RU" altLang="ru-RU" dirty="0"/>
              <a:t> </a:t>
            </a:r>
            <a:r>
              <a:rPr lang="ru-RU" altLang="ru-RU" dirty="0" err="1"/>
              <a:t>world</a:t>
            </a:r>
            <a:r>
              <a:rPr lang="ru-RU" altLang="ru-RU" dirty="0"/>
              <a:t>':</a:t>
            </a:r>
          </a:p>
          <a:p>
            <a:pPr marL="50800" lvl="0" indent="0">
              <a:buNone/>
            </a:pPr>
            <a:r>
              <a:rPr lang="ru-RU" altLang="ru-RU" b="1" dirty="0"/>
              <a:t>	</a:t>
            </a:r>
            <a:r>
              <a:rPr lang="ru-RU" altLang="ru-RU" b="1" dirty="0" err="1"/>
              <a:t>if</a:t>
            </a:r>
            <a:r>
              <a:rPr lang="ru-RU" altLang="ru-RU" dirty="0"/>
              <a:t> i == 'o':</a:t>
            </a:r>
          </a:p>
          <a:p>
            <a:pPr marL="50800" lvl="0" indent="0">
              <a:buNone/>
            </a:pPr>
            <a:r>
              <a:rPr lang="ru-RU" altLang="ru-RU" b="1" dirty="0"/>
              <a:t>		</a:t>
            </a:r>
            <a:r>
              <a:rPr lang="ru-RU" altLang="ru-RU" b="1" dirty="0" err="1"/>
              <a:t>break</a:t>
            </a:r>
            <a:endParaRPr lang="ru-RU" altLang="ru-RU" dirty="0"/>
          </a:p>
          <a:p>
            <a:pPr marL="50800" lvl="0" indent="0">
              <a:buNone/>
            </a:pPr>
            <a:r>
              <a:rPr lang="ru-RU" altLang="ru-RU" b="1" dirty="0"/>
              <a:t>	</a:t>
            </a:r>
            <a:r>
              <a:rPr lang="ru-RU" altLang="ru-RU" b="1" dirty="0" err="1"/>
              <a:t>print</a:t>
            </a:r>
            <a:r>
              <a:rPr lang="ru-RU" altLang="ru-RU" dirty="0"/>
              <a:t>(i * 2, </a:t>
            </a:r>
            <a:r>
              <a:rPr lang="ru-RU" altLang="ru-RU" dirty="0" err="1"/>
              <a:t>end</a:t>
            </a:r>
            <a:r>
              <a:rPr lang="ru-RU" altLang="ru-RU" dirty="0" smtClean="0"/>
              <a:t>='')</a:t>
            </a:r>
            <a:endParaRPr lang="ru-RU" altLang="ru-RU" dirty="0"/>
          </a:p>
        </p:txBody>
      </p:sp>
      <p:pic>
        <p:nvPicPr>
          <p:cNvPr id="125" name="Google Shape;150;p5"/>
          <p:cNvPicPr/>
          <p:nvPr/>
        </p:nvPicPr>
        <p:blipFill>
          <a:blip r:embed="rId4"/>
          <a:stretch/>
        </p:blipFill>
        <p:spPr>
          <a:xfrm>
            <a:off x="8839440" y="447120"/>
            <a:ext cx="307440" cy="25596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51;p5"/>
          <p:cNvPicPr/>
          <p:nvPr/>
        </p:nvPicPr>
        <p:blipFill>
          <a:blip r:embed="rId5"/>
          <a:stretch/>
        </p:blipFill>
        <p:spPr>
          <a:xfrm>
            <a:off x="3600" y="998640"/>
            <a:ext cx="638280" cy="69732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152;p5"/>
          <p:cNvPicPr/>
          <p:nvPr/>
        </p:nvPicPr>
        <p:blipFill>
          <a:blip r:embed="rId4"/>
          <a:stretch/>
        </p:blipFill>
        <p:spPr>
          <a:xfrm>
            <a:off x="8198640" y="437400"/>
            <a:ext cx="307440" cy="25596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4375800" y="379080"/>
            <a:ext cx="381636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ЦИКЛЫ.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720000" y="3456360"/>
            <a:ext cx="7822440" cy="13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6"/>
          <p:cNvSpPr/>
          <p:nvPr/>
        </p:nvSpPr>
        <p:spPr>
          <a:xfrm>
            <a:off x="7701840" y="6388200"/>
            <a:ext cx="898560" cy="2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31" name="Google Shape;159;p5"/>
          <p:cNvPicPr/>
          <p:nvPr/>
        </p:nvPicPr>
        <p:blipFill>
          <a:blip r:embed="rId6"/>
          <a:stretch/>
        </p:blipFill>
        <p:spPr>
          <a:xfrm>
            <a:off x="7833600" y="6606360"/>
            <a:ext cx="670680" cy="2160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60;p5"/>
          <p:cNvPicPr/>
          <p:nvPr/>
        </p:nvPicPr>
        <p:blipFill>
          <a:blip r:embed="rId7"/>
          <a:stretch/>
        </p:blipFill>
        <p:spPr>
          <a:xfrm>
            <a:off x="8653320" y="6401880"/>
            <a:ext cx="225360" cy="213480"/>
          </a:xfrm>
          <a:prstGeom prst="rect">
            <a:avLst/>
          </a:prstGeom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36920" y="381665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altLang="ru-RU" dirty="0" err="1"/>
              <a:t>hheellll</a:t>
            </a:r>
            <a:r>
              <a:rPr lang="ru-RU" altLang="ru-RU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000" y="4185986"/>
            <a:ext cx="29931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0800" lvl="0" indent="0">
              <a:buNone/>
            </a:pPr>
            <a:r>
              <a:rPr lang="ru-RU" altLang="ru-RU" b="1" dirty="0" err="1">
                <a:latin typeface="Courier 10 Pitch"/>
              </a:rPr>
              <a:t>for</a:t>
            </a:r>
            <a:r>
              <a:rPr lang="ru-RU" altLang="ru-RU" dirty="0">
                <a:latin typeface="Courier 10 Pitch"/>
              </a:rPr>
              <a:t> i </a:t>
            </a:r>
            <a:r>
              <a:rPr lang="ru-RU" altLang="ru-RU" b="1" dirty="0" err="1">
                <a:latin typeface="Courier 10 Pitch"/>
              </a:rPr>
              <a:t>in</a:t>
            </a:r>
            <a:r>
              <a:rPr lang="ru-RU" altLang="ru-RU" dirty="0">
                <a:latin typeface="Courier 10 Pitch"/>
              </a:rPr>
              <a:t> '</a:t>
            </a:r>
            <a:r>
              <a:rPr lang="ru-RU" altLang="ru-RU" dirty="0" err="1">
                <a:latin typeface="Courier 10 Pitch"/>
              </a:rPr>
              <a:t>hello</a:t>
            </a:r>
            <a:r>
              <a:rPr lang="ru-RU" altLang="ru-RU" dirty="0">
                <a:latin typeface="Courier 10 Pitch"/>
              </a:rPr>
              <a:t> </a:t>
            </a:r>
            <a:r>
              <a:rPr lang="ru-RU" altLang="ru-RU" dirty="0" err="1">
                <a:latin typeface="Courier 10 Pitch"/>
              </a:rPr>
              <a:t>world</a:t>
            </a:r>
            <a:r>
              <a:rPr lang="ru-RU" altLang="ru-RU" dirty="0">
                <a:latin typeface="Courier 10 Pitch"/>
              </a:rPr>
              <a:t>':</a:t>
            </a:r>
          </a:p>
          <a:p>
            <a:pPr marL="50800" lvl="0" indent="0">
              <a:buNone/>
            </a:pPr>
            <a:r>
              <a:rPr lang="ru-RU" altLang="ru-RU" b="1" dirty="0">
                <a:latin typeface="Courier 10 Pitch"/>
              </a:rPr>
              <a:t>	</a:t>
            </a:r>
            <a:r>
              <a:rPr lang="ru-RU" altLang="ru-RU" b="1" dirty="0" err="1">
                <a:latin typeface="Courier 10 Pitch"/>
              </a:rPr>
              <a:t>if</a:t>
            </a:r>
            <a:r>
              <a:rPr lang="ru-RU" altLang="ru-RU" dirty="0">
                <a:latin typeface="Courier 10 Pitch"/>
              </a:rPr>
              <a:t> i == 'o':</a:t>
            </a:r>
          </a:p>
          <a:p>
            <a:pPr marL="50800" lvl="0" indent="0">
              <a:buNone/>
            </a:pPr>
            <a:r>
              <a:rPr lang="ru-RU" altLang="ru-RU" b="1" dirty="0">
                <a:latin typeface="Courier 10 Pitch"/>
              </a:rPr>
              <a:t>		</a:t>
            </a:r>
            <a:r>
              <a:rPr lang="ru-RU" altLang="ru-RU" b="1" dirty="0" err="1">
                <a:latin typeface="Courier 10 Pitch"/>
              </a:rPr>
              <a:t>continue</a:t>
            </a:r>
            <a:endParaRPr lang="ru-RU" altLang="ru-RU" dirty="0">
              <a:latin typeface="Courier 10 Pitch"/>
            </a:endParaRPr>
          </a:p>
          <a:p>
            <a:pPr marL="50800" lvl="0" indent="0">
              <a:buNone/>
            </a:pPr>
            <a:r>
              <a:rPr lang="ru-RU" altLang="ru-RU" b="1" dirty="0">
                <a:latin typeface="Courier 10 Pitch"/>
              </a:rPr>
              <a:t>	</a:t>
            </a:r>
            <a:r>
              <a:rPr lang="ru-RU" altLang="ru-RU" b="1" dirty="0" err="1">
                <a:latin typeface="Courier 10 Pitch"/>
              </a:rPr>
              <a:t>print</a:t>
            </a:r>
            <a:r>
              <a:rPr lang="ru-RU" altLang="ru-RU" dirty="0">
                <a:latin typeface="Courier 10 Pitch"/>
              </a:rPr>
              <a:t>(i * 2, </a:t>
            </a:r>
            <a:r>
              <a:rPr lang="ru-RU" altLang="ru-RU" dirty="0" err="1">
                <a:latin typeface="Courier 10 Pitch"/>
              </a:rPr>
              <a:t>end</a:t>
            </a:r>
            <a:r>
              <a:rPr lang="ru-RU" altLang="ru-RU" dirty="0" smtClean="0">
                <a:latin typeface="Courier 10 Pitch"/>
              </a:rPr>
              <a:t>='')</a:t>
            </a:r>
            <a:endParaRPr lang="ru-RU" altLang="ru-RU" dirty="0">
              <a:latin typeface="Courier 10 Pitch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00" y="5421074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altLang="ru-RU" dirty="0" err="1">
                <a:latin typeface="Courier 10 Pitch"/>
              </a:rPr>
              <a:t>hheellll</a:t>
            </a:r>
            <a:r>
              <a:rPr lang="ru-RU" altLang="ru-RU" dirty="0">
                <a:latin typeface="Courier 10 Pitch"/>
              </a:rPr>
              <a:t> </a:t>
            </a:r>
            <a:r>
              <a:rPr lang="ru-RU" altLang="ru-RU" dirty="0" err="1">
                <a:latin typeface="Courier 10 Pitch"/>
              </a:rPr>
              <a:t>wwrrlldd</a:t>
            </a:r>
            <a:r>
              <a:rPr lang="ru-RU" altLang="ru-RU" dirty="0">
                <a:latin typeface="Courier 10 Pitch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1410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788</Words>
  <Application>Microsoft Office PowerPoint</Application>
  <PresentationFormat>Экран (4:3)</PresentationFormat>
  <Paragraphs>209</Paragraphs>
  <Slides>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Arial</vt:lpstr>
      <vt:lpstr>Arial</vt:lpstr>
      <vt:lpstr>Calibri</vt:lpstr>
      <vt:lpstr>Courier 10 Pitch</vt:lpstr>
      <vt:lpstr>DejaVu Sans</vt:lpstr>
      <vt:lpstr>Symbol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Ситников</cp:lastModifiedBy>
  <cp:revision>69</cp:revision>
  <dcterms:created xsi:type="dcterms:W3CDTF">2012-07-30T23:42:41Z</dcterms:created>
  <dcterms:modified xsi:type="dcterms:W3CDTF">2019-10-15T20:57:44Z</dcterms:modified>
  <dc:language>ru-RU</dc:language>
</cp:coreProperties>
</file>