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13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57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090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29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98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713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642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832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788670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28650" y="414670"/>
            <a:ext cx="7886700" cy="64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680483"/>
            <a:ext cx="7886700" cy="6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26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ctrTitle"/>
          </p:nvPr>
        </p:nvSpPr>
        <p:spPr>
          <a:xfrm>
            <a:off x="383900" y="2230258"/>
            <a:ext cx="5715000" cy="9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5400" b="1" dirty="0" smtClean="0">
                <a:latin typeface="Arial"/>
                <a:ea typeface="Arial"/>
                <a:cs typeface="Arial"/>
                <a:sym typeface="Arial"/>
              </a:rPr>
              <a:t>Python</a:t>
            </a:r>
            <a:endParaRPr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>
            <a:spLocks noGrp="1"/>
          </p:cNvSpPr>
          <p:nvPr>
            <p:ph type="subTitle" idx="1"/>
          </p:nvPr>
        </p:nvSpPr>
        <p:spPr>
          <a:xfrm>
            <a:off x="405166" y="3349114"/>
            <a:ext cx="4752754" cy="7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Занятие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№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>
            <a:spLocks noGrp="1"/>
          </p:cNvSpPr>
          <p:nvPr>
            <p:ph type="title"/>
          </p:nvPr>
        </p:nvSpPr>
        <p:spPr>
          <a:xfrm>
            <a:off x="1008612" y="2748493"/>
            <a:ext cx="8193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ru-RU" dirty="0" smtClean="0"/>
              <a:t>Тип данных </a:t>
            </a:r>
            <a:r>
              <a:rPr lang="en-US" dirty="0" smtClean="0"/>
              <a:t>bool</a:t>
            </a:r>
            <a:endParaRPr sz="6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852487" y="5673682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1861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86904" y="465040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800" b="1" dirty="0" smtClean="0"/>
              <a:t>Тип данных </a:t>
            </a:r>
            <a:r>
              <a:rPr lang="en-US" sz="2800" b="1" dirty="0" smtClean="0"/>
              <a:t>bool</a:t>
            </a:r>
            <a:endParaRPr sz="2800" b="0" i="0" u="none" strike="noStrike" cap="none" dirty="0">
              <a:solidFill>
                <a:schemeClr val="dk1"/>
              </a:solidFill>
              <a:sym typeface="Cambri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6904" y="1060540"/>
            <a:ext cx="84968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тип представлен двумя постоянными значениями </a:t>
            </a:r>
            <a:r>
              <a:rPr lang="ru-RU" altLang="ru-RU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altLang="ru-RU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Значения используются для представления </a:t>
            </a:r>
            <a:r>
              <a:rPr lang="ru-RU" altLang="ru-RU" sz="24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истинности и являются результатом использования операторов сравнения и логических операций </a:t>
            </a:r>
            <a:endParaRPr lang="ru-RU" alt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4712" y="2630200"/>
            <a:ext cx="84968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dirty="0" smtClean="0">
                <a:latin typeface="+mn-lt"/>
              </a:rPr>
              <a:t>#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Значение </a:t>
            </a:r>
            <a:r>
              <a:rPr lang="ru-RU" altLang="ru-RU" sz="2000" b="1" dirty="0" err="1">
                <a:solidFill>
                  <a:schemeClr val="tx1"/>
                </a:solidFill>
              </a:rPr>
              <a:t>True</a:t>
            </a:r>
            <a:endParaRPr lang="ru-RU" altLang="ru-RU" sz="20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000" dirty="0" err="1" smtClean="0">
                <a:latin typeface="+mn-lt"/>
              </a:rPr>
              <a:t>my_bool_true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>
                <a:latin typeface="+mn-lt"/>
              </a:rPr>
              <a:t>= </a:t>
            </a:r>
            <a:r>
              <a:rPr lang="ru-RU" altLang="ru-RU" sz="2000" b="1" dirty="0" err="1">
                <a:solidFill>
                  <a:srgbClr val="FFC000"/>
                </a:solidFill>
                <a:latin typeface="+mn-lt"/>
              </a:rPr>
              <a:t>True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my_bool_true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dirty="0" err="1">
                <a:latin typeface="+mn-lt"/>
              </a:rPr>
              <a:t>bool</a:t>
            </a:r>
            <a:r>
              <a:rPr lang="ru-RU" altLang="ru-RU" sz="2000" dirty="0">
                <a:latin typeface="+mn-lt"/>
              </a:rPr>
              <a:t>(</a:t>
            </a:r>
            <a:r>
              <a:rPr lang="ru-RU" altLang="ru-RU" sz="2000" dirty="0">
                <a:solidFill>
                  <a:srgbClr val="008080"/>
                </a:solidFill>
                <a:latin typeface="+mn-lt"/>
              </a:rPr>
              <a:t>10</a:t>
            </a:r>
            <a:r>
              <a:rPr lang="ru-RU" altLang="ru-RU" sz="2000" dirty="0">
                <a:latin typeface="+mn-lt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my_bool_true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dirty="0" err="1">
                <a:latin typeface="+mn-lt"/>
              </a:rPr>
              <a:t>bool</a:t>
            </a:r>
            <a:r>
              <a:rPr lang="ru-RU" altLang="ru-RU" sz="2000" dirty="0">
                <a:latin typeface="+mn-lt"/>
              </a:rPr>
              <a:t>(</a:t>
            </a:r>
            <a:r>
              <a:rPr lang="ru-RU" altLang="ru-RU" sz="2000" dirty="0">
                <a:solidFill>
                  <a:srgbClr val="DD1144"/>
                </a:solidFill>
                <a:latin typeface="+mn-lt"/>
              </a:rPr>
              <a:t>'</a:t>
            </a:r>
            <a:r>
              <a:rPr lang="ru-RU" altLang="ru-RU" sz="2000" dirty="0" err="1">
                <a:solidFill>
                  <a:srgbClr val="DD1144"/>
                </a:solidFill>
                <a:latin typeface="+mn-lt"/>
              </a:rPr>
              <a:t>some</a:t>
            </a:r>
            <a:r>
              <a:rPr lang="ru-RU" altLang="ru-RU" sz="2000" dirty="0" smtClean="0">
                <a:solidFill>
                  <a:srgbClr val="DD1144"/>
                </a:solidFill>
                <a:latin typeface="+mn-lt"/>
              </a:rPr>
              <a:t>'</a:t>
            </a:r>
            <a:r>
              <a:rPr lang="ru-RU" altLang="ru-RU" sz="2000" dirty="0" smtClean="0">
                <a:latin typeface="+mn-lt"/>
              </a:rPr>
              <a:t>)</a:t>
            </a:r>
            <a:endParaRPr lang="ru-RU" altLang="ru-RU" sz="2000" dirty="0" smtClean="0">
              <a:solidFill>
                <a:schemeClr val="tx1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dirty="0" smtClean="0"/>
              <a:t>#</a:t>
            </a:r>
            <a:r>
              <a:rPr lang="ru-RU" altLang="ru-RU" sz="2000" dirty="0" smtClean="0"/>
              <a:t> </a:t>
            </a:r>
            <a:r>
              <a:rPr lang="ru-RU" altLang="ru-RU" sz="2000" dirty="0">
                <a:solidFill>
                  <a:schemeClr val="tx1"/>
                </a:solidFill>
              </a:rPr>
              <a:t>Значение </a:t>
            </a:r>
            <a:r>
              <a:rPr lang="en-US" altLang="ru-RU" sz="2000" b="1" dirty="0" smtClean="0">
                <a:solidFill>
                  <a:schemeClr val="tx1"/>
                </a:solidFill>
              </a:rPr>
              <a:t>False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my_bool_false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b="1" dirty="0" err="1">
                <a:solidFill>
                  <a:srgbClr val="FFC000"/>
                </a:solidFill>
                <a:latin typeface="+mn-lt"/>
              </a:rPr>
              <a:t>False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my_bool_false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dirty="0" err="1">
                <a:latin typeface="+mn-lt"/>
              </a:rPr>
              <a:t>bool</a:t>
            </a:r>
            <a:r>
              <a:rPr lang="ru-RU" altLang="ru-RU" sz="2000" dirty="0">
                <a:latin typeface="+mn-lt"/>
              </a:rPr>
              <a:t>(</a:t>
            </a:r>
            <a:r>
              <a:rPr lang="ru-RU" altLang="ru-RU" sz="2000" dirty="0">
                <a:solidFill>
                  <a:srgbClr val="008080"/>
                </a:solidFill>
                <a:latin typeface="+mn-lt"/>
              </a:rPr>
              <a:t>0</a:t>
            </a:r>
            <a:r>
              <a:rPr lang="ru-RU" altLang="ru-RU" sz="2000" dirty="0">
                <a:latin typeface="+mn-lt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my_bool_false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dirty="0" err="1">
                <a:latin typeface="+mn-lt"/>
              </a:rPr>
              <a:t>bool</a:t>
            </a:r>
            <a:r>
              <a:rPr lang="ru-RU" altLang="ru-RU" sz="2000" dirty="0">
                <a:latin typeface="+mn-lt"/>
              </a:rPr>
              <a:t>(</a:t>
            </a:r>
            <a:r>
              <a:rPr lang="ru-RU" altLang="ru-RU" sz="2000" dirty="0">
                <a:solidFill>
                  <a:srgbClr val="DD1144"/>
                </a:solidFill>
                <a:latin typeface="+mn-lt"/>
              </a:rPr>
              <a:t>''</a:t>
            </a:r>
            <a:r>
              <a:rPr lang="ru-RU" altLang="ru-RU" sz="2000" dirty="0">
                <a:latin typeface="+mn-lt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altLang="ru-RU" sz="2000" dirty="0">
                <a:solidFill>
                  <a:schemeClr val="tx1"/>
                </a:solidFill>
                <a:latin typeface="+mn-lt"/>
              </a:rPr>
            </a:br>
            <a:r>
              <a:rPr lang="ru-RU" altLang="ru-RU" sz="2000" dirty="0" err="1">
                <a:latin typeface="+mn-lt"/>
              </a:rPr>
              <a:t>my_bool_false</a:t>
            </a:r>
            <a:r>
              <a:rPr lang="ru-RU" altLang="ru-RU" sz="2000" dirty="0">
                <a:latin typeface="+mn-lt"/>
              </a:rPr>
              <a:t> = </a:t>
            </a:r>
            <a:r>
              <a:rPr lang="ru-RU" altLang="ru-RU" sz="2000" dirty="0" err="1">
                <a:latin typeface="+mn-lt"/>
              </a:rPr>
              <a:t>bool</a:t>
            </a:r>
            <a:r>
              <a:rPr lang="ru-RU" altLang="ru-RU" sz="2000" dirty="0">
                <a:latin typeface="+mn-lt"/>
              </a:rPr>
              <a:t>()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24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95563" y="483513"/>
            <a:ext cx="8296996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ru-RU" sz="3600" b="1" dirty="0" smtClean="0"/>
              <a:t>сравнения</a:t>
            </a:r>
            <a:endParaRPr sz="3600" b="1" i="0" u="none" strike="noStrike" cap="none" dirty="0">
              <a:solidFill>
                <a:schemeClr val="dk1"/>
              </a:solidFill>
              <a:sym typeface="Cambri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5563" y="1079013"/>
            <a:ext cx="8571346" cy="47859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в качестве проверяемого условия используется результат вычисления одного из следующих операторов сравнения:</a:t>
            </a:r>
          </a:p>
          <a:p>
            <a:pPr>
              <a:buClrTx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условие верно, если первый операнд меньше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второго: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kumimoji="0" lang="ru-RU" altLang="ru-RU" sz="2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Больше — условие верно, если первый операнд больше второго: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или равно: 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или равно  :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Равенство. Условие верно, если два операнда равны: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Неравенство. Условие верно, если два операнда неравны: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lvl="1" indent="-457200">
              <a:buClrTx/>
            </a:pPr>
            <a:endParaRPr lang="ru-RU" alt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в Питоне можно объединять в цепочки (в отличии от большинства других языков программирования, где для этого нужно использовать логические связки), например, a == b == c или 1 &lt;= x &lt;= 10.</a:t>
            </a:r>
            <a:endParaRPr kumimoji="0" lang="en-US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kumimoji="0" lang="ru-RU" altLang="ru-RU" sz="22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2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ru-RU" sz="22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kumimoji="0" lang="en-US" altLang="ru-RU" sz="22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6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403" y="465041"/>
            <a:ext cx="7886700" cy="595424"/>
          </a:xfrm>
        </p:spPr>
        <p:txBody>
          <a:bodyPr/>
          <a:lstStyle/>
          <a:p>
            <a:r>
              <a:rPr lang="ru-RU" b="1" dirty="0"/>
              <a:t>Логические </a:t>
            </a:r>
            <a:r>
              <a:rPr lang="ru-RU" b="1" dirty="0" smtClean="0"/>
              <a:t>операторы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403" y="1183575"/>
            <a:ext cx="7801701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В Питоне существуют стандартные логические операторы: логическое И, логическое ИЛИ, логическое отрицание.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является бинарным оператором и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Оператор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тогда и только тогда, когда оба его операнда имеют значение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ИЛИ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является бинарным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оператоом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 и 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тогда и только тогда, когда хотя бы один операнд равен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Оператор “логическое ИЛИ”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НЕ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(отрицание) является унарным (то есть с одним операндом) оператором и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, за которым следует единственный операнд.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НЕ 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, если операнд равен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и наоборот.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9403" y="393239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>
                <a:latin typeface="+mn-lt"/>
              </a:rPr>
              <a:t>a </a:t>
            </a:r>
            <a:r>
              <a:rPr lang="ru-RU" sz="1600" dirty="0">
                <a:latin typeface="+mn-lt"/>
              </a:rPr>
              <a:t>= </a:t>
            </a:r>
            <a:r>
              <a:rPr lang="en-US" sz="1600" dirty="0" smtClean="0">
                <a:latin typeface="+mn-lt"/>
              </a:rPr>
              <a:t>10</a:t>
            </a:r>
          </a:p>
          <a:p>
            <a:r>
              <a:rPr lang="ru-RU" sz="1600" dirty="0" smtClean="0">
                <a:latin typeface="+mn-lt"/>
              </a:rPr>
              <a:t>b </a:t>
            </a:r>
            <a:r>
              <a:rPr lang="ru-RU" sz="1600" dirty="0">
                <a:latin typeface="+mn-lt"/>
              </a:rPr>
              <a:t>= </a:t>
            </a:r>
            <a:r>
              <a:rPr lang="en-US" sz="1600" dirty="0" smtClean="0">
                <a:latin typeface="+mn-lt"/>
              </a:rPr>
              <a:t>5</a:t>
            </a:r>
          </a:p>
          <a:p>
            <a:r>
              <a:rPr lang="ru-RU" sz="1600" dirty="0" err="1" smtClean="0">
                <a:latin typeface="+mn-lt"/>
              </a:rPr>
              <a:t>if</a:t>
            </a:r>
            <a:r>
              <a:rPr lang="ru-RU" sz="1600" dirty="0" smtClean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a % 10 == 0 </a:t>
            </a:r>
            <a:r>
              <a:rPr lang="ru-RU" sz="1600" dirty="0" err="1">
                <a:latin typeface="+mn-lt"/>
              </a:rPr>
              <a:t>or</a:t>
            </a:r>
            <a:r>
              <a:rPr lang="ru-RU" sz="1600" dirty="0">
                <a:latin typeface="+mn-lt"/>
              </a:rPr>
              <a:t> b % 10 == 0</a:t>
            </a:r>
            <a:r>
              <a:rPr lang="ru-RU" sz="1600" dirty="0" smtClean="0">
                <a:latin typeface="+mn-lt"/>
              </a:rPr>
              <a:t>:</a:t>
            </a:r>
            <a:endParaRPr lang="en-US" sz="1600" dirty="0" smtClean="0">
              <a:latin typeface="+mn-lt"/>
            </a:endParaRPr>
          </a:p>
          <a:p>
            <a:r>
              <a:rPr lang="ru-RU" sz="1600" dirty="0" smtClean="0">
                <a:latin typeface="+mn-lt"/>
              </a:rPr>
              <a:t>    </a:t>
            </a:r>
            <a:r>
              <a:rPr lang="ru-RU" sz="1600" dirty="0" err="1" smtClean="0">
                <a:latin typeface="+mn-lt"/>
              </a:rPr>
              <a:t>print</a:t>
            </a:r>
            <a:r>
              <a:rPr lang="ru-RU" sz="1600" dirty="0" smtClean="0">
                <a:latin typeface="+mn-lt"/>
              </a:rPr>
              <a:t>('YES')</a:t>
            </a:r>
            <a:endParaRPr lang="en-US" sz="1600" dirty="0" smtClean="0">
              <a:latin typeface="+mn-lt"/>
            </a:endParaRPr>
          </a:p>
          <a:p>
            <a:r>
              <a:rPr lang="ru-RU" sz="1600" dirty="0" err="1" smtClean="0">
                <a:latin typeface="+mn-lt"/>
              </a:rPr>
              <a:t>else</a:t>
            </a:r>
            <a:r>
              <a:rPr lang="ru-RU" sz="1600" dirty="0" smtClean="0">
                <a:latin typeface="+mn-lt"/>
              </a:rPr>
              <a:t>:</a:t>
            </a:r>
            <a:endParaRPr lang="en-US" sz="1600" dirty="0" smtClean="0">
              <a:latin typeface="+mn-lt"/>
            </a:endParaRPr>
          </a:p>
          <a:p>
            <a:r>
              <a:rPr lang="ru-RU" sz="1600" dirty="0" smtClean="0">
                <a:latin typeface="+mn-lt"/>
              </a:rPr>
              <a:t>    </a:t>
            </a:r>
            <a:r>
              <a:rPr lang="ru-RU" sz="1600" dirty="0" err="1">
                <a:latin typeface="+mn-lt"/>
              </a:rPr>
              <a:t>print</a:t>
            </a:r>
            <a:r>
              <a:rPr lang="ru-RU" sz="1600" dirty="0">
                <a:latin typeface="+mn-lt"/>
              </a:rPr>
              <a:t>('NO</a:t>
            </a:r>
            <a:r>
              <a:rPr lang="ru-RU" sz="1600" dirty="0" smtClean="0">
                <a:latin typeface="+mn-lt"/>
              </a:rPr>
              <a:t>')</a:t>
            </a:r>
            <a:endParaRPr lang="en-US" sz="1600" dirty="0" smtClean="0">
              <a:latin typeface="+mn-lt"/>
            </a:endParaRPr>
          </a:p>
          <a:p>
            <a:r>
              <a:rPr lang="ru-RU" sz="1600" dirty="0">
                <a:latin typeface="+mn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088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3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Правила </a:t>
            </a:r>
            <a:endParaRPr sz="3959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Соблюдаем дисциплину на занятии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-не выкрикиваем с места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-поднимаем руку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Бережно относимся к компьютерам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>
            <a:spLocks noGrp="1"/>
          </p:cNvSpPr>
          <p:nvPr>
            <p:ph type="title"/>
          </p:nvPr>
        </p:nvSpPr>
        <p:spPr>
          <a:xfrm>
            <a:off x="1008612" y="2748493"/>
            <a:ext cx="8193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60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Базовые типы</a:t>
            </a:r>
            <a:endParaRPr sz="6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852487" y="5673682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2863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65689" y="574236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600" b="1" dirty="0">
                <a:latin typeface="+mj-lt"/>
              </a:rPr>
              <a:t>Базовые </a:t>
            </a:r>
            <a:r>
              <a:rPr lang="ru-RU" sz="3600" b="1" dirty="0" smtClean="0">
                <a:latin typeface="+mj-lt"/>
              </a:rPr>
              <a:t>типы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5689" y="1077372"/>
            <a:ext cx="86751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Переменные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— это удобный способ хранения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данных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чисел, текста,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списков с числами или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символами и так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далее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программе, и они пригодятся нам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для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решения самых разных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задач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целых чисел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red_age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13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(type(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#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Выдаст тип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переменной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&lt;class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'&gt; 13</a:t>
            </a:r>
            <a:endParaRPr lang="ru-RU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type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из этого примера возвращает тип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переменной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john_age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25</a:t>
            </a: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fred_age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john_age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fred_age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john_age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Что выдаст программа?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9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890" y="446568"/>
            <a:ext cx="7886700" cy="595424"/>
          </a:xfrm>
        </p:spPr>
        <p:txBody>
          <a:bodyPr/>
          <a:lstStyle/>
          <a:p>
            <a:r>
              <a:rPr lang="ru-RU" b="1" dirty="0"/>
              <a:t>Базовые типы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2890" y="1041992"/>
            <a:ext cx="8734806" cy="5224696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float – </a:t>
            </a:r>
            <a:r>
              <a:rPr lang="ru-RU" sz="2400" dirty="0">
                <a:cs typeface="Times New Roman" panose="02020603050405020304" pitchFamily="18" charset="0"/>
              </a:rPr>
              <a:t>используется для дробных чисел. Целая и дробная части отделяются точкой</a:t>
            </a:r>
          </a:p>
          <a:p>
            <a:pPr marL="50800" indent="0">
              <a:buNone/>
            </a:pPr>
            <a:r>
              <a:rPr lang="en-US" sz="2400" dirty="0" err="1"/>
              <a:t>num</a:t>
            </a:r>
            <a:r>
              <a:rPr lang="en-US" sz="2400" dirty="0"/>
              <a:t> = 150.2</a:t>
            </a:r>
          </a:p>
          <a:p>
            <a:pPr marL="5080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print</a:t>
            </a:r>
            <a:r>
              <a:rPr lang="en-US" sz="2400" dirty="0" smtClean="0"/>
              <a:t>(type(</a:t>
            </a:r>
            <a:r>
              <a:rPr lang="en-US" sz="2400" dirty="0" err="1" smtClean="0"/>
              <a:t>num</a:t>
            </a:r>
            <a:r>
              <a:rPr lang="en-US" sz="2400" dirty="0" smtClean="0"/>
              <a:t>),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  <a:endParaRPr lang="en-US" sz="2400" dirty="0"/>
          </a:p>
          <a:p>
            <a:pPr marL="50800" indent="0">
              <a:buNone/>
            </a:pPr>
            <a:r>
              <a:rPr lang="en-US" sz="2400" dirty="0"/>
              <a:t>&lt;class 'float</a:t>
            </a:r>
            <a:r>
              <a:rPr lang="en-US" sz="2400" dirty="0" smtClean="0"/>
              <a:t>'&gt; </a:t>
            </a:r>
            <a:r>
              <a:rPr lang="en-US" sz="2400" dirty="0"/>
              <a:t>150.2</a:t>
            </a:r>
          </a:p>
          <a:p>
            <a:pPr marL="50800" indent="0">
              <a:buNone/>
            </a:pPr>
            <a:r>
              <a:rPr lang="ru-RU" sz="2400" dirty="0"/>
              <a:t> </a:t>
            </a:r>
            <a:r>
              <a:rPr lang="ru-RU" sz="2400" dirty="0" smtClean="0"/>
              <a:t>Из-за </a:t>
            </a:r>
            <a:r>
              <a:rPr lang="ru-RU" sz="2400" dirty="0"/>
              <a:t>представления чисел в </a:t>
            </a:r>
            <a:r>
              <a:rPr lang="ru-RU" sz="2400" dirty="0" smtClean="0"/>
              <a:t>компьютере вещественные </a:t>
            </a:r>
            <a:r>
              <a:rPr lang="ru-RU" sz="2400" dirty="0"/>
              <a:t>числа неточны, и это может </a:t>
            </a:r>
            <a:r>
              <a:rPr lang="ru-RU" sz="2400" dirty="0" smtClean="0"/>
              <a:t>привести </a:t>
            </a:r>
            <a:r>
              <a:rPr lang="ru-RU" sz="2400" dirty="0"/>
              <a:t>к ошибкам</a:t>
            </a:r>
            <a:r>
              <a:rPr lang="ru-RU" sz="2400" dirty="0" smtClean="0"/>
              <a:t>:</a:t>
            </a:r>
          </a:p>
          <a:p>
            <a:pPr marL="5080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(0.1 + 0.1 + 0.1 + 0.1 + 0.1 + 0.1 + 0.1 + 0.1 + 0.1 + </a:t>
            </a:r>
            <a:r>
              <a:rPr lang="en-US" sz="2400" dirty="0" smtClean="0"/>
              <a:t>0.1)</a:t>
            </a:r>
          </a:p>
          <a:p>
            <a:pPr marL="50800" indent="0">
              <a:buNone/>
            </a:pPr>
            <a:r>
              <a:rPr lang="en-US" sz="2400" dirty="0"/>
              <a:t>0.9999999999999999</a:t>
            </a:r>
          </a:p>
        </p:txBody>
      </p:sp>
    </p:spTree>
    <p:extLst>
      <p:ext uri="{BB962C8B-B14F-4D97-AF65-F5344CB8AC3E}">
        <p14:creationId xmlns:p14="http://schemas.microsoft.com/office/powerpoint/2010/main" val="192130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04" y="483513"/>
            <a:ext cx="7886700" cy="595424"/>
          </a:xfrm>
        </p:spPr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6904" y="1078936"/>
            <a:ext cx="8561532" cy="5164845"/>
          </a:xfrm>
        </p:spPr>
        <p:txBody>
          <a:bodyPr/>
          <a:lstStyle/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 smtClean="0"/>
              <a:t>Встроенная </a:t>
            </a:r>
            <a:r>
              <a:rPr lang="ru-RU" sz="2400" dirty="0"/>
              <a:t>функция </a:t>
            </a:r>
            <a:r>
              <a:rPr lang="ru-RU" sz="2400" dirty="0" err="1"/>
              <a:t>int</a:t>
            </a:r>
            <a:r>
              <a:rPr lang="ru-RU" sz="2400" dirty="0"/>
              <a:t>() предназначена для преобразования чисел с плавающей </a:t>
            </a:r>
            <a:r>
              <a:rPr lang="ru-RU" sz="2400" dirty="0" smtClean="0"/>
              <a:t>точкой и строк </a:t>
            </a:r>
            <a:r>
              <a:rPr lang="ru-RU" sz="2400" dirty="0"/>
              <a:t>в целые числа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num</a:t>
            </a:r>
            <a:r>
              <a:rPr lang="en-US" sz="2400" dirty="0" smtClean="0"/>
              <a:t> = 150.7</a:t>
            </a:r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/>
              <a:t>type(</a:t>
            </a:r>
            <a:r>
              <a:rPr lang="en-US" sz="2400" dirty="0" err="1"/>
              <a:t>num</a:t>
            </a:r>
            <a:r>
              <a:rPr lang="en-US" sz="2400" dirty="0"/>
              <a:t>), </a:t>
            </a:r>
            <a:r>
              <a:rPr lang="en-US" sz="2400" dirty="0" err="1" smtClean="0"/>
              <a:t>num</a:t>
            </a:r>
            <a:r>
              <a:rPr lang="en-US" sz="2400" dirty="0" smtClean="0"/>
              <a:t>, “----&gt;” </a:t>
            </a:r>
            <a:r>
              <a:rPr lang="en-US" sz="2400" dirty="0" err="1" smtClean="0"/>
              <a:t>int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/>
              <a:t>))</a:t>
            </a:r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&lt;class 'float</a:t>
            </a:r>
            <a:r>
              <a:rPr lang="en-US" sz="2400" dirty="0" smtClean="0"/>
              <a:t>'&gt; 150.7 ----&gt; 150 # </a:t>
            </a:r>
            <a:r>
              <a:rPr lang="ru-RU" sz="2400" dirty="0" smtClean="0"/>
              <a:t>Потеряли дробную часть</a:t>
            </a:r>
            <a:endParaRPr lang="en-US" sz="2400" dirty="0" smtClean="0"/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/>
              <a:t>num_inpt</a:t>
            </a:r>
            <a:r>
              <a:rPr lang="en-US" sz="2400" dirty="0" smtClean="0"/>
              <a:t> = input() # </a:t>
            </a:r>
            <a:r>
              <a:rPr lang="ru-RU" sz="2400" dirty="0" smtClean="0"/>
              <a:t>Введем число 55</a:t>
            </a:r>
            <a:endParaRPr lang="en-US" sz="2400" dirty="0" smtClean="0"/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print</a:t>
            </a:r>
            <a:r>
              <a:rPr lang="en-US" sz="2400" dirty="0" smtClean="0"/>
              <a:t>(type(</a:t>
            </a:r>
            <a:r>
              <a:rPr lang="en-US" sz="2400" dirty="0" err="1" smtClean="0"/>
              <a:t>num</a:t>
            </a:r>
            <a:r>
              <a:rPr lang="en-US" sz="2400" dirty="0" err="1"/>
              <a:t>_inpt</a:t>
            </a:r>
            <a:r>
              <a:rPr lang="en-US" sz="2400" dirty="0" smtClean="0"/>
              <a:t>), </a:t>
            </a:r>
            <a:r>
              <a:rPr lang="en-US" sz="2400" dirty="0" err="1" smtClean="0"/>
              <a:t>num</a:t>
            </a:r>
            <a:r>
              <a:rPr lang="en-US" sz="2400" dirty="0" err="1"/>
              <a:t>_inpt</a:t>
            </a:r>
            <a:r>
              <a:rPr lang="en-US" sz="2400" dirty="0" smtClean="0"/>
              <a:t>, </a:t>
            </a:r>
            <a:r>
              <a:rPr lang="en-US" sz="2400" dirty="0"/>
              <a:t>“----&gt;” </a:t>
            </a:r>
            <a:r>
              <a:rPr lang="en-US" sz="2400" dirty="0" err="1" smtClean="0"/>
              <a:t>int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 err="1"/>
              <a:t>_inpt</a:t>
            </a:r>
            <a:r>
              <a:rPr lang="en-US" sz="2400" dirty="0" smtClean="0"/>
              <a:t>) + 2)</a:t>
            </a:r>
            <a:endParaRPr lang="ru-RU" sz="2400" dirty="0" smtClean="0"/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&lt;class </a:t>
            </a:r>
            <a:r>
              <a:rPr lang="en-US" sz="2400" dirty="0" smtClean="0"/>
              <a:t>‘</a:t>
            </a:r>
            <a:r>
              <a:rPr lang="en-US" sz="2400" dirty="0" err="1" smtClean="0"/>
              <a:t>str</a:t>
            </a:r>
            <a:r>
              <a:rPr lang="en-US" sz="2400" dirty="0" smtClean="0"/>
              <a:t>'&gt; 55 </a:t>
            </a:r>
            <a:r>
              <a:rPr lang="en-US" sz="2400" dirty="0"/>
              <a:t>----&gt; </a:t>
            </a:r>
            <a:r>
              <a:rPr lang="en-US" sz="2400" dirty="0" smtClean="0"/>
              <a:t>57</a:t>
            </a:r>
          </a:p>
          <a:p>
            <a:pPr marL="508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 err="1" smtClean="0"/>
              <a:t>num_inpt</a:t>
            </a:r>
            <a:r>
              <a:rPr lang="en-US" sz="2400" dirty="0" smtClean="0"/>
              <a:t> </a:t>
            </a:r>
            <a:r>
              <a:rPr lang="en-US" sz="2400" dirty="0"/>
              <a:t>+ 2</a:t>
            </a:r>
            <a:r>
              <a:rPr lang="en-US" sz="2400" dirty="0" smtClean="0"/>
              <a:t>) # </a:t>
            </a:r>
            <a:r>
              <a:rPr lang="ru-RU" sz="2400" dirty="0" smtClean="0"/>
              <a:t>Ошибка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481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323849" y="437332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Математические операции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8505" y="1032832"/>
            <a:ext cx="86908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оболочке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умножать, складывать, вычитать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делить числа,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делить на цело, считать остаток от деления, а также возводить число в степень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две звёздочки означают возведение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  # один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слэш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деление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ответом дробью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12.333333333333334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3)  # два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слэша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считают частное от деления нацело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3)  # процент считает остаток от деления нацело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print(((5 + 30) * 20) 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 #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выведет программа?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b="1" dirty="0"/>
              <a:t>Базовые </a:t>
            </a:r>
            <a:r>
              <a:rPr lang="ru-RU" b="1" dirty="0" smtClean="0"/>
              <a:t>типы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1262" y="1042068"/>
            <a:ext cx="8692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– базовый тип представляющий из себя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неизменяемую последовательность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en-US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Python"</a:t>
            </a:r>
            <a:endParaRPr lang="en-US" sz="2400" dirty="0">
              <a:solidFill>
                <a:srgbClr val="A414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про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строк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одну?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‘в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Инжинириуме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Инжинириуме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помнить, что строки -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тип.</a:t>
            </a:r>
          </a:p>
        </p:txBody>
      </p:sp>
    </p:spTree>
    <p:extLst>
      <p:ext uri="{BB962C8B-B14F-4D97-AF65-F5344CB8AC3E}">
        <p14:creationId xmlns:p14="http://schemas.microsoft.com/office/powerpoint/2010/main" val="58640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323849" y="437332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4000" dirty="0" smtClean="0"/>
              <a:t>Динамическая </a:t>
            </a:r>
            <a:r>
              <a:rPr lang="ru-RU" sz="4000" dirty="0"/>
              <a:t>типизация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849" y="1191489"/>
            <a:ext cx="8820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присваиваем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какое-то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это значение сохраняется в отдельной ячейки, которая состоит из двух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и само значение переменной, 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- ссылка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эту ячейку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cs typeface="Times New Roman" panose="02020603050405020304" pitchFamily="18" charset="0"/>
              </a:rPr>
              <a:t>num</a:t>
            </a:r>
            <a:r>
              <a:rPr lang="en-US" sz="2400" dirty="0">
                <a:cs typeface="Times New Roman" panose="02020603050405020304" pitchFamily="18" charset="0"/>
              </a:rPr>
              <a:t> = 13</a:t>
            </a:r>
            <a:r>
              <a:rPr lang="ru-RU" sz="2400" dirty="0">
                <a:cs typeface="Times New Roman" panose="02020603050405020304" pitchFamily="18" charset="0"/>
              </a:rPr>
              <a:t>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cs typeface="Times New Roman" panose="02020603050405020304" pitchFamily="18" charset="0"/>
              </a:rPr>
              <a:t>&gt;&gt;&gt; 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smtClean="0"/>
              <a:t>150.2</a:t>
            </a:r>
            <a:endParaRPr lang="ru-RU" sz="2400" dirty="0" smtClean="0"/>
          </a:p>
          <a:p>
            <a:r>
              <a:rPr lang="en-US" sz="2400" b="1" dirty="0">
                <a:cs typeface="Times New Roman" panose="02020603050405020304" pitchFamily="18" charset="0"/>
              </a:rPr>
              <a:t>&gt;&gt;&gt; 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smtClean="0"/>
              <a:t>“</a:t>
            </a:r>
            <a:r>
              <a:rPr lang="ru-RU" sz="2400" dirty="0" err="1" smtClean="0"/>
              <a:t>Инжинириум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80" y="2913888"/>
            <a:ext cx="4600987" cy="31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1834"/>
      </p:ext>
    </p:extLst>
  </p:cSld>
  <p:clrMapOvr>
    <a:masterClrMapping/>
  </p:clrMapOvr>
</p:sld>
</file>

<file path=ppt/theme/theme1.xml><?xml version="1.0" encoding="utf-8"?>
<a:theme xmlns:a="http://schemas.openxmlformats.org/drawingml/2006/main" name="цмит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445</Words>
  <Application>Microsoft Office PowerPoint</Application>
  <PresentationFormat>Экран (4:3)</PresentationFormat>
  <Paragraphs>94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</vt:lpstr>
      <vt:lpstr>Times New Roman</vt:lpstr>
      <vt:lpstr>цмит</vt:lpstr>
      <vt:lpstr>Python</vt:lpstr>
      <vt:lpstr>Правила </vt:lpstr>
      <vt:lpstr>Базовые типы</vt:lpstr>
      <vt:lpstr>Базовые типы</vt:lpstr>
      <vt:lpstr>Базовые типы</vt:lpstr>
      <vt:lpstr>Преобразование типов</vt:lpstr>
      <vt:lpstr>Математические операции</vt:lpstr>
      <vt:lpstr>Базовые типы</vt:lpstr>
      <vt:lpstr>Динамическая типизация</vt:lpstr>
      <vt:lpstr>Тип данных bool</vt:lpstr>
      <vt:lpstr>Тип данных bool</vt:lpstr>
      <vt:lpstr>Операторы сравнения</vt:lpstr>
      <vt:lpstr>Логические 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Ситников</cp:lastModifiedBy>
  <cp:revision>31</cp:revision>
  <dcterms:modified xsi:type="dcterms:W3CDTF">2019-10-16T11:41:35Z</dcterms:modified>
</cp:coreProperties>
</file>