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  <p:cmAuthor id="2" name="Ситников" initials="С" lastIdx="1" clrIdx="2">
    <p:extLst>
      <p:ext uri="{19B8F6BF-5375-455C-9EA6-DF929625EA0E}">
        <p15:presenceInfo xmlns:p15="http://schemas.microsoft.com/office/powerpoint/2012/main" userId="Ситник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4261" autoAdjust="0"/>
  </p:normalViewPr>
  <p:slideViewPr>
    <p:cSldViewPr snapToGrid="0">
      <p:cViewPr varScale="1">
        <p:scale>
          <a:sx n="60" d="100"/>
          <a:sy n="60" d="100"/>
        </p:scale>
        <p:origin x="5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2:28.953" idx="6">
    <p:pos x="5398" y="360"/>
    <p:text>Меняете только номер страницы</p:text>
  </p:cm>
  <p:cm authorId="0" dt="2019-07-19T07:43:04.286" idx="1">
    <p:pos x="0" y="720"/>
    <p:text>Неизменно на каждой страницы кроме титула</p:text>
  </p:cm>
  <p:cm authorId="0" dt="2019-07-19T07:43:29.172" idx="5">
    <p:pos x="4679" y="3959"/>
    <p:text>Неизменно на каждой страницы кроме титула</p:text>
  </p:cm>
  <p:cm authorId="0" dt="2019-07-19T08:15:51.925" idx="4">
    <p:pos x="2879" y="360"/>
    <p:text>Здесь указываете тему занятия (строго соблюдая шрифты)</p:text>
  </p:cm>
  <p:cm authorId="1" dt="2019-07-28T13:10:35.251" idx="1">
    <p:pos x="360" y="360"/>
    <p:text>Если это неизменно для каждого учебного плана, то почему бы просто не сделать фон. В моем случае 53 слайда, это значит, что я должен переносить бесконечное кол-во картинок, неудобно и бесполезно.</p:text>
  </p:cm>
  <p:cm authorId="0" dt="2019-07-29T08:02:07.086" idx="2">
    <p:pos x="360" y="360"/>
    <p:text>Неизменно на каждой страницы кроме титула</p:text>
  </p:cm>
  <p:cm authorId="0" dt="2019-07-29T08:02:07.086" idx="3">
    <p:pos x="360" y="360"/>
    <p:text>Для каждой презентации Вы пишите тему и дублируете слайды столько - сколько Вам необходимо. Переносить картинки - это действительно непрактично.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9T08:04:58.581" idx="2">
    <p:pos x="720" y="1080"/>
    <p:text>Для чего слушателям знать об организационной информации, это же презентация для занятия. Организационная информация указывается в методике.</p:text>
  </p:cm>
  <p:cm authorId="0" dt="2019-07-29T08:04:58.581" idx="7">
    <p:pos x="720" y="1080"/>
    <p:text>Обратите внимание на правила создания документации. Там указано в том числе и то, что необходимо в презентации. Полагаю это снимет вопросы.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CB85F-82D3-4646-895C-CE46E8C8BFEF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0D5D-144A-4017-8469-72B52D228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6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Поведение реальных программ должно зависеть от входных данных.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Чтобы программа могла осуществить выбор на основе получаемых данных, она должна уметь проверять условия, для чего во всех языках программирования есть условный оператор.</a:t>
            </a:r>
            <a:r>
              <a:rPr lang="ru-RU" baseline="0" dirty="0" smtClean="0">
                <a:latin typeface="+mn-lt"/>
                <a:cs typeface="+mn-cs"/>
              </a:rPr>
              <a:t> Конструкция </a:t>
            </a:r>
            <a:r>
              <a:rPr lang="ru-RU" baseline="0" dirty="0" err="1" smtClean="0">
                <a:latin typeface="+mn-lt"/>
                <a:cs typeface="+mn-cs"/>
              </a:rPr>
              <a:t>if</a:t>
            </a:r>
            <a:r>
              <a:rPr lang="ru-RU" baseline="0" dirty="0" smtClean="0">
                <a:latin typeface="+mn-lt"/>
                <a:cs typeface="+mn-cs"/>
              </a:rPr>
              <a:t> состоит из ключевого слова </a:t>
            </a:r>
            <a:r>
              <a:rPr lang="ru-RU" baseline="0" dirty="0" err="1" smtClean="0">
                <a:latin typeface="+mn-lt"/>
                <a:cs typeface="+mn-cs"/>
              </a:rPr>
              <a:t>if</a:t>
            </a:r>
            <a:r>
              <a:rPr lang="ru-RU" baseline="0" dirty="0" smtClean="0">
                <a:latin typeface="+mn-lt"/>
                <a:cs typeface="+mn-cs"/>
              </a:rPr>
              <a:t>, после которого записано условие, а затем двоеточие. Следом за двоеточием должен идти блок команд, и если</a:t>
            </a:r>
            <a:r>
              <a:rPr lang="en-US" baseline="0" dirty="0" smtClean="0">
                <a:latin typeface="+mn-lt"/>
                <a:cs typeface="+mn-cs"/>
              </a:rPr>
              <a:t> </a:t>
            </a:r>
            <a:r>
              <a:rPr lang="ru-RU" baseline="0" dirty="0" smtClean="0">
                <a:latin typeface="+mn-lt"/>
                <a:cs typeface="+mn-cs"/>
              </a:rPr>
              <a:t>ответ на вопрос — «да», находящиеся в этом блоке команды будут выполнены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Следующая простая программа проверяет, делится ли первое введённое число на второе нацело:</a:t>
            </a:r>
            <a:endParaRPr lang="ru-RU" sz="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06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нужно последовательно проверить несколько условий, используется форма с дополнительным оператором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Дополнительных условий и связанных с ними блоков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быть сколько угодно, но важно отметить, что в такой сложной конструкции будет выполнен всегда только один блок кода. Другими словами, как только некоторое условие оказалось истинным, соответствующий блок кода выполняется, и дальнейшие условия не проверяются.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1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Блок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это набор сгруппированных программных конструкций (команд). Скажем, если условие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20: истинно, может понадобиться выполнить не одно действие (напечатать ≪Как-то вы староваты!≫), а несколько. Например, вывести на экран еще несколько вопросов.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Мы помещаем в блоки команды, которые логически связаны, то есть команды, которые нужно выполнять вместе.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Смена отступа — способ, которым создаются новые блоки. Вот пример трех блоков, которые существуют только благодаря изменению величины отступов.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одна строка в блоке начинается с четырех пробелов, а следующая с шести,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попытке запустить такой код выдаст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ошибку выравнивания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78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 части программы на языке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которых возможно появление ошибок, например работающие с пользовательским вводом, разрешается заключать в специальные блоки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try-except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 помощью которых можно обрабатывать ≪исключительные ситуации≫. Инструкции, которые способны вызвать ошибки при выполнении, группируются в блок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те команды, которым предстоит обрабатывать эти ошибки, — в последующий блок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После него может стоять необязательный блок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где содержатся инструкции, выполняющиеся после того, как все исключения будут обработаны.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2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28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3440" cy="7228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204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1840" cy="38016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5-8 классы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4240" cy="134208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2956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Программирование на Python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70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295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3 занятие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184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05000" y="437400"/>
            <a:ext cx="374400" cy="28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10</a:t>
            </a:r>
            <a:endParaRPr lang="ru-RU" sz="12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Ветвление и исключения.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30080" y="1814777"/>
            <a:ext cx="8149320" cy="46223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ru-RU" spc="-1" dirty="0" smtClean="0">
                <a:cs typeface="Calibri" panose="020F0502020204030204" pitchFamily="34" charset="0"/>
              </a:rPr>
              <a:t>Пример обработки исключений</a:t>
            </a:r>
            <a:endParaRPr lang="en-US" spc="-1" dirty="0" smtClean="0">
              <a:cs typeface="Calibri" panose="020F0502020204030204" pitchFamily="34" charset="0"/>
            </a:endParaRPr>
          </a:p>
          <a:p>
            <a:endParaRPr lang="ru-RU" spc="-1" dirty="0" smtClean="0">
              <a:cs typeface="Calibri" panose="020F0502020204030204" pitchFamily="34" charset="0"/>
            </a:endParaRPr>
          </a:p>
          <a:p>
            <a:r>
              <a:rPr lang="en-US" spc="-1" dirty="0" err="1" smtClean="0">
                <a:cs typeface="Calibri" panose="020F0502020204030204" pitchFamily="34" charset="0"/>
              </a:rPr>
              <a:t>total_count</a:t>
            </a:r>
            <a:r>
              <a:rPr lang="en-US" spc="-1" dirty="0" smtClean="0">
                <a:cs typeface="Calibri" panose="020F0502020204030204" pitchFamily="34" charset="0"/>
              </a:rPr>
              <a:t> </a:t>
            </a:r>
            <a:r>
              <a:rPr lang="en-US" spc="-1" dirty="0">
                <a:cs typeface="Calibri" panose="020F0502020204030204" pitchFamily="34" charset="0"/>
              </a:rPr>
              <a:t>= 100_000</a:t>
            </a:r>
          </a:p>
          <a:p>
            <a:r>
              <a:rPr lang="en-US" spc="-1" dirty="0">
                <a:cs typeface="Calibri" panose="020F0502020204030204" pitchFamily="34" charset="0"/>
              </a:rPr>
              <a:t>try:</a:t>
            </a:r>
          </a:p>
          <a:p>
            <a:pPr lvl="1"/>
            <a:r>
              <a:rPr lang="en-US" spc="-1" dirty="0">
                <a:cs typeface="Calibri" panose="020F0502020204030204" pitchFamily="34" charset="0"/>
              </a:rPr>
              <a:t>raw = input("</a:t>
            </a:r>
            <a:r>
              <a:rPr lang="ru-RU" spc="-1" dirty="0">
                <a:cs typeface="Calibri" panose="020F0502020204030204" pitchFamily="34" charset="0"/>
              </a:rPr>
              <a:t>введите число: ")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number </a:t>
            </a:r>
            <a:r>
              <a:rPr lang="en-US" spc="-1" dirty="0">
                <a:cs typeface="Calibri" panose="020F0502020204030204" pitchFamily="34" charset="0"/>
              </a:rPr>
              <a:t>= </a:t>
            </a:r>
            <a:r>
              <a:rPr lang="en-US" spc="-1" dirty="0" err="1">
                <a:cs typeface="Calibri" panose="020F0502020204030204" pitchFamily="34" charset="0"/>
              </a:rPr>
              <a:t>int</a:t>
            </a:r>
            <a:r>
              <a:rPr lang="en-US" spc="-1" dirty="0">
                <a:cs typeface="Calibri" panose="020F0502020204030204" pitchFamily="34" charset="0"/>
              </a:rPr>
              <a:t>(raw)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except </a:t>
            </a:r>
            <a:r>
              <a:rPr lang="en-US" dirty="0" err="1"/>
              <a:t>ValueError</a:t>
            </a:r>
            <a:r>
              <a:rPr lang="en-US" dirty="0" smtClean="0"/>
              <a:t>:</a:t>
            </a:r>
            <a:r>
              <a:rPr lang="ru-RU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Возникнет, если ввести не число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/>
              <a:t>p</a:t>
            </a:r>
            <a:r>
              <a:rPr lang="en-US" dirty="0" smtClean="0"/>
              <a:t>rint(“</a:t>
            </a:r>
            <a:r>
              <a:rPr lang="ru-RU" dirty="0" smtClean="0"/>
              <a:t>некорректное </a:t>
            </a:r>
            <a:r>
              <a:rPr lang="ru-RU" dirty="0"/>
              <a:t>значение</a:t>
            </a:r>
            <a:r>
              <a:rPr lang="ru-RU" dirty="0" smtClean="0"/>
              <a:t>!”)</a:t>
            </a:r>
            <a:endParaRPr lang="ru-RU" spc="-1" dirty="0" smtClean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36920" y="3423008"/>
            <a:ext cx="73466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pc="-1" dirty="0" err="1" smtClean="0">
                <a:solidFill>
                  <a:srgbClr val="0070C0"/>
                </a:solidFill>
                <a:cs typeface="Calibri" panose="020F0502020204030204" pitchFamily="34" charset="0"/>
              </a:rPr>
              <a:t>total_count</a:t>
            </a:r>
            <a:r>
              <a:rPr lang="en-US" spc="-1" dirty="0" smtClean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cs typeface="Calibri" panose="020F0502020204030204" pitchFamily="34" charset="0"/>
              </a:rPr>
              <a:t>= </a:t>
            </a:r>
            <a:r>
              <a:rPr lang="en-US" spc="-1" dirty="0" err="1">
                <a:solidFill>
                  <a:srgbClr val="0070C0"/>
                </a:solidFill>
                <a:cs typeface="Calibri" panose="020F0502020204030204" pitchFamily="34" charset="0"/>
              </a:rPr>
              <a:t>total_count</a:t>
            </a:r>
            <a:r>
              <a:rPr lang="en-US" spc="-1" dirty="0">
                <a:solidFill>
                  <a:srgbClr val="0070C0"/>
                </a:solidFill>
                <a:cs typeface="Calibri" panose="020F0502020204030204" pitchFamily="34" charset="0"/>
              </a:rPr>
              <a:t> / number</a:t>
            </a:r>
          </a:p>
          <a:p>
            <a:pPr lvl="1"/>
            <a:r>
              <a:rPr lang="en-US" spc="-1" dirty="0">
                <a:solidFill>
                  <a:srgbClr val="0070C0"/>
                </a:solidFill>
                <a:cs typeface="Calibri" panose="020F0502020204030204" pitchFamily="34" charset="0"/>
              </a:rPr>
              <a:t>print(</a:t>
            </a:r>
            <a:r>
              <a:rPr lang="en-US" spc="-1" dirty="0" err="1">
                <a:solidFill>
                  <a:srgbClr val="0070C0"/>
                </a:solidFill>
                <a:cs typeface="Calibri" panose="020F0502020204030204" pitchFamily="34" charset="0"/>
              </a:rPr>
              <a:t>total_count</a:t>
            </a:r>
            <a:r>
              <a:rPr lang="en-US" spc="-1" dirty="0">
                <a:solidFill>
                  <a:srgbClr val="0070C0"/>
                </a:solidFill>
                <a:cs typeface="Calibri" panose="020F0502020204030204" pitchFamily="34" charset="0"/>
              </a:rPr>
              <a:t> + ‘-</a:t>
            </a:r>
            <a:r>
              <a:rPr lang="ru-RU" spc="-1" dirty="0">
                <a:solidFill>
                  <a:srgbClr val="0070C0"/>
                </a:solidFill>
                <a:cs typeface="Calibri" panose="020F0502020204030204" pitchFamily="34" charset="0"/>
              </a:rPr>
              <a:t> это число</a:t>
            </a:r>
            <a:r>
              <a:rPr lang="en-US" spc="-1" dirty="0">
                <a:solidFill>
                  <a:srgbClr val="0070C0"/>
                </a:solidFill>
                <a:cs typeface="Calibri" panose="020F0502020204030204" pitchFamily="34" charset="0"/>
              </a:rPr>
              <a:t>’</a:t>
            </a:r>
            <a:r>
              <a:rPr lang="ru-RU" spc="-1" dirty="0">
                <a:solidFill>
                  <a:srgbClr val="0070C0"/>
                </a:solidFill>
                <a:cs typeface="Calibri" panose="020F0502020204030204" pitchFamily="34" charset="0"/>
              </a:rPr>
              <a:t>)</a:t>
            </a:r>
            <a:endParaRPr lang="en-US" spc="-1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endParaRPr lang="en-US" spc="-1" dirty="0" smtClean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endParaRPr lang="en-US" spc="-1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endParaRPr lang="en-US" spc="-1" dirty="0" smtClean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r>
              <a:rPr lang="en-US" spc="-1" dirty="0" smtClean="0">
                <a:solidFill>
                  <a:srgbClr val="0070C0"/>
                </a:solidFill>
                <a:cs typeface="Calibri" panose="020F0502020204030204" pitchFamily="34" charset="0"/>
              </a:rPr>
              <a:t>except </a:t>
            </a:r>
            <a:r>
              <a:rPr lang="en-US" spc="-1" dirty="0">
                <a:solidFill>
                  <a:srgbClr val="0070C0"/>
                </a:solidFill>
                <a:cs typeface="Calibri" panose="020F0502020204030204" pitchFamily="34" charset="0"/>
              </a:rPr>
              <a:t>(</a:t>
            </a:r>
            <a:r>
              <a:rPr lang="en-US" spc="-1" dirty="0" err="1">
                <a:solidFill>
                  <a:srgbClr val="0070C0"/>
                </a:solidFill>
                <a:cs typeface="Calibri" panose="020F0502020204030204" pitchFamily="34" charset="0"/>
              </a:rPr>
              <a:t>TypeError</a:t>
            </a:r>
            <a:r>
              <a:rPr lang="en-US" spc="-1" dirty="0">
                <a:solidFill>
                  <a:srgbClr val="0070C0"/>
                </a:solidFill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70C0"/>
                </a:solidFill>
                <a:cs typeface="Calibri" panose="020F0502020204030204" pitchFamily="34" charset="0"/>
              </a:rPr>
              <a:t>ZeroDivisionError</a:t>
            </a:r>
            <a:r>
              <a:rPr lang="en-US" spc="-1" dirty="0">
                <a:solidFill>
                  <a:srgbClr val="0070C0"/>
                </a:solidFill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Возникнет, если ввести ноль и при достижении строки с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</a:t>
            </a:r>
            <a:endParaRPr lang="en-US" spc="-1" dirty="0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spc="-1" dirty="0">
                <a:solidFill>
                  <a:srgbClr val="0070C0"/>
                </a:solidFill>
                <a:cs typeface="Calibri" panose="020F0502020204030204" pitchFamily="34" charset="0"/>
              </a:rPr>
              <a:t>print(“</a:t>
            </a:r>
            <a:r>
              <a:rPr lang="ru-RU" spc="-1" dirty="0">
                <a:solidFill>
                  <a:srgbClr val="0070C0"/>
                </a:solidFill>
                <a:cs typeface="Calibri" panose="020F0502020204030204" pitchFamily="34" charset="0"/>
              </a:rPr>
              <a:t>некорректное значение!”)</a:t>
            </a:r>
            <a:endParaRPr lang="en-US" spc="-1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r>
              <a:rPr lang="en-US" spc="-1" dirty="0" smtClean="0">
                <a:solidFill>
                  <a:srgbClr val="0070C0"/>
                </a:solidFill>
                <a:cs typeface="Calibri" panose="020F0502020204030204" pitchFamily="34" charset="0"/>
              </a:rPr>
              <a:t>finally:</a:t>
            </a:r>
          </a:p>
          <a:p>
            <a:pPr lvl="1"/>
            <a:r>
              <a:rPr lang="en-US" spc="-1" dirty="0" smtClean="0">
                <a:solidFill>
                  <a:srgbClr val="0070C0"/>
                </a:solidFill>
                <a:cs typeface="Calibri" panose="020F0502020204030204" pitchFamily="34" charset="0"/>
              </a:rPr>
              <a:t>print(“</a:t>
            </a:r>
            <a:r>
              <a:rPr lang="ru-RU" spc="-1" dirty="0" smtClean="0">
                <a:solidFill>
                  <a:srgbClr val="0070C0"/>
                </a:solidFill>
                <a:cs typeface="Calibri" panose="020F0502020204030204" pitchFamily="34" charset="0"/>
              </a:rPr>
              <a:t>Обработали исключения</a:t>
            </a:r>
            <a:r>
              <a:rPr lang="en-US" spc="-1" dirty="0" smtClean="0">
                <a:solidFill>
                  <a:srgbClr val="0070C0"/>
                </a:solidFill>
                <a:cs typeface="Calibri" panose="020F0502020204030204" pitchFamily="34" charset="0"/>
              </a:rPr>
              <a:t>”</a:t>
            </a:r>
            <a:r>
              <a:rPr lang="ru-RU" spc="-1" dirty="0" smtClean="0">
                <a:solidFill>
                  <a:srgbClr val="0070C0"/>
                </a:solidFill>
                <a:cs typeface="Calibri" panose="020F0502020204030204" pitchFamily="34" charset="0"/>
              </a:rPr>
              <a:t>)</a:t>
            </a:r>
            <a:endParaRPr lang="en-US" spc="-1" dirty="0" smtClean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51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15760" y="1761120"/>
            <a:ext cx="5533200" cy="527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проведения занятия 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Линейное программирование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Исключительные ситуации</a:t>
            </a:r>
            <a:endParaRPr lang="ru-RU" sz="1400" b="0" strike="noStrike" spc="-1">
              <a:latin typeface="Arial"/>
            </a:endParaRPr>
          </a:p>
          <a:p>
            <a:pPr marL="285840" indent="-232560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marL="285840" indent="-232560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>
              <a:latin typeface="Arial"/>
            </a:endParaRPr>
          </a:p>
          <a:p>
            <a:pPr marL="285840" indent="-232560">
              <a:lnSpc>
                <a:spcPct val="100000"/>
              </a:lnSpc>
            </a:pPr>
            <a:endParaRPr lang="ru-RU" sz="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Сигнатура ветвления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Реализация множественного ветвления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Отлавливание исключений</a:t>
            </a:r>
            <a:endParaRPr lang="ru-RU" sz="1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Примеры исключительных ситуаций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ru-RU" sz="14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368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3080" cy="44748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4411800" y="379080"/>
            <a:ext cx="38170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06040" y="2153160"/>
            <a:ext cx="6900840" cy="386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Ветвление и исключения.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Рассказать о линейном программировании.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о ветвлении и пользе ветвления.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Определить сигнатуру ветвления.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Объяснить множественное ветвление.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об исключительных ситуациях..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об обработке исключений.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 Каким образом осуществляется увеличение гибкости программного кода.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Особенности исключительных ситуаций.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Ветвление и исключения.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2080440"/>
            <a:ext cx="516960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Строить логически понятные ветви в программы.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Применять операторы множественного ветвления.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Создавать программы, устойчивые к исключениям.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graphicFrame>
        <p:nvGraphicFramePr>
          <p:cNvPr id="115" name="Table 5"/>
          <p:cNvGraphicFramePr/>
          <p:nvPr/>
        </p:nvGraphicFramePr>
        <p:xfrm>
          <a:off x="806040" y="4126680"/>
          <a:ext cx="7725240" cy="131112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Что такое ветвление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Зависимости в коде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latin typeface="Arial"/>
                        </a:rPr>
                        <a:t>  3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Перерыв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Исключения 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6720" cy="26784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2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Ветвление и исключения.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42600" y="1797729"/>
            <a:ext cx="6278900" cy="1143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ru-RU" dirty="0">
                <a:latin typeface="+mj-lt"/>
                <a:cs typeface="Calibri" panose="020F0502020204030204" pitchFamily="34" charset="0"/>
              </a:rPr>
              <a:t>В </a:t>
            </a:r>
            <a:r>
              <a:rPr lang="ru-RU" dirty="0" err="1">
                <a:latin typeface="+mj-lt"/>
                <a:cs typeface="Calibri" panose="020F0502020204030204" pitchFamily="34" charset="0"/>
              </a:rPr>
              <a:t>Python</a:t>
            </a:r>
            <a:r>
              <a:rPr lang="ru-RU" dirty="0">
                <a:latin typeface="+mj-lt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+mj-lt"/>
                <a:cs typeface="Calibri" panose="020F0502020204030204" pitchFamily="34" charset="0"/>
              </a:rPr>
              <a:t>условный оператор </a:t>
            </a:r>
            <a:r>
              <a:rPr lang="ru-RU" dirty="0">
                <a:latin typeface="+mj-lt"/>
                <a:cs typeface="Calibri" panose="020F0502020204030204" pitchFamily="34" charset="0"/>
              </a:rPr>
              <a:t>имеет вид:</a:t>
            </a:r>
          </a:p>
          <a:p>
            <a:r>
              <a:rPr lang="ru-RU" dirty="0" err="1">
                <a:latin typeface="+mj-lt"/>
                <a:cs typeface="Calibri" panose="020F0502020204030204" pitchFamily="34" charset="0"/>
              </a:rPr>
              <a:t>if</a:t>
            </a:r>
            <a:r>
              <a:rPr lang="ru-RU" dirty="0">
                <a:latin typeface="+mj-lt"/>
                <a:cs typeface="Calibri" panose="020F0502020204030204" pitchFamily="34" charset="0"/>
              </a:rPr>
              <a:t> &lt;логическое выражение&gt;:</a:t>
            </a:r>
          </a:p>
          <a:p>
            <a:pPr lvl="1"/>
            <a:r>
              <a:rPr lang="ru-RU" dirty="0" smtClean="0">
                <a:latin typeface="+mj-lt"/>
                <a:cs typeface="Calibri" panose="020F0502020204030204" pitchFamily="34" charset="0"/>
              </a:rPr>
              <a:t>&lt;</a:t>
            </a:r>
            <a:r>
              <a:rPr lang="ru-RU" dirty="0">
                <a:latin typeface="+mj-lt"/>
                <a:cs typeface="Calibri" panose="020F0502020204030204" pitchFamily="34" charset="0"/>
              </a:rPr>
              <a:t>действия, выполняемые, когда </a:t>
            </a:r>
            <a:r>
              <a:rPr lang="ru-RU" dirty="0" smtClean="0">
                <a:latin typeface="+mj-lt"/>
                <a:cs typeface="Calibri" panose="020F0502020204030204" pitchFamily="34" charset="0"/>
              </a:rPr>
              <a:t>логическое выражение </a:t>
            </a:r>
            <a:r>
              <a:rPr lang="ru-RU" dirty="0">
                <a:latin typeface="+mj-lt"/>
                <a:cs typeface="Calibri" panose="020F0502020204030204" pitchFamily="34" charset="0"/>
              </a:rPr>
              <a:t>принимает значение </a:t>
            </a:r>
            <a:r>
              <a:rPr lang="ru-RU" dirty="0" err="1">
                <a:latin typeface="+mj-lt"/>
                <a:cs typeface="Calibri" panose="020F0502020204030204" pitchFamily="34" charset="0"/>
              </a:rPr>
              <a:t>True</a:t>
            </a:r>
            <a:r>
              <a:rPr lang="ru-RU" dirty="0">
                <a:latin typeface="+mj-lt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+mj-lt"/>
                <a:cs typeface="Calibri" panose="020F0502020204030204" pitchFamily="34" charset="0"/>
              </a:rPr>
              <a:t>&gt;</a:t>
            </a:r>
            <a:endParaRPr lang="ru-RU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2600" y="3044950"/>
            <a:ext cx="537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+mj-lt"/>
                <a:cs typeface="Calibri" panose="020F0502020204030204" pitchFamily="34" charset="0"/>
              </a:rPr>
              <a:t>else</a:t>
            </a:r>
            <a:r>
              <a:rPr lang="ru-RU" dirty="0" smtClean="0">
                <a:latin typeface="+mj-lt"/>
                <a:cs typeface="Calibri" panose="020F0502020204030204" pitchFamily="34" charset="0"/>
              </a:rPr>
              <a:t>:</a:t>
            </a:r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latin typeface="+mj-lt"/>
                <a:cs typeface="Calibri" panose="020F0502020204030204" pitchFamily="34" charset="0"/>
              </a:rPr>
              <a:t>&lt;действия, выполняемые, когда логическое</a:t>
            </a:r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ru-RU" dirty="0" smtClean="0">
                <a:latin typeface="+mj-lt"/>
                <a:cs typeface="Calibri" panose="020F0502020204030204" pitchFamily="34" charset="0"/>
              </a:rPr>
              <a:t>выражение принимает значение </a:t>
            </a:r>
            <a:r>
              <a:rPr lang="ru-RU" dirty="0" err="1" smtClean="0">
                <a:latin typeface="+mj-lt"/>
                <a:cs typeface="Calibri" panose="020F0502020204030204" pitchFamily="34" charset="0"/>
              </a:rPr>
              <a:t>False</a:t>
            </a:r>
            <a:r>
              <a:rPr lang="ru-RU" dirty="0" smtClean="0">
                <a:latin typeface="+mj-lt"/>
                <a:cs typeface="Calibri" panose="020F0502020204030204" pitchFamily="34" charset="0"/>
              </a:rPr>
              <a:t> &gt;</a:t>
            </a:r>
            <a:endParaRPr lang="ru-RU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600" y="4072493"/>
            <a:ext cx="801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Calibri" panose="020F0502020204030204" pitchFamily="34" charset="0"/>
              </a:rPr>
              <a:t>a =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(input(’</a:t>
            </a:r>
            <a:r>
              <a:rPr lang="ru-RU" dirty="0" smtClean="0">
                <a:latin typeface="+mj-lt"/>
                <a:cs typeface="Calibri" panose="020F0502020204030204" pitchFamily="34" charset="0"/>
              </a:rPr>
              <a:t>Введите первое число: ’))</a:t>
            </a:r>
          </a:p>
          <a:p>
            <a:r>
              <a:rPr lang="en-US" dirty="0" smtClean="0">
                <a:latin typeface="+mj-lt"/>
                <a:cs typeface="Calibri" panose="020F0502020204030204" pitchFamily="34" charset="0"/>
              </a:rPr>
              <a:t>b =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(input(’</a:t>
            </a:r>
            <a:r>
              <a:rPr lang="ru-RU" dirty="0" smtClean="0">
                <a:latin typeface="+mj-lt"/>
                <a:cs typeface="Calibri" panose="020F0502020204030204" pitchFamily="34" charset="0"/>
              </a:rPr>
              <a:t>Введите второе число: ’))</a:t>
            </a:r>
          </a:p>
          <a:p>
            <a:r>
              <a:rPr lang="en-US" dirty="0" smtClean="0">
                <a:latin typeface="+mj-lt"/>
                <a:cs typeface="Calibri" panose="020F0502020204030204" pitchFamily="34" charset="0"/>
              </a:rPr>
              <a:t>if a % b == 0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: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Делится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ли первое введённое число на второе нацело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+mj-lt"/>
                <a:cs typeface="Calibri" panose="020F0502020204030204" pitchFamily="34" charset="0"/>
              </a:rPr>
              <a:t>print(" Yes")</a:t>
            </a:r>
          </a:p>
          <a:p>
            <a:r>
              <a:rPr lang="en-US" dirty="0" smtClean="0">
                <a:latin typeface="+mj-lt"/>
                <a:cs typeface="Calibri" panose="020F0502020204030204" pitchFamily="34" charset="0"/>
              </a:rPr>
              <a:t>else:</a:t>
            </a:r>
          </a:p>
          <a:p>
            <a:pPr lvl="1"/>
            <a:r>
              <a:rPr lang="en-US" dirty="0" smtClean="0">
                <a:latin typeface="+mj-lt"/>
                <a:cs typeface="Calibri" panose="020F0502020204030204" pitchFamily="34" charset="0"/>
              </a:rPr>
              <a:t>print("No")</a:t>
            </a:r>
            <a:endParaRPr lang="ru-RU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37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Ветвление и исключения.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789577"/>
            <a:ext cx="8189280" cy="6742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ru-RU" dirty="0" smtClean="0">
                <a:cs typeface="Calibri" panose="020F0502020204030204" pitchFamily="34" charset="0"/>
              </a:rPr>
              <a:t>Если </a:t>
            </a:r>
            <a:r>
              <a:rPr lang="ru-RU" dirty="0">
                <a:cs typeface="Calibri" panose="020F0502020204030204" pitchFamily="34" charset="0"/>
              </a:rPr>
              <a:t>нужно последовательно проверить несколько условий, </a:t>
            </a:r>
            <a:r>
              <a:rPr lang="ru-RU" dirty="0" smtClean="0">
                <a:cs typeface="Calibri" panose="020F0502020204030204" pitchFamily="34" charset="0"/>
              </a:rPr>
              <a:t>используется </a:t>
            </a:r>
            <a:r>
              <a:rPr lang="ru-RU" dirty="0">
                <a:cs typeface="Calibri" panose="020F0502020204030204" pitchFamily="34" charset="0"/>
              </a:rPr>
              <a:t>форма с дополнительным оператором </a:t>
            </a:r>
            <a:r>
              <a:rPr lang="ru-RU" dirty="0" err="1">
                <a:cs typeface="Calibri" panose="020F0502020204030204" pitchFamily="34" charset="0"/>
              </a:rPr>
              <a:t>elif</a:t>
            </a:r>
            <a:endParaRPr lang="ru-RU" sz="1000" spc="-1" dirty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6920" y="2463800"/>
            <a:ext cx="8102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if</a:t>
            </a:r>
            <a:r>
              <a:rPr lang="ru-RU" dirty="0"/>
              <a:t> &lt;логическое выражение&gt;:</a:t>
            </a:r>
          </a:p>
          <a:p>
            <a:pPr lvl="1"/>
            <a:r>
              <a:rPr lang="ru-RU" dirty="0"/>
              <a:t>&lt;действия, выполняемые, если логическое</a:t>
            </a:r>
          </a:p>
          <a:p>
            <a:pPr lvl="1"/>
            <a:r>
              <a:rPr lang="ru-RU" dirty="0"/>
              <a:t>выражение принимает значение </a:t>
            </a:r>
            <a:r>
              <a:rPr lang="ru-RU" dirty="0" err="1"/>
              <a:t>True</a:t>
            </a:r>
            <a:r>
              <a:rPr lang="ru-RU" dirty="0"/>
              <a:t> &gt;</a:t>
            </a:r>
          </a:p>
          <a:p>
            <a:r>
              <a:rPr lang="ru-RU" dirty="0" err="1"/>
              <a:t>elif</a:t>
            </a:r>
            <a:r>
              <a:rPr lang="ru-RU" dirty="0"/>
              <a:t> &lt;второе логическое выражение&gt;:</a:t>
            </a:r>
          </a:p>
          <a:p>
            <a:pPr lvl="1"/>
            <a:r>
              <a:rPr lang="ru-RU" dirty="0"/>
              <a:t>&lt;действия, выполняемые, если второе логическое</a:t>
            </a:r>
          </a:p>
          <a:p>
            <a:pPr lvl="1"/>
            <a:r>
              <a:rPr lang="ru-RU" dirty="0"/>
              <a:t>выражение принимает значение </a:t>
            </a:r>
            <a:r>
              <a:rPr lang="ru-RU" dirty="0" err="1"/>
              <a:t>True</a:t>
            </a:r>
            <a:r>
              <a:rPr lang="ru-RU" dirty="0"/>
              <a:t> &gt;</a:t>
            </a:r>
          </a:p>
          <a:p>
            <a:r>
              <a:rPr lang="ru-RU" dirty="0" err="1"/>
              <a:t>elif</a:t>
            </a:r>
            <a:r>
              <a:rPr lang="ru-RU" dirty="0"/>
              <a:t> &lt;третье логическое выражение&gt;:</a:t>
            </a:r>
          </a:p>
          <a:p>
            <a:pPr lvl="1"/>
            <a:r>
              <a:rPr lang="ru-RU" dirty="0"/>
              <a:t>&lt;действия, выполняемые, если третье логическое</a:t>
            </a:r>
          </a:p>
          <a:p>
            <a:pPr lvl="1"/>
            <a:r>
              <a:rPr lang="ru-RU" dirty="0"/>
              <a:t>выражение принимает значение </a:t>
            </a:r>
            <a:r>
              <a:rPr lang="ru-RU" dirty="0" err="1"/>
              <a:t>True</a:t>
            </a:r>
            <a:r>
              <a:rPr lang="ru-RU" dirty="0"/>
              <a:t> &gt;</a:t>
            </a:r>
          </a:p>
          <a:p>
            <a:r>
              <a:rPr lang="ru-RU" dirty="0"/>
              <a:t>. . .</a:t>
            </a:r>
          </a:p>
          <a:p>
            <a:r>
              <a:rPr lang="ru-RU" dirty="0" err="1"/>
              <a:t>else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&lt;действия, выполняемые, если ни одно из</a:t>
            </a:r>
          </a:p>
          <a:p>
            <a:pPr lvl="1"/>
            <a:r>
              <a:rPr lang="ru-RU" dirty="0"/>
              <a:t>логических выражений не принимает значение </a:t>
            </a:r>
            <a:r>
              <a:rPr lang="ru-RU" dirty="0" err="1"/>
              <a:t>True</a:t>
            </a:r>
            <a:r>
              <a:rPr lang="ru-RU" dirty="0"/>
              <a:t>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solidFill>
                  <a:srgbClr val="000000"/>
                </a:solidFill>
                <a:latin typeface="Calibri"/>
              </a:rPr>
              <a:t>7</a:t>
            </a:r>
            <a:endParaRPr lang="ru-RU" sz="12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Ветвление и исключения.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789577"/>
            <a:ext cx="4186680" cy="6742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ru-RU" dirty="0" smtClean="0">
                <a:cs typeface="Calibri" panose="020F0502020204030204" pitchFamily="34" charset="0"/>
              </a:rPr>
              <a:t>Пример кода с </a:t>
            </a:r>
            <a:r>
              <a:rPr lang="en-US" dirty="0" smtClean="0">
                <a:cs typeface="Calibri" panose="020F0502020204030204" pitchFamily="34" charset="0"/>
              </a:rPr>
              <a:t>if-</a:t>
            </a:r>
            <a:r>
              <a:rPr lang="en-US" dirty="0" err="1" smtClean="0">
                <a:cs typeface="Calibri" panose="020F0502020204030204" pitchFamily="34" charset="0"/>
              </a:rPr>
              <a:t>elif</a:t>
            </a:r>
            <a:r>
              <a:rPr lang="en-US" dirty="0" smtClean="0">
                <a:cs typeface="Calibri" panose="020F0502020204030204" pitchFamily="34" charset="0"/>
              </a:rPr>
              <a:t>-else</a:t>
            </a:r>
            <a:endParaRPr lang="ru-RU" sz="1000" spc="-1" dirty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36920" y="2463800"/>
            <a:ext cx="4304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alibri" panose="020F0502020204030204" pitchFamily="34" charset="0"/>
              </a:rPr>
              <a:t>a = </a:t>
            </a:r>
            <a:r>
              <a:rPr lang="en-US" dirty="0" err="1">
                <a:cs typeface="Calibri" panose="020F0502020204030204" pitchFamily="34" charset="0"/>
              </a:rPr>
              <a:t>int</a:t>
            </a:r>
            <a:r>
              <a:rPr lang="en-US" dirty="0">
                <a:cs typeface="Calibri" panose="020F0502020204030204" pitchFamily="34" charset="0"/>
              </a:rPr>
              <a:t>(input(’</a:t>
            </a:r>
            <a:r>
              <a:rPr lang="ru-RU" dirty="0">
                <a:cs typeface="Calibri" panose="020F0502020204030204" pitchFamily="34" charset="0"/>
              </a:rPr>
              <a:t>Введите первое число: ’))</a:t>
            </a:r>
          </a:p>
          <a:p>
            <a:r>
              <a:rPr lang="en-US" dirty="0">
                <a:cs typeface="Calibri" panose="020F0502020204030204" pitchFamily="34" charset="0"/>
              </a:rPr>
              <a:t>b = </a:t>
            </a:r>
            <a:r>
              <a:rPr lang="en-US" dirty="0" err="1">
                <a:cs typeface="Calibri" panose="020F0502020204030204" pitchFamily="34" charset="0"/>
              </a:rPr>
              <a:t>int</a:t>
            </a:r>
            <a:r>
              <a:rPr lang="en-US" dirty="0">
                <a:cs typeface="Calibri" panose="020F0502020204030204" pitchFamily="34" charset="0"/>
              </a:rPr>
              <a:t>(input(’</a:t>
            </a:r>
            <a:r>
              <a:rPr lang="ru-RU" dirty="0">
                <a:cs typeface="Calibri" panose="020F0502020204030204" pitchFamily="34" charset="0"/>
              </a:rPr>
              <a:t>Введите второе число: ’))</a:t>
            </a:r>
          </a:p>
          <a:p>
            <a:r>
              <a:rPr lang="en-US" dirty="0">
                <a:cs typeface="Calibri" panose="020F0502020204030204" pitchFamily="34" charset="0"/>
              </a:rPr>
              <a:t>if a % b == </a:t>
            </a:r>
            <a:r>
              <a:rPr lang="en-US" dirty="0" smtClean="0">
                <a:cs typeface="Calibri" panose="020F0502020204030204" pitchFamily="34" charset="0"/>
              </a:rPr>
              <a:t>0</a:t>
            </a:r>
            <a:endParaRPr lang="en-US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cs typeface="Calibri" panose="020F0502020204030204" pitchFamily="34" charset="0"/>
              </a:rPr>
              <a:t>print(f“{a} </a:t>
            </a:r>
            <a:r>
              <a:rPr lang="ru-RU" dirty="0" smtClean="0">
                <a:cs typeface="Calibri" panose="020F0502020204030204" pitchFamily="34" charset="0"/>
              </a:rPr>
              <a:t>делится нацело на </a:t>
            </a:r>
            <a:r>
              <a:rPr lang="en-US" dirty="0" smtClean="0">
                <a:cs typeface="Calibri" panose="020F0502020204030204" pitchFamily="34" charset="0"/>
              </a:rPr>
              <a:t>{b}")</a:t>
            </a:r>
          </a:p>
          <a:p>
            <a:r>
              <a:rPr lang="en-US" dirty="0" err="1" smtClean="0">
                <a:cs typeface="Calibri" panose="020F0502020204030204" pitchFamily="34" charset="0"/>
              </a:rPr>
              <a:t>elif</a:t>
            </a:r>
            <a:r>
              <a:rPr lang="en-US" dirty="0" smtClean="0">
                <a:cs typeface="Calibri" panose="020F0502020204030204" pitchFamily="34" charset="0"/>
              </a:rPr>
              <a:t> a % 2 == 0:</a:t>
            </a:r>
          </a:p>
          <a:p>
            <a:pPr marL="457200" lvl="2"/>
            <a:r>
              <a:rPr lang="en-US" dirty="0">
                <a:cs typeface="Calibri" panose="020F0502020204030204" pitchFamily="34" charset="0"/>
              </a:rPr>
              <a:t>print(f“{a} </a:t>
            </a:r>
            <a:r>
              <a:rPr lang="ru-RU" dirty="0" smtClean="0">
                <a:cs typeface="Calibri" panose="020F0502020204030204" pitchFamily="34" charset="0"/>
              </a:rPr>
              <a:t>четное</a:t>
            </a:r>
            <a:r>
              <a:rPr lang="en-US" dirty="0" smtClean="0">
                <a:cs typeface="Calibri" panose="020F0502020204030204" pitchFamily="34" charset="0"/>
              </a:rPr>
              <a:t>")</a:t>
            </a:r>
          </a:p>
          <a:p>
            <a:r>
              <a:rPr lang="en-US" dirty="0" err="1">
                <a:cs typeface="Calibri" panose="020F0502020204030204" pitchFamily="34" charset="0"/>
              </a:rPr>
              <a:t>elif</a:t>
            </a:r>
            <a:r>
              <a:rPr lang="en-US" dirty="0">
                <a:cs typeface="Calibri" panose="020F0502020204030204" pitchFamily="34" charset="0"/>
              </a:rPr>
              <a:t> b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% 2 == 0:</a:t>
            </a:r>
          </a:p>
          <a:p>
            <a:pPr marL="457200" lvl="2"/>
            <a:r>
              <a:rPr lang="en-US" dirty="0">
                <a:cs typeface="Calibri" panose="020F0502020204030204" pitchFamily="34" charset="0"/>
              </a:rPr>
              <a:t>print(f</a:t>
            </a:r>
            <a:r>
              <a:rPr lang="en-US" dirty="0" smtClean="0">
                <a:cs typeface="Calibri" panose="020F0502020204030204" pitchFamily="34" charset="0"/>
              </a:rPr>
              <a:t>“{b} </a:t>
            </a:r>
            <a:r>
              <a:rPr lang="ru-RU" dirty="0">
                <a:cs typeface="Calibri" panose="020F0502020204030204" pitchFamily="34" charset="0"/>
              </a:rPr>
              <a:t>четное</a:t>
            </a:r>
            <a:r>
              <a:rPr lang="en-US" dirty="0" smtClean="0">
                <a:cs typeface="Calibri" panose="020F0502020204030204" pitchFamily="34" charset="0"/>
              </a:rPr>
              <a:t>")</a:t>
            </a:r>
            <a:endParaRPr lang="ru-RU" dirty="0" smtClean="0">
              <a:cs typeface="Calibri" panose="020F0502020204030204" pitchFamily="34" charset="0"/>
            </a:endParaRPr>
          </a:p>
          <a:p>
            <a:r>
              <a:rPr lang="en-US" dirty="0" err="1">
                <a:cs typeface="Calibri" panose="020F0502020204030204" pitchFamily="34" charset="0"/>
              </a:rPr>
              <a:t>elif</a:t>
            </a:r>
            <a:r>
              <a:rPr lang="en-US" dirty="0">
                <a:cs typeface="Calibri" panose="020F0502020204030204" pitchFamily="34" charset="0"/>
              </a:rPr>
              <a:t> a % 2 == </a:t>
            </a:r>
            <a:r>
              <a:rPr lang="en-US" dirty="0" smtClean="0">
                <a:cs typeface="Calibri" panose="020F0502020204030204" pitchFamily="34" charset="0"/>
              </a:rPr>
              <a:t>1:</a:t>
            </a:r>
            <a:endParaRPr lang="en-US" dirty="0">
              <a:cs typeface="Calibri" panose="020F0502020204030204" pitchFamily="34" charset="0"/>
            </a:endParaRPr>
          </a:p>
          <a:p>
            <a:pPr marL="457200" lvl="2"/>
            <a:r>
              <a:rPr lang="en-US" dirty="0">
                <a:cs typeface="Calibri" panose="020F0502020204030204" pitchFamily="34" charset="0"/>
              </a:rPr>
              <a:t>print(f“{a} </a:t>
            </a:r>
            <a:r>
              <a:rPr lang="ru-RU" dirty="0" smtClean="0">
                <a:cs typeface="Calibri" panose="020F0502020204030204" pitchFamily="34" charset="0"/>
              </a:rPr>
              <a:t>нечетное</a:t>
            </a:r>
            <a:r>
              <a:rPr lang="en-US" dirty="0" smtClean="0">
                <a:cs typeface="Calibri" panose="020F0502020204030204" pitchFamily="34" charset="0"/>
              </a:rPr>
              <a:t>")</a:t>
            </a:r>
          </a:p>
          <a:p>
            <a:r>
              <a:rPr lang="en-US" dirty="0" smtClean="0">
                <a:cs typeface="Calibri" panose="020F0502020204030204" pitchFamily="34" charset="0"/>
              </a:rPr>
              <a:t>else:</a:t>
            </a:r>
          </a:p>
          <a:p>
            <a:pPr marL="457200" lvl="2"/>
            <a:r>
              <a:rPr lang="en-US" dirty="0">
                <a:cs typeface="Calibri" panose="020F0502020204030204" pitchFamily="34" charset="0"/>
              </a:rPr>
              <a:t>print(f“{b} </a:t>
            </a:r>
            <a:r>
              <a:rPr lang="ru-RU" dirty="0" smtClean="0">
                <a:cs typeface="Calibri" panose="020F0502020204030204" pitchFamily="34" charset="0"/>
              </a:rPr>
              <a:t>нечетное</a:t>
            </a:r>
            <a:r>
              <a:rPr lang="en-US" dirty="0" smtClean="0">
                <a:cs typeface="Calibri" panose="020F0502020204030204" pitchFamily="34" charset="0"/>
              </a:rPr>
              <a:t>")</a:t>
            </a:r>
            <a:endParaRPr lang="ru-RU" dirty="0"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57" y="1179000"/>
            <a:ext cx="4344843" cy="47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Ветвление и исключения.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36920" y="1784105"/>
            <a:ext cx="4186680" cy="6742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ru-RU" dirty="0"/>
              <a:t>Блок — это группа команд</a:t>
            </a:r>
            <a:endParaRPr lang="ru-RU" sz="1000" b="1" spc="-1" dirty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42827" y="2121052"/>
            <a:ext cx="442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age</a:t>
            </a:r>
            <a:r>
              <a:rPr lang="ru-RU" dirty="0"/>
              <a:t> = </a:t>
            </a:r>
            <a:r>
              <a:rPr lang="en-US" dirty="0" err="1">
                <a:cs typeface="Calibri" panose="020F0502020204030204" pitchFamily="34" charset="0"/>
              </a:rPr>
              <a:t>int</a:t>
            </a:r>
            <a:r>
              <a:rPr lang="en-US" dirty="0">
                <a:cs typeface="Calibri" panose="020F0502020204030204" pitchFamily="34" charset="0"/>
              </a:rPr>
              <a:t>(input(’</a:t>
            </a:r>
            <a:r>
              <a:rPr lang="ru-RU" dirty="0">
                <a:cs typeface="Calibri" panose="020F0502020204030204" pitchFamily="34" charset="0"/>
              </a:rPr>
              <a:t>Введите </a:t>
            </a:r>
            <a:r>
              <a:rPr lang="ru-RU" dirty="0" smtClean="0">
                <a:cs typeface="Calibri" panose="020F0502020204030204" pitchFamily="34" charset="0"/>
              </a:rPr>
              <a:t>сколько лет:’))</a:t>
            </a:r>
            <a:endParaRPr lang="ru-RU" dirty="0">
              <a:cs typeface="Calibri" panose="020F0502020204030204" pitchFamily="34" charset="0"/>
            </a:endParaRPr>
          </a:p>
          <a:p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ru-RU" dirty="0" err="1"/>
              <a:t>age</a:t>
            </a:r>
            <a:r>
              <a:rPr lang="ru-RU" dirty="0"/>
              <a:t> &gt; 20:</a:t>
            </a:r>
          </a:p>
          <a:p>
            <a:pPr lvl="1"/>
            <a:r>
              <a:rPr lang="ru-RU" dirty="0" err="1"/>
              <a:t>print</a:t>
            </a:r>
            <a:r>
              <a:rPr lang="ru-RU" dirty="0"/>
              <a:t>('Как-то вы староваты!')</a:t>
            </a:r>
          </a:p>
          <a:p>
            <a:pPr lvl="1"/>
            <a:r>
              <a:rPr lang="ru-RU" dirty="0" err="1"/>
              <a:t>print</a:t>
            </a:r>
            <a:r>
              <a:rPr lang="ru-RU" dirty="0"/>
              <a:t>('Что вы здесь делаете?')</a:t>
            </a:r>
          </a:p>
          <a:p>
            <a:pPr lvl="1"/>
            <a:r>
              <a:rPr lang="ru-RU" dirty="0" err="1"/>
              <a:t>print</a:t>
            </a:r>
            <a:r>
              <a:rPr lang="ru-RU" dirty="0"/>
              <a:t>('Почему не стрижете газон или не перекладываете </a:t>
            </a:r>
            <a:r>
              <a:rPr lang="ru-RU" dirty="0" smtClean="0"/>
              <a:t>бумажки</a:t>
            </a:r>
            <a:r>
              <a:rPr lang="ru-RU" dirty="0"/>
              <a:t>?')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4693" y="2140883"/>
            <a:ext cx="2373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</a:t>
            </a:r>
            <a:r>
              <a:rPr lang="ru-RU" dirty="0" smtClean="0">
                <a:solidFill>
                  <a:srgbClr val="FF0000"/>
                </a:solidFill>
              </a:rPr>
              <a:t>трока кода</a:t>
            </a:r>
          </a:p>
          <a:p>
            <a:r>
              <a:rPr lang="ru-RU" dirty="0">
                <a:solidFill>
                  <a:srgbClr val="FF0000"/>
                </a:solidFill>
              </a:rPr>
              <a:t>строка кода</a:t>
            </a:r>
          </a:p>
          <a:p>
            <a:r>
              <a:rPr lang="ru-RU" dirty="0">
                <a:solidFill>
                  <a:srgbClr val="FF0000"/>
                </a:solidFill>
              </a:rPr>
              <a:t>строка кода</a:t>
            </a:r>
          </a:p>
          <a:p>
            <a:endParaRPr lang="ru-RU" dirty="0" smtClean="0"/>
          </a:p>
          <a:p>
            <a:pPr lvl="1"/>
            <a:r>
              <a:rPr lang="ru-RU" dirty="0">
                <a:solidFill>
                  <a:schemeClr val="accent1"/>
                </a:solidFill>
              </a:rPr>
              <a:t>строка кода</a:t>
            </a:r>
          </a:p>
          <a:p>
            <a:pPr lvl="1"/>
            <a:r>
              <a:rPr lang="ru-RU" dirty="0">
                <a:solidFill>
                  <a:schemeClr val="accent1"/>
                </a:solidFill>
              </a:rPr>
              <a:t>строка кода</a:t>
            </a:r>
          </a:p>
          <a:p>
            <a:pPr lvl="1"/>
            <a:r>
              <a:rPr lang="ru-RU" dirty="0">
                <a:solidFill>
                  <a:schemeClr val="accent1"/>
                </a:solidFill>
              </a:rPr>
              <a:t>строка кода</a:t>
            </a:r>
          </a:p>
          <a:p>
            <a:endParaRPr lang="ru-RU" dirty="0" smtClean="0"/>
          </a:p>
          <a:p>
            <a:pPr lvl="2"/>
            <a:r>
              <a:rPr lang="ru-RU" dirty="0">
                <a:solidFill>
                  <a:schemeClr val="accent6"/>
                </a:solidFill>
              </a:rPr>
              <a:t>строка кода</a:t>
            </a:r>
          </a:p>
          <a:p>
            <a:pPr lvl="2"/>
            <a:r>
              <a:rPr lang="ru-RU" dirty="0">
                <a:solidFill>
                  <a:schemeClr val="accent6"/>
                </a:solidFill>
              </a:rPr>
              <a:t>строка кода</a:t>
            </a:r>
          </a:p>
          <a:p>
            <a:pPr lvl="2"/>
            <a:r>
              <a:rPr lang="ru-RU" dirty="0">
                <a:solidFill>
                  <a:schemeClr val="accent6"/>
                </a:solidFill>
              </a:rPr>
              <a:t>строка кода</a:t>
            </a:r>
          </a:p>
          <a:p>
            <a:pPr lvl="1"/>
            <a:r>
              <a:rPr lang="ru-RU" dirty="0">
                <a:solidFill>
                  <a:schemeClr val="accent1"/>
                </a:solidFill>
              </a:rPr>
              <a:t>строка кода</a:t>
            </a:r>
          </a:p>
          <a:p>
            <a:r>
              <a:rPr lang="ru-RU" dirty="0">
                <a:solidFill>
                  <a:srgbClr val="FF0000"/>
                </a:solidFill>
              </a:rPr>
              <a:t>строка кода</a:t>
            </a:r>
          </a:p>
          <a:p>
            <a:r>
              <a:rPr lang="ru-RU" dirty="0">
                <a:solidFill>
                  <a:srgbClr val="FF0000"/>
                </a:solidFill>
              </a:rPr>
              <a:t>строка кода</a:t>
            </a:r>
          </a:p>
          <a:p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6" idx="3"/>
          </p:cNvCxnSpPr>
          <p:nvPr/>
        </p:nvCxnSpPr>
        <p:spPr>
          <a:xfrm>
            <a:off x="7518420" y="4264542"/>
            <a:ext cx="0" cy="10152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97547" y="455403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Блок 3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417700" y="3393141"/>
            <a:ext cx="0" cy="206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28387" y="35946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Блок 2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8656020" y="2140883"/>
            <a:ext cx="0" cy="3891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11807" y="232743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Блок 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9837" y="3861540"/>
            <a:ext cx="4526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age</a:t>
            </a:r>
            <a:r>
              <a:rPr lang="ru-RU" dirty="0"/>
              <a:t> = </a:t>
            </a:r>
            <a:r>
              <a:rPr lang="en-US" dirty="0" err="1">
                <a:cs typeface="Calibri" panose="020F0502020204030204" pitchFamily="34" charset="0"/>
              </a:rPr>
              <a:t>int</a:t>
            </a:r>
            <a:r>
              <a:rPr lang="en-US" dirty="0">
                <a:cs typeface="Calibri" panose="020F0502020204030204" pitchFamily="34" charset="0"/>
              </a:rPr>
              <a:t>(input(’</a:t>
            </a:r>
            <a:r>
              <a:rPr lang="ru-RU" dirty="0">
                <a:cs typeface="Calibri" panose="020F0502020204030204" pitchFamily="34" charset="0"/>
              </a:rPr>
              <a:t>Введите сколько лет:’)) </a:t>
            </a:r>
            <a:endParaRPr lang="ru-RU" dirty="0" smtClean="0">
              <a:cs typeface="Calibri" panose="020F0502020204030204" pitchFamily="34" charset="0"/>
            </a:endParaRPr>
          </a:p>
          <a:p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ru-RU" dirty="0" err="1"/>
              <a:t>age</a:t>
            </a:r>
            <a:r>
              <a:rPr lang="ru-RU" dirty="0"/>
              <a:t> &gt; 20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4 пробела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ru-RU" dirty="0" err="1"/>
              <a:t>print</a:t>
            </a:r>
            <a:r>
              <a:rPr lang="ru-RU" dirty="0"/>
              <a:t>('Как-то вы староваты</a:t>
            </a:r>
            <a:r>
              <a:rPr lang="ru-RU" dirty="0" smtClean="0"/>
              <a:t>!')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# 6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пробелов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ru-RU" dirty="0" smtClean="0"/>
              <a:t>  </a:t>
            </a:r>
            <a:r>
              <a:rPr lang="ru-RU" dirty="0" err="1" smtClean="0"/>
              <a:t>print</a:t>
            </a:r>
            <a:r>
              <a:rPr lang="ru-RU" dirty="0"/>
              <a:t>('Что вы здесь делаете?')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6920" y="566283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SyntaxError</a:t>
            </a:r>
            <a:r>
              <a:rPr lang="en-US" dirty="0">
                <a:solidFill>
                  <a:srgbClr val="FF0000"/>
                </a:solidFill>
              </a:rPr>
              <a:t>: unexpected indent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7" grpId="0"/>
      <p:bldP spid="4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solidFill>
                  <a:srgbClr val="000000"/>
                </a:solidFill>
                <a:latin typeface="Calibri"/>
              </a:rPr>
              <a:t>9</a:t>
            </a: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Ветвление и исключения.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789577"/>
            <a:ext cx="8149320" cy="46223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pc="-1" dirty="0">
                <a:cs typeface="Calibri" panose="020F0502020204030204" pitchFamily="34" charset="0"/>
              </a:rPr>
              <a:t>try: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&lt;</a:t>
            </a:r>
            <a:r>
              <a:rPr lang="ru-RU" spc="-1" dirty="0">
                <a:cs typeface="Calibri" panose="020F0502020204030204" pitchFamily="34" charset="0"/>
              </a:rPr>
              <a:t>Сначала выполняются эти </a:t>
            </a:r>
            <a:r>
              <a:rPr lang="ru-RU" spc="-1" dirty="0" smtClean="0">
                <a:cs typeface="Calibri" panose="020F0502020204030204" pitchFamily="34" charset="0"/>
              </a:rPr>
              <a:t>действия</a:t>
            </a:r>
            <a:r>
              <a:rPr lang="en-US" spc="-1" dirty="0" smtClean="0">
                <a:cs typeface="Calibri" panose="020F0502020204030204" pitchFamily="34" charset="0"/>
              </a:rPr>
              <a:t>&gt; </a:t>
            </a:r>
            <a:endParaRPr lang="ru-RU" spc="-1" dirty="0" smtClean="0">
              <a:cs typeface="Calibri" panose="020F0502020204030204" pitchFamily="34" charset="0"/>
            </a:endParaRPr>
          </a:p>
          <a:p>
            <a:r>
              <a:rPr lang="en-US" spc="-1" dirty="0" smtClean="0">
                <a:cs typeface="Calibri" panose="020F0502020204030204" pitchFamily="34" charset="0"/>
              </a:rPr>
              <a:t>except &lt;name1&gt;: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&lt;</a:t>
            </a:r>
            <a:r>
              <a:rPr lang="ru-RU" dirty="0" smtClean="0"/>
              <a:t>действия</a:t>
            </a:r>
            <a:r>
              <a:rPr lang="ru-RU" dirty="0"/>
              <a:t>, выполняемые, если </a:t>
            </a:r>
            <a:r>
              <a:rPr lang="ru-RU" spc="-1" dirty="0" smtClean="0">
                <a:cs typeface="Calibri" panose="020F0502020204030204" pitchFamily="34" charset="0"/>
              </a:rPr>
              <a:t>в </a:t>
            </a:r>
            <a:r>
              <a:rPr lang="ru-RU" spc="-1" dirty="0">
                <a:cs typeface="Calibri" panose="020F0502020204030204" pitchFamily="34" charset="0"/>
              </a:rPr>
              <a:t>блоке </a:t>
            </a:r>
            <a:r>
              <a:rPr lang="en-US" spc="-1" dirty="0" smtClean="0">
                <a:cs typeface="Calibri" panose="020F0502020204030204" pitchFamily="34" charset="0"/>
              </a:rPr>
              <a:t>try </a:t>
            </a:r>
            <a:r>
              <a:rPr lang="ru-RU" spc="-1" dirty="0" smtClean="0">
                <a:cs typeface="Calibri" panose="020F0502020204030204" pitchFamily="34" charset="0"/>
              </a:rPr>
              <a:t>возникло </a:t>
            </a:r>
            <a:r>
              <a:rPr lang="ru-RU" spc="-1" dirty="0">
                <a:cs typeface="Calibri" panose="020F0502020204030204" pitchFamily="34" charset="0"/>
              </a:rPr>
              <a:t>исключение </a:t>
            </a:r>
            <a:r>
              <a:rPr lang="en-US" spc="-1" dirty="0" smtClean="0">
                <a:cs typeface="Calibri" panose="020F0502020204030204" pitchFamily="34" charset="0"/>
              </a:rPr>
              <a:t>name1</a:t>
            </a:r>
            <a:r>
              <a:rPr lang="en-US" spc="-1" dirty="0">
                <a:cs typeface="Calibri" panose="020F0502020204030204" pitchFamily="34" charset="0"/>
              </a:rPr>
              <a:t>&gt;</a:t>
            </a:r>
          </a:p>
          <a:p>
            <a:r>
              <a:rPr lang="en-US" spc="-1" dirty="0" smtClean="0">
                <a:cs typeface="Calibri" panose="020F0502020204030204" pitchFamily="34" charset="0"/>
              </a:rPr>
              <a:t>except (name2, name3):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&lt;</a:t>
            </a:r>
            <a:r>
              <a:rPr lang="ru-RU" dirty="0" smtClean="0"/>
              <a:t>действия, выполняемые, если</a:t>
            </a:r>
            <a:r>
              <a:rPr lang="en-US" dirty="0" smtClean="0"/>
              <a:t> </a:t>
            </a:r>
            <a:r>
              <a:rPr lang="ru-RU" spc="-1" dirty="0" smtClean="0">
                <a:cs typeface="Calibri" panose="020F0502020204030204" pitchFamily="34" charset="0"/>
              </a:rPr>
              <a:t>в блоке </a:t>
            </a:r>
            <a:r>
              <a:rPr lang="en-US" spc="-1" dirty="0" smtClean="0">
                <a:cs typeface="Calibri" panose="020F0502020204030204" pitchFamily="34" charset="0"/>
              </a:rPr>
              <a:t>try</a:t>
            </a:r>
            <a:r>
              <a:rPr lang="en-US" dirty="0" smtClean="0"/>
              <a:t> </a:t>
            </a:r>
            <a:r>
              <a:rPr lang="ru-RU" spc="-1" dirty="0" smtClean="0">
                <a:cs typeface="Calibri" panose="020F0502020204030204" pitchFamily="34" charset="0"/>
              </a:rPr>
              <a:t>возникло любое из этих исключений</a:t>
            </a:r>
            <a:r>
              <a:rPr lang="en-US" spc="-1" dirty="0" smtClean="0">
                <a:cs typeface="Calibri" panose="020F0502020204030204" pitchFamily="34" charset="0"/>
              </a:rPr>
              <a:t>&gt;</a:t>
            </a:r>
            <a:endParaRPr lang="ru-RU" spc="-1" dirty="0" smtClean="0">
              <a:cs typeface="Calibri" panose="020F0502020204030204" pitchFamily="34" charset="0"/>
            </a:endParaRPr>
          </a:p>
          <a:p>
            <a:r>
              <a:rPr lang="en-US" spc="-1" dirty="0" smtClean="0">
                <a:cs typeface="Calibri" panose="020F0502020204030204" pitchFamily="34" charset="0"/>
              </a:rPr>
              <a:t>except &lt;name4&gt; as &lt;data&gt;: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&lt;</a:t>
            </a:r>
            <a:r>
              <a:rPr lang="ru-RU" dirty="0" smtClean="0"/>
              <a:t>действия, выполняемые, если </a:t>
            </a:r>
            <a:r>
              <a:rPr lang="ru-RU" spc="-1" dirty="0" smtClean="0">
                <a:cs typeface="Calibri" panose="020F0502020204030204" pitchFamily="34" charset="0"/>
              </a:rPr>
              <a:t>в блоке </a:t>
            </a:r>
            <a:r>
              <a:rPr lang="en-US" spc="-1" dirty="0" smtClean="0">
                <a:cs typeface="Calibri" panose="020F0502020204030204" pitchFamily="34" charset="0"/>
              </a:rPr>
              <a:t>try</a:t>
            </a:r>
          </a:p>
          <a:p>
            <a:pPr lvl="1"/>
            <a:r>
              <a:rPr lang="ru-RU" spc="-1" dirty="0" smtClean="0">
                <a:cs typeface="Calibri" panose="020F0502020204030204" pitchFamily="34" charset="0"/>
              </a:rPr>
              <a:t>возникло исключение </a:t>
            </a:r>
            <a:r>
              <a:rPr lang="en-US" spc="-1" dirty="0" smtClean="0">
                <a:cs typeface="Calibri" panose="020F0502020204030204" pitchFamily="34" charset="0"/>
              </a:rPr>
              <a:t>name4, </a:t>
            </a:r>
            <a:r>
              <a:rPr lang="ru-RU" spc="-1" dirty="0" smtClean="0">
                <a:cs typeface="Calibri" panose="020F0502020204030204" pitchFamily="34" charset="0"/>
              </a:rPr>
              <a:t>и получает экземпляр исключения</a:t>
            </a:r>
            <a:r>
              <a:rPr lang="en-US" spc="-1" dirty="0" smtClean="0">
                <a:cs typeface="Calibri" panose="020F0502020204030204" pitchFamily="34" charset="0"/>
              </a:rPr>
              <a:t>&gt;</a:t>
            </a:r>
            <a:endParaRPr lang="ru-RU" spc="-1" dirty="0" smtClean="0">
              <a:cs typeface="Calibri" panose="020F0502020204030204" pitchFamily="34" charset="0"/>
            </a:endParaRPr>
          </a:p>
          <a:p>
            <a:r>
              <a:rPr lang="en-US" spc="-1" dirty="0" smtClean="0">
                <a:cs typeface="Calibri" panose="020F0502020204030204" pitchFamily="34" charset="0"/>
              </a:rPr>
              <a:t>except: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&lt;</a:t>
            </a:r>
            <a:r>
              <a:rPr lang="ru-RU" dirty="0" smtClean="0"/>
              <a:t>действия, выполняемые </a:t>
            </a:r>
            <a:r>
              <a:rPr lang="ru-RU" spc="-1" dirty="0" smtClean="0">
                <a:cs typeface="Calibri" panose="020F0502020204030204" pitchFamily="34" charset="0"/>
              </a:rPr>
              <a:t>для остальных возникших</a:t>
            </a:r>
            <a:r>
              <a:rPr lang="en-US" spc="-1" dirty="0" smtClean="0">
                <a:cs typeface="Calibri" panose="020F0502020204030204" pitchFamily="34" charset="0"/>
              </a:rPr>
              <a:t> </a:t>
            </a:r>
            <a:r>
              <a:rPr lang="ru-RU" spc="-1" dirty="0" smtClean="0">
                <a:cs typeface="Calibri" panose="020F0502020204030204" pitchFamily="34" charset="0"/>
              </a:rPr>
              <a:t>исключений</a:t>
            </a:r>
            <a:r>
              <a:rPr lang="en-US" spc="-1" dirty="0" smtClean="0">
                <a:cs typeface="Calibri" panose="020F0502020204030204" pitchFamily="34" charset="0"/>
              </a:rPr>
              <a:t>&gt;</a:t>
            </a:r>
          </a:p>
          <a:p>
            <a:r>
              <a:rPr lang="en-US" spc="-1" dirty="0" smtClean="0">
                <a:cs typeface="Calibri" panose="020F0502020204030204" pitchFamily="34" charset="0"/>
              </a:rPr>
              <a:t>finally:</a:t>
            </a:r>
          </a:p>
          <a:p>
            <a:pPr marL="457200" lvl="2"/>
            <a:r>
              <a:rPr lang="en-US" spc="-1" dirty="0" smtClean="0">
                <a:cs typeface="Calibri" panose="020F0502020204030204" pitchFamily="34" charset="0"/>
              </a:rPr>
              <a:t>&lt;</a:t>
            </a:r>
            <a:r>
              <a:rPr lang="ru-RU" dirty="0" smtClean="0"/>
              <a:t>действия, выполняемые после того, как все исключения будут обработаны</a:t>
            </a:r>
            <a:r>
              <a:rPr lang="en-US" spc="-1" dirty="0" smtClean="0">
                <a:cs typeface="Calibri" panose="020F0502020204030204" pitchFamily="34" charset="0"/>
              </a:rPr>
              <a:t>&gt;</a:t>
            </a:r>
            <a:endParaRPr lang="en-US" spc="-1" dirty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7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1156</Words>
  <Application>Microsoft Office PowerPoint</Application>
  <PresentationFormat>Экран (4:3)</PresentationFormat>
  <Paragraphs>240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Ситников</cp:lastModifiedBy>
  <cp:revision>76</cp:revision>
  <dcterms:created xsi:type="dcterms:W3CDTF">2012-07-30T23:42:41Z</dcterms:created>
  <dcterms:modified xsi:type="dcterms:W3CDTF">2019-10-09T22:49:30Z</dcterms:modified>
  <dc:language>ru-RU</dc:language>
</cp:coreProperties>
</file>