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p:scale>
          <a:sx n="66" d="100"/>
          <a:sy n="66" d="100"/>
        </p:scale>
        <p:origin x="-240" y="20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409185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271930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426547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104929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335108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219217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218567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351379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158454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327078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6844928-90F4-4DCA-87DB-FAD2F90373B1}" type="datetimeFigureOut">
              <a:rPr lang="zh-TW" altLang="en-US" smtClean="0"/>
              <a:t>2019/3/26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296521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2000"/>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44928-90F4-4DCA-87DB-FAD2F90373B1}" type="datetimeFigureOut">
              <a:rPr lang="zh-TW" altLang="en-US" smtClean="0"/>
              <a:t>2019/3/26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43191-7951-4B92-9F1C-F9EA33823F1C}" type="slidenum">
              <a:rPr lang="zh-TW" altLang="en-US" smtClean="0"/>
              <a:t>‹#›</a:t>
            </a:fld>
            <a:endParaRPr lang="zh-TW" altLang="en-US"/>
          </a:p>
        </p:txBody>
      </p:sp>
    </p:spTree>
    <p:extLst>
      <p:ext uri="{BB962C8B-B14F-4D97-AF65-F5344CB8AC3E}">
        <p14:creationId xmlns:p14="http://schemas.microsoft.com/office/powerpoint/2010/main" val="12067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a:stretch>
        </a:blipFill>
        <a:effectLst/>
      </p:bgPr>
    </p:bg>
    <p:spTree>
      <p:nvGrpSpPr>
        <p:cNvPr id="1" name=""/>
        <p:cNvGrpSpPr/>
        <p:nvPr/>
      </p:nvGrpSpPr>
      <p:grpSpPr>
        <a:xfrm>
          <a:off x="0" y="0"/>
          <a:ext cx="0" cy="0"/>
          <a:chOff x="0" y="0"/>
          <a:chExt cx="0" cy="0"/>
        </a:xfrm>
      </p:grpSpPr>
      <p:sp>
        <p:nvSpPr>
          <p:cNvPr id="4" name="文字方塊 3"/>
          <p:cNvSpPr txBox="1"/>
          <p:nvPr/>
        </p:nvSpPr>
        <p:spPr>
          <a:xfrm>
            <a:off x="3866508" y="3429000"/>
            <a:ext cx="4458984" cy="1569660"/>
          </a:xfrm>
          <a:prstGeom prst="rect">
            <a:avLst/>
          </a:prstGeom>
          <a:noFill/>
        </p:spPr>
        <p:txBody>
          <a:bodyPr wrap="square" rtlCol="0">
            <a:spAutoFit/>
          </a:bodyPr>
          <a:lstStyle/>
          <a:p>
            <a:pPr algn="ctr"/>
            <a:r>
              <a:rPr lang="en-US" altLang="zh-TW" sz="3200" dirty="0" smtClean="0">
                <a:solidFill>
                  <a:schemeClr val="bg2">
                    <a:lumMod val="10000"/>
                  </a:schemeClr>
                </a:solidFill>
              </a:rPr>
              <a:t>Web Design</a:t>
            </a:r>
          </a:p>
          <a:p>
            <a:pPr algn="ctr"/>
            <a:r>
              <a:rPr lang="zh-TW" altLang="en-US" sz="3200" dirty="0" smtClean="0">
                <a:solidFill>
                  <a:schemeClr val="bg2">
                    <a:lumMod val="10000"/>
                  </a:schemeClr>
                </a:solidFill>
              </a:rPr>
              <a:t>設計說明</a:t>
            </a:r>
            <a:endParaRPr lang="en-US" altLang="zh-TW" sz="3200" dirty="0" smtClean="0">
              <a:solidFill>
                <a:schemeClr val="bg2">
                  <a:lumMod val="10000"/>
                </a:schemeClr>
              </a:solidFill>
            </a:endParaRPr>
          </a:p>
          <a:p>
            <a:pPr algn="ctr"/>
            <a:endParaRPr lang="zh-TW" altLang="en-US" sz="3200" dirty="0">
              <a:solidFill>
                <a:schemeClr val="bg2">
                  <a:lumMod val="10000"/>
                </a:schemeClr>
              </a:solidFill>
            </a:endParaRPr>
          </a:p>
        </p:txBody>
      </p:sp>
      <p:sp>
        <p:nvSpPr>
          <p:cNvPr id="5" name="文字方塊 4"/>
          <p:cNvSpPr txBox="1"/>
          <p:nvPr/>
        </p:nvSpPr>
        <p:spPr>
          <a:xfrm>
            <a:off x="3866508" y="5009508"/>
            <a:ext cx="4458984" cy="461665"/>
          </a:xfrm>
          <a:prstGeom prst="rect">
            <a:avLst/>
          </a:prstGeom>
          <a:noFill/>
        </p:spPr>
        <p:txBody>
          <a:bodyPr wrap="square" rtlCol="0">
            <a:spAutoFit/>
          </a:bodyPr>
          <a:lstStyle/>
          <a:p>
            <a:pPr algn="ctr"/>
            <a:r>
              <a:rPr lang="en-US" altLang="zh-TW" sz="2400" dirty="0" smtClean="0">
                <a:solidFill>
                  <a:schemeClr val="bg2">
                    <a:lumMod val="10000"/>
                  </a:schemeClr>
                </a:solidFill>
              </a:rPr>
              <a:t>104590002 </a:t>
            </a:r>
            <a:r>
              <a:rPr lang="zh-TW" altLang="en-US" sz="2400" dirty="0" smtClean="0">
                <a:solidFill>
                  <a:schemeClr val="bg2">
                    <a:lumMod val="10000"/>
                  </a:schemeClr>
                </a:solidFill>
              </a:rPr>
              <a:t>資工四 王奕翔</a:t>
            </a:r>
            <a:endParaRPr lang="zh-TW" altLang="en-US" sz="2400" dirty="0">
              <a:solidFill>
                <a:schemeClr val="bg2">
                  <a:lumMod val="10000"/>
                </a:schemeClr>
              </a:solidFill>
            </a:endParaRPr>
          </a:p>
        </p:txBody>
      </p:sp>
    </p:spTree>
    <p:extLst>
      <p:ext uri="{BB962C8B-B14F-4D97-AF65-F5344CB8AC3E}">
        <p14:creationId xmlns:p14="http://schemas.microsoft.com/office/powerpoint/2010/main" val="1086694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084994" cy="6858000"/>
          </a:xfrm>
          <a:prstGeom prst="rect">
            <a:avLst/>
          </a:prstGeom>
        </p:spPr>
      </p:pic>
      <p:cxnSp>
        <p:nvCxnSpPr>
          <p:cNvPr id="5" name="直線單箭頭接點 4"/>
          <p:cNvCxnSpPr/>
          <p:nvPr/>
        </p:nvCxnSpPr>
        <p:spPr>
          <a:xfrm flipH="1">
            <a:off x="4754882" y="558265"/>
            <a:ext cx="1626667"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線單箭頭接點 8"/>
          <p:cNvCxnSpPr/>
          <p:nvPr/>
        </p:nvCxnSpPr>
        <p:spPr>
          <a:xfrm flipH="1">
            <a:off x="4754882" y="1673192"/>
            <a:ext cx="1626667"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線單箭頭接點 10"/>
          <p:cNvCxnSpPr/>
          <p:nvPr/>
        </p:nvCxnSpPr>
        <p:spPr>
          <a:xfrm flipH="1" flipV="1">
            <a:off x="4754881" y="5244166"/>
            <a:ext cx="1626666" cy="62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單箭頭接點 11"/>
          <p:cNvCxnSpPr/>
          <p:nvPr/>
        </p:nvCxnSpPr>
        <p:spPr>
          <a:xfrm flipH="1" flipV="1">
            <a:off x="3205213" y="3630330"/>
            <a:ext cx="3176334" cy="12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十邊形 14"/>
          <p:cNvSpPr/>
          <p:nvPr/>
        </p:nvSpPr>
        <p:spPr>
          <a:xfrm>
            <a:off x="2258551" y="435145"/>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1</a:t>
            </a:r>
            <a:endParaRPr lang="zh-TW" altLang="en-US" dirty="0"/>
          </a:p>
        </p:txBody>
      </p:sp>
      <p:sp>
        <p:nvSpPr>
          <p:cNvPr id="19" name="文字方塊 18"/>
          <p:cNvSpPr txBox="1"/>
          <p:nvPr/>
        </p:nvSpPr>
        <p:spPr>
          <a:xfrm>
            <a:off x="6381547" y="356135"/>
            <a:ext cx="5034015" cy="369332"/>
          </a:xfrm>
          <a:prstGeom prst="rect">
            <a:avLst/>
          </a:prstGeom>
          <a:noFill/>
        </p:spPr>
        <p:txBody>
          <a:bodyPr wrap="square" rtlCol="0">
            <a:spAutoFit/>
          </a:bodyPr>
          <a:lstStyle/>
          <a:p>
            <a:r>
              <a:rPr lang="zh-TW" altLang="en-US" dirty="0" smtClean="0"/>
              <a:t>簡潔的頁首告知使用者此網頁主打的形象與功能</a:t>
            </a:r>
            <a:endParaRPr lang="zh-TW" altLang="en-US" dirty="0"/>
          </a:p>
        </p:txBody>
      </p:sp>
      <p:sp>
        <p:nvSpPr>
          <p:cNvPr id="20" name="文字方塊 19"/>
          <p:cNvSpPr txBox="1"/>
          <p:nvPr/>
        </p:nvSpPr>
        <p:spPr>
          <a:xfrm>
            <a:off x="6381547" y="1445031"/>
            <a:ext cx="1145410" cy="369332"/>
          </a:xfrm>
          <a:prstGeom prst="rect">
            <a:avLst/>
          </a:prstGeom>
          <a:noFill/>
        </p:spPr>
        <p:txBody>
          <a:bodyPr wrap="square" rtlCol="0">
            <a:spAutoFit/>
          </a:bodyPr>
          <a:lstStyle/>
          <a:p>
            <a:r>
              <a:rPr lang="zh-TW" altLang="en-US" dirty="0" smtClean="0"/>
              <a:t>主導覽列</a:t>
            </a:r>
            <a:endParaRPr lang="zh-TW" altLang="en-US" dirty="0"/>
          </a:p>
        </p:txBody>
      </p:sp>
      <p:sp>
        <p:nvSpPr>
          <p:cNvPr id="24" name="文字方塊 23"/>
          <p:cNvSpPr txBox="1"/>
          <p:nvPr/>
        </p:nvSpPr>
        <p:spPr>
          <a:xfrm>
            <a:off x="6381547" y="3451879"/>
            <a:ext cx="3878984" cy="369332"/>
          </a:xfrm>
          <a:prstGeom prst="rect">
            <a:avLst/>
          </a:prstGeom>
          <a:noFill/>
        </p:spPr>
        <p:txBody>
          <a:bodyPr wrap="square" rtlCol="0">
            <a:spAutoFit/>
          </a:bodyPr>
          <a:lstStyle/>
          <a:p>
            <a:r>
              <a:rPr lang="zh-TW" altLang="en-US" dirty="0" smtClean="0"/>
              <a:t>通</a:t>
            </a:r>
            <a:r>
              <a:rPr lang="zh-TW" altLang="en-US" dirty="0"/>
              <a:t>知</a:t>
            </a:r>
            <a:r>
              <a:rPr lang="zh-TW" altLang="en-US" dirty="0" smtClean="0"/>
              <a:t>目前進行</a:t>
            </a:r>
            <a:r>
              <a:rPr lang="zh-TW" altLang="en-US" dirty="0"/>
              <a:t>中</a:t>
            </a:r>
            <a:r>
              <a:rPr lang="zh-TW" altLang="en-US" dirty="0" smtClean="0"/>
              <a:t>的活</a:t>
            </a:r>
            <a:r>
              <a:rPr lang="zh-TW" altLang="en-US" dirty="0"/>
              <a:t>動</a:t>
            </a:r>
          </a:p>
        </p:txBody>
      </p:sp>
      <p:sp>
        <p:nvSpPr>
          <p:cNvPr id="25" name="文字方塊 24"/>
          <p:cNvSpPr txBox="1"/>
          <p:nvPr/>
        </p:nvSpPr>
        <p:spPr>
          <a:xfrm>
            <a:off x="6381547" y="5118858"/>
            <a:ext cx="2685451" cy="369332"/>
          </a:xfrm>
          <a:prstGeom prst="rect">
            <a:avLst/>
          </a:prstGeom>
          <a:noFill/>
        </p:spPr>
        <p:txBody>
          <a:bodyPr wrap="square" rtlCol="0">
            <a:spAutoFit/>
          </a:bodyPr>
          <a:lstStyle/>
          <a:p>
            <a:r>
              <a:rPr lang="zh-TW" altLang="en-US" dirty="0" smtClean="0"/>
              <a:t>通</a:t>
            </a:r>
            <a:r>
              <a:rPr lang="zh-TW" altLang="en-US" dirty="0"/>
              <a:t>知</a:t>
            </a:r>
            <a:r>
              <a:rPr lang="zh-TW" altLang="en-US" dirty="0" smtClean="0"/>
              <a:t>目前進行</a:t>
            </a:r>
            <a:r>
              <a:rPr lang="zh-TW" altLang="en-US" dirty="0"/>
              <a:t>中</a:t>
            </a:r>
            <a:r>
              <a:rPr lang="zh-TW" altLang="en-US" dirty="0" smtClean="0"/>
              <a:t>的活</a:t>
            </a:r>
            <a:r>
              <a:rPr lang="zh-TW" altLang="en-US" dirty="0"/>
              <a:t>動</a:t>
            </a:r>
          </a:p>
        </p:txBody>
      </p:sp>
      <p:cxnSp>
        <p:nvCxnSpPr>
          <p:cNvPr id="27" name="肘形接點 26"/>
          <p:cNvCxnSpPr/>
          <p:nvPr/>
        </p:nvCxnSpPr>
        <p:spPr>
          <a:xfrm rot="10800000" flipV="1">
            <a:off x="1357166" y="5244165"/>
            <a:ext cx="4211049" cy="689409"/>
          </a:xfrm>
          <a:prstGeom prst="bentConnector3">
            <a:avLst>
              <a:gd name="adj1" fmla="val 629"/>
            </a:avLst>
          </a:prstGeom>
          <a:ln>
            <a:tailEnd type="triangle"/>
          </a:ln>
        </p:spPr>
        <p:style>
          <a:lnRef idx="3">
            <a:schemeClr val="dk1"/>
          </a:lnRef>
          <a:fillRef idx="0">
            <a:schemeClr val="dk1"/>
          </a:fillRef>
          <a:effectRef idx="2">
            <a:schemeClr val="dk1"/>
          </a:effectRef>
          <a:fontRef idx="minor">
            <a:schemeClr val="tx1"/>
          </a:fontRef>
        </p:style>
      </p:cxnSp>
      <p:sp>
        <p:nvSpPr>
          <p:cNvPr id="35" name="十邊形 34"/>
          <p:cNvSpPr/>
          <p:nvPr/>
        </p:nvSpPr>
        <p:spPr>
          <a:xfrm>
            <a:off x="1918281" y="6422518"/>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1</a:t>
            </a:r>
            <a:endParaRPr lang="zh-TW" altLang="en-US" dirty="0"/>
          </a:p>
        </p:txBody>
      </p:sp>
      <p:sp>
        <p:nvSpPr>
          <p:cNvPr id="37" name="十邊形 36"/>
          <p:cNvSpPr/>
          <p:nvPr/>
        </p:nvSpPr>
        <p:spPr>
          <a:xfrm>
            <a:off x="281458" y="6542834"/>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2</a:t>
            </a:r>
            <a:endParaRPr lang="zh-TW" altLang="en-US" dirty="0"/>
          </a:p>
        </p:txBody>
      </p:sp>
      <p:sp>
        <p:nvSpPr>
          <p:cNvPr id="38" name="十邊形 37"/>
          <p:cNvSpPr/>
          <p:nvPr/>
        </p:nvSpPr>
        <p:spPr>
          <a:xfrm>
            <a:off x="688040" y="2618496"/>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3</a:t>
            </a:r>
            <a:endParaRPr lang="zh-TW" altLang="en-US" dirty="0"/>
          </a:p>
        </p:txBody>
      </p:sp>
      <p:sp>
        <p:nvSpPr>
          <p:cNvPr id="39" name="十邊形 38"/>
          <p:cNvSpPr/>
          <p:nvPr/>
        </p:nvSpPr>
        <p:spPr>
          <a:xfrm>
            <a:off x="8225857" y="1153409"/>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1</a:t>
            </a:r>
            <a:endParaRPr lang="zh-TW" altLang="en-US" dirty="0"/>
          </a:p>
        </p:txBody>
      </p:sp>
      <p:sp>
        <p:nvSpPr>
          <p:cNvPr id="40" name="十邊形 39"/>
          <p:cNvSpPr/>
          <p:nvPr/>
        </p:nvSpPr>
        <p:spPr>
          <a:xfrm>
            <a:off x="8225857" y="1846016"/>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2</a:t>
            </a:r>
            <a:endParaRPr lang="zh-TW" altLang="en-US" dirty="0"/>
          </a:p>
        </p:txBody>
      </p:sp>
      <p:sp>
        <p:nvSpPr>
          <p:cNvPr id="41" name="十邊形 40"/>
          <p:cNvSpPr/>
          <p:nvPr/>
        </p:nvSpPr>
        <p:spPr>
          <a:xfrm>
            <a:off x="8225857" y="2503786"/>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3</a:t>
            </a:r>
            <a:endParaRPr lang="zh-TW" altLang="en-US" dirty="0"/>
          </a:p>
        </p:txBody>
      </p:sp>
      <p:sp>
        <p:nvSpPr>
          <p:cNvPr id="42" name="文字方塊 41"/>
          <p:cNvSpPr txBox="1"/>
          <p:nvPr/>
        </p:nvSpPr>
        <p:spPr>
          <a:xfrm>
            <a:off x="8566127" y="1040015"/>
            <a:ext cx="3436576" cy="523220"/>
          </a:xfrm>
          <a:prstGeom prst="rect">
            <a:avLst/>
          </a:prstGeom>
          <a:noFill/>
        </p:spPr>
        <p:txBody>
          <a:bodyPr wrap="square" rtlCol="0">
            <a:spAutoFit/>
          </a:bodyPr>
          <a:lstStyle/>
          <a:p>
            <a:r>
              <a:rPr lang="zh-TW" altLang="en-US" sz="1400" dirty="0" smtClean="0"/>
              <a:t>使用遊戲劇情背景的元素</a:t>
            </a:r>
            <a:r>
              <a:rPr lang="zh-TW" altLang="en-US" sz="1400" dirty="0" smtClean="0">
                <a:latin typeface="新細明體" panose="02020500000000000000" pitchFamily="18" charset="-120"/>
                <a:ea typeface="新細明體" panose="02020500000000000000" pitchFamily="18" charset="-120"/>
              </a:rPr>
              <a:t>、</a:t>
            </a:r>
            <a:r>
              <a:rPr lang="zh-TW" altLang="en-US" sz="1400" dirty="0" smtClean="0"/>
              <a:t>飛船</a:t>
            </a:r>
            <a:r>
              <a:rPr lang="zh-TW" altLang="en-US" sz="1400" dirty="0">
                <a:latin typeface="新細明體" panose="02020500000000000000" pitchFamily="18" charset="-120"/>
              </a:rPr>
              <a:t>、</a:t>
            </a:r>
            <a:r>
              <a:rPr lang="zh-TW" altLang="en-US" sz="1400" dirty="0" smtClean="0"/>
              <a:t>藍髮少女</a:t>
            </a:r>
            <a:r>
              <a:rPr lang="zh-TW" altLang="en-US" sz="1400" dirty="0">
                <a:latin typeface="新細明體" panose="02020500000000000000" pitchFamily="18" charset="-120"/>
              </a:rPr>
              <a:t>、</a:t>
            </a:r>
            <a:r>
              <a:rPr lang="zh-TW" altLang="en-US" sz="1400" dirty="0" smtClean="0"/>
              <a:t>空島的村莊</a:t>
            </a:r>
            <a:r>
              <a:rPr lang="zh-TW" altLang="en-US" sz="1400" dirty="0">
                <a:latin typeface="新細明體" panose="02020500000000000000" pitchFamily="18" charset="-120"/>
              </a:rPr>
              <a:t>，</a:t>
            </a:r>
            <a:r>
              <a:rPr lang="zh-TW" altLang="en-US" sz="1400" dirty="0" smtClean="0"/>
              <a:t>對網頁進行形象的建造</a:t>
            </a:r>
            <a:r>
              <a:rPr lang="zh-TW" altLang="en-US" sz="1400" dirty="0"/>
              <a:t>。</a:t>
            </a:r>
          </a:p>
        </p:txBody>
      </p:sp>
      <p:sp>
        <p:nvSpPr>
          <p:cNvPr id="43" name="十邊形 42"/>
          <p:cNvSpPr/>
          <p:nvPr/>
        </p:nvSpPr>
        <p:spPr>
          <a:xfrm>
            <a:off x="0" y="1319065"/>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1</a:t>
            </a:r>
            <a:endParaRPr lang="zh-TW" altLang="en-US" dirty="0"/>
          </a:p>
        </p:txBody>
      </p:sp>
      <p:sp>
        <p:nvSpPr>
          <p:cNvPr id="44" name="十邊形 43"/>
          <p:cNvSpPr/>
          <p:nvPr/>
        </p:nvSpPr>
        <p:spPr>
          <a:xfrm>
            <a:off x="4169173" y="2763657"/>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2</a:t>
            </a:r>
            <a:endParaRPr lang="zh-TW" altLang="en-US" dirty="0"/>
          </a:p>
        </p:txBody>
      </p:sp>
      <p:sp>
        <p:nvSpPr>
          <p:cNvPr id="46" name="文字方塊 45"/>
          <p:cNvSpPr txBox="1"/>
          <p:nvPr/>
        </p:nvSpPr>
        <p:spPr>
          <a:xfrm>
            <a:off x="8566127" y="1846016"/>
            <a:ext cx="3436576" cy="307777"/>
          </a:xfrm>
          <a:prstGeom prst="rect">
            <a:avLst/>
          </a:prstGeom>
          <a:noFill/>
        </p:spPr>
        <p:txBody>
          <a:bodyPr wrap="square" rtlCol="0">
            <a:spAutoFit/>
          </a:bodyPr>
          <a:lstStyle/>
          <a:p>
            <a:r>
              <a:rPr lang="zh-TW" altLang="en-US" sz="1400" dirty="0" smtClean="0"/>
              <a:t>透</a:t>
            </a:r>
            <a:r>
              <a:rPr lang="zh-TW" altLang="en-US" sz="1400" dirty="0"/>
              <a:t>過</a:t>
            </a:r>
            <a:r>
              <a:rPr lang="zh-TW" altLang="en-US" sz="1400" dirty="0" smtClean="0"/>
              <a:t>社群傳送官方最新消息的連結。</a:t>
            </a:r>
            <a:endParaRPr lang="zh-TW" altLang="en-US" sz="1400" dirty="0"/>
          </a:p>
        </p:txBody>
      </p:sp>
      <p:sp>
        <p:nvSpPr>
          <p:cNvPr id="47" name="文字方塊 46"/>
          <p:cNvSpPr txBox="1"/>
          <p:nvPr/>
        </p:nvSpPr>
        <p:spPr>
          <a:xfrm>
            <a:off x="8566127" y="2479233"/>
            <a:ext cx="3436576" cy="307777"/>
          </a:xfrm>
          <a:prstGeom prst="rect">
            <a:avLst/>
          </a:prstGeom>
          <a:noFill/>
        </p:spPr>
        <p:txBody>
          <a:bodyPr wrap="square" rtlCol="0">
            <a:spAutoFit/>
          </a:bodyPr>
          <a:lstStyle/>
          <a:p>
            <a:r>
              <a:rPr lang="zh-TW" altLang="en-US" sz="1400" dirty="0" smtClean="0"/>
              <a:t>遊戲世界的背景的主要元素與介紹</a:t>
            </a:r>
            <a:r>
              <a:rPr lang="zh-TW" altLang="en-US" sz="1400" dirty="0"/>
              <a:t>。</a:t>
            </a:r>
          </a:p>
        </p:txBody>
      </p:sp>
    </p:spTree>
    <p:extLst>
      <p:ext uri="{BB962C8B-B14F-4D97-AF65-F5344CB8AC3E}">
        <p14:creationId xmlns:p14="http://schemas.microsoft.com/office/powerpoint/2010/main" val="2058657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084995" cy="6858000"/>
          </a:xfrm>
          <a:prstGeom prst="rect">
            <a:avLst/>
          </a:prstGeom>
        </p:spPr>
      </p:pic>
      <p:pic>
        <p:nvPicPr>
          <p:cNvPr id="2" name="圖片 1"/>
          <p:cNvPicPr>
            <a:picLocks/>
          </p:cNvPicPr>
          <p:nvPr/>
        </p:nvPicPr>
        <p:blipFill>
          <a:blip r:embed="rId3"/>
          <a:stretch>
            <a:fillRect/>
          </a:stretch>
        </p:blipFill>
        <p:spPr>
          <a:xfrm>
            <a:off x="5190946" y="1007962"/>
            <a:ext cx="720000" cy="720000"/>
          </a:xfrm>
          <a:prstGeom prst="rect">
            <a:avLst/>
          </a:prstGeom>
        </p:spPr>
      </p:pic>
      <p:pic>
        <p:nvPicPr>
          <p:cNvPr id="3" name="圖片 2"/>
          <p:cNvPicPr>
            <a:picLocks/>
          </p:cNvPicPr>
          <p:nvPr/>
        </p:nvPicPr>
        <p:blipFill>
          <a:blip r:embed="rId4"/>
          <a:stretch>
            <a:fillRect/>
          </a:stretch>
        </p:blipFill>
        <p:spPr>
          <a:xfrm>
            <a:off x="5190946" y="136310"/>
            <a:ext cx="720000" cy="720000"/>
          </a:xfrm>
          <a:prstGeom prst="rect">
            <a:avLst/>
          </a:prstGeom>
        </p:spPr>
      </p:pic>
      <p:sp>
        <p:nvSpPr>
          <p:cNvPr id="5" name="文字方塊 4"/>
          <p:cNvSpPr txBox="1"/>
          <p:nvPr/>
        </p:nvSpPr>
        <p:spPr>
          <a:xfrm>
            <a:off x="5960877" y="106468"/>
            <a:ext cx="1944303" cy="338554"/>
          </a:xfrm>
          <a:prstGeom prst="rect">
            <a:avLst/>
          </a:prstGeom>
          <a:noFill/>
        </p:spPr>
        <p:txBody>
          <a:bodyPr wrap="square" rtlCol="0">
            <a:spAutoFit/>
          </a:bodyPr>
          <a:lstStyle/>
          <a:p>
            <a:r>
              <a:rPr lang="zh-TW" altLang="en-US" sz="1600" dirty="0" smtClean="0"/>
              <a:t>按鈕的主要配色</a:t>
            </a:r>
            <a:endParaRPr lang="zh-TW" altLang="en-US" sz="1600" dirty="0"/>
          </a:p>
        </p:txBody>
      </p:sp>
      <p:sp>
        <p:nvSpPr>
          <p:cNvPr id="6" name="文字方塊 5"/>
          <p:cNvSpPr txBox="1"/>
          <p:nvPr/>
        </p:nvSpPr>
        <p:spPr>
          <a:xfrm>
            <a:off x="5908692" y="1023262"/>
            <a:ext cx="1944303" cy="338554"/>
          </a:xfrm>
          <a:prstGeom prst="rect">
            <a:avLst/>
          </a:prstGeom>
          <a:noFill/>
        </p:spPr>
        <p:txBody>
          <a:bodyPr wrap="square" rtlCol="0">
            <a:spAutoFit/>
          </a:bodyPr>
          <a:lstStyle/>
          <a:p>
            <a:r>
              <a:rPr lang="zh-TW" altLang="en-US" sz="1600" dirty="0" smtClean="0"/>
              <a:t>背景的主要配色</a:t>
            </a:r>
            <a:endParaRPr lang="zh-TW" altLang="en-US" sz="1600" dirty="0"/>
          </a:p>
        </p:txBody>
      </p:sp>
      <p:pic>
        <p:nvPicPr>
          <p:cNvPr id="7" name="圖片 6"/>
          <p:cNvPicPr>
            <a:picLocks/>
          </p:cNvPicPr>
          <p:nvPr/>
        </p:nvPicPr>
        <p:blipFill>
          <a:blip r:embed="rId5"/>
          <a:stretch>
            <a:fillRect/>
          </a:stretch>
        </p:blipFill>
        <p:spPr>
          <a:xfrm>
            <a:off x="5191357" y="1879614"/>
            <a:ext cx="720000" cy="720000"/>
          </a:xfrm>
          <a:prstGeom prst="rect">
            <a:avLst/>
          </a:prstGeom>
        </p:spPr>
      </p:pic>
      <p:sp>
        <p:nvSpPr>
          <p:cNvPr id="8" name="文字方塊 7"/>
          <p:cNvSpPr txBox="1"/>
          <p:nvPr/>
        </p:nvSpPr>
        <p:spPr>
          <a:xfrm>
            <a:off x="5960877" y="1918910"/>
            <a:ext cx="3231570" cy="338554"/>
          </a:xfrm>
          <a:prstGeom prst="rect">
            <a:avLst/>
          </a:prstGeom>
          <a:noFill/>
        </p:spPr>
        <p:txBody>
          <a:bodyPr wrap="square" rtlCol="0">
            <a:spAutoFit/>
          </a:bodyPr>
          <a:lstStyle/>
          <a:p>
            <a:r>
              <a:rPr lang="zh-TW" altLang="en-US" sz="1600" dirty="0" smtClean="0"/>
              <a:t>為了區分欄位選擇更深的藍色</a:t>
            </a:r>
            <a:endParaRPr lang="zh-TW" altLang="en-US" sz="1600" dirty="0"/>
          </a:p>
        </p:txBody>
      </p:sp>
      <p:pic>
        <p:nvPicPr>
          <p:cNvPr id="9" name="圖片 8"/>
          <p:cNvPicPr>
            <a:picLocks/>
          </p:cNvPicPr>
          <p:nvPr/>
        </p:nvPicPr>
        <p:blipFill>
          <a:blip r:embed="rId6"/>
          <a:stretch>
            <a:fillRect/>
          </a:stretch>
        </p:blipFill>
        <p:spPr>
          <a:xfrm>
            <a:off x="5190946" y="2751266"/>
            <a:ext cx="720000" cy="720000"/>
          </a:xfrm>
          <a:prstGeom prst="rect">
            <a:avLst/>
          </a:prstGeom>
        </p:spPr>
      </p:pic>
      <p:sp>
        <p:nvSpPr>
          <p:cNvPr id="10" name="文字方塊 9"/>
          <p:cNvSpPr txBox="1"/>
          <p:nvPr/>
        </p:nvSpPr>
        <p:spPr>
          <a:xfrm>
            <a:off x="5960877" y="2834478"/>
            <a:ext cx="3039064" cy="584775"/>
          </a:xfrm>
          <a:prstGeom prst="rect">
            <a:avLst/>
          </a:prstGeom>
          <a:noFill/>
        </p:spPr>
        <p:txBody>
          <a:bodyPr wrap="square" rtlCol="0">
            <a:spAutoFit/>
          </a:bodyPr>
          <a:lstStyle/>
          <a:p>
            <a:r>
              <a:rPr lang="zh-TW" altLang="en-US" sz="1600" dirty="0" smtClean="0"/>
              <a:t>區分背景與欄位</a:t>
            </a:r>
            <a:endParaRPr lang="en-US" altLang="zh-TW" sz="1600" dirty="0" smtClean="0"/>
          </a:p>
          <a:p>
            <a:r>
              <a:rPr lang="zh-TW" altLang="en-US" sz="1600" dirty="0" smtClean="0"/>
              <a:t>使用此顏色為欄位創造空間</a:t>
            </a:r>
            <a:endParaRPr lang="zh-TW" altLang="en-US" sz="1600" dirty="0"/>
          </a:p>
        </p:txBody>
      </p:sp>
      <p:pic>
        <p:nvPicPr>
          <p:cNvPr id="11" name="圖片 10"/>
          <p:cNvPicPr>
            <a:picLocks/>
          </p:cNvPicPr>
          <p:nvPr/>
        </p:nvPicPr>
        <p:blipFill>
          <a:blip r:embed="rId3"/>
          <a:stretch>
            <a:fillRect/>
          </a:stretch>
        </p:blipFill>
        <p:spPr>
          <a:xfrm>
            <a:off x="6050105" y="5287071"/>
            <a:ext cx="1440000" cy="1440000"/>
          </a:xfrm>
          <a:prstGeom prst="rect">
            <a:avLst/>
          </a:prstGeom>
        </p:spPr>
      </p:pic>
      <p:pic>
        <p:nvPicPr>
          <p:cNvPr id="12" name="圖片 11"/>
          <p:cNvPicPr>
            <a:picLocks/>
          </p:cNvPicPr>
          <p:nvPr/>
        </p:nvPicPr>
        <p:blipFill>
          <a:blip r:embed="rId5"/>
          <a:stretch>
            <a:fillRect/>
          </a:stretch>
        </p:blipFill>
        <p:spPr>
          <a:xfrm>
            <a:off x="5188692" y="6007071"/>
            <a:ext cx="720000" cy="720000"/>
          </a:xfrm>
          <a:prstGeom prst="rect">
            <a:avLst/>
          </a:prstGeom>
        </p:spPr>
      </p:pic>
      <p:pic>
        <p:nvPicPr>
          <p:cNvPr id="13" name="圖片 12"/>
          <p:cNvPicPr>
            <a:picLocks/>
          </p:cNvPicPr>
          <p:nvPr/>
        </p:nvPicPr>
        <p:blipFill>
          <a:blip r:embed="rId4"/>
          <a:stretch>
            <a:fillRect/>
          </a:stretch>
        </p:blipFill>
        <p:spPr>
          <a:xfrm>
            <a:off x="5188692" y="5287071"/>
            <a:ext cx="720000" cy="720000"/>
          </a:xfrm>
          <a:prstGeom prst="rect">
            <a:avLst/>
          </a:prstGeom>
        </p:spPr>
      </p:pic>
      <p:pic>
        <p:nvPicPr>
          <p:cNvPr id="14" name="圖片 13"/>
          <p:cNvPicPr>
            <a:picLocks/>
          </p:cNvPicPr>
          <p:nvPr/>
        </p:nvPicPr>
        <p:blipFill>
          <a:blip r:embed="rId3"/>
          <a:stretch>
            <a:fillRect/>
          </a:stretch>
        </p:blipFill>
        <p:spPr>
          <a:xfrm>
            <a:off x="5188692" y="4567071"/>
            <a:ext cx="720000" cy="720000"/>
          </a:xfrm>
          <a:prstGeom prst="rect">
            <a:avLst/>
          </a:prstGeom>
        </p:spPr>
      </p:pic>
      <p:pic>
        <p:nvPicPr>
          <p:cNvPr id="15" name="圖片 14"/>
          <p:cNvPicPr>
            <a:picLocks/>
          </p:cNvPicPr>
          <p:nvPr/>
        </p:nvPicPr>
        <p:blipFill>
          <a:blip r:embed="rId6"/>
          <a:stretch>
            <a:fillRect/>
          </a:stretch>
        </p:blipFill>
        <p:spPr>
          <a:xfrm>
            <a:off x="5188692" y="3847071"/>
            <a:ext cx="720000" cy="720000"/>
          </a:xfrm>
          <a:prstGeom prst="rect">
            <a:avLst/>
          </a:prstGeom>
        </p:spPr>
      </p:pic>
      <p:pic>
        <p:nvPicPr>
          <p:cNvPr id="18" name="圖片 17"/>
          <p:cNvPicPr>
            <a:picLocks/>
          </p:cNvPicPr>
          <p:nvPr/>
        </p:nvPicPr>
        <p:blipFill>
          <a:blip r:embed="rId6"/>
          <a:stretch>
            <a:fillRect/>
          </a:stretch>
        </p:blipFill>
        <p:spPr>
          <a:xfrm>
            <a:off x="6201782" y="5438723"/>
            <a:ext cx="1142293" cy="1183457"/>
          </a:xfrm>
          <a:prstGeom prst="rect">
            <a:avLst/>
          </a:prstGeom>
        </p:spPr>
      </p:pic>
      <p:pic>
        <p:nvPicPr>
          <p:cNvPr id="17" name="圖片 16"/>
          <p:cNvPicPr>
            <a:picLocks/>
          </p:cNvPicPr>
          <p:nvPr/>
        </p:nvPicPr>
        <p:blipFill>
          <a:blip r:embed="rId4"/>
          <a:stretch>
            <a:fillRect/>
          </a:stretch>
        </p:blipFill>
        <p:spPr>
          <a:xfrm>
            <a:off x="6554935" y="5840236"/>
            <a:ext cx="720000" cy="720000"/>
          </a:xfrm>
          <a:prstGeom prst="rect">
            <a:avLst/>
          </a:prstGeom>
        </p:spPr>
      </p:pic>
      <p:sp>
        <p:nvSpPr>
          <p:cNvPr id="19" name="十邊形 18"/>
          <p:cNvSpPr/>
          <p:nvPr/>
        </p:nvSpPr>
        <p:spPr>
          <a:xfrm>
            <a:off x="5960877" y="3840269"/>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1</a:t>
            </a:r>
            <a:endParaRPr lang="zh-TW" altLang="en-US" dirty="0"/>
          </a:p>
        </p:txBody>
      </p:sp>
      <p:sp>
        <p:nvSpPr>
          <p:cNvPr id="20" name="文字方塊 19"/>
          <p:cNvSpPr txBox="1"/>
          <p:nvPr/>
        </p:nvSpPr>
        <p:spPr>
          <a:xfrm>
            <a:off x="6266938" y="3800764"/>
            <a:ext cx="1328943" cy="369332"/>
          </a:xfrm>
          <a:prstGeom prst="rect">
            <a:avLst/>
          </a:prstGeom>
          <a:noFill/>
        </p:spPr>
        <p:txBody>
          <a:bodyPr wrap="square" rtlCol="0">
            <a:spAutoFit/>
          </a:bodyPr>
          <a:lstStyle/>
          <a:p>
            <a:r>
              <a:rPr lang="zh-TW" altLang="en-US" dirty="0" smtClean="0"/>
              <a:t>視覺</a:t>
            </a:r>
            <a:r>
              <a:rPr lang="zh-TW" altLang="en-US" sz="1600" dirty="0" smtClean="0"/>
              <a:t>規劃</a:t>
            </a:r>
            <a:endParaRPr lang="zh-TW" altLang="en-US" dirty="0"/>
          </a:p>
        </p:txBody>
      </p:sp>
      <p:sp>
        <p:nvSpPr>
          <p:cNvPr id="21" name="十邊形 20"/>
          <p:cNvSpPr/>
          <p:nvPr/>
        </p:nvSpPr>
        <p:spPr>
          <a:xfrm>
            <a:off x="7218272" y="4930938"/>
            <a:ext cx="340270" cy="290322"/>
          </a:xfrm>
          <a:prstGeom prst="dec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2</a:t>
            </a:r>
            <a:endParaRPr lang="zh-TW" altLang="en-US" dirty="0"/>
          </a:p>
        </p:txBody>
      </p:sp>
      <p:sp>
        <p:nvSpPr>
          <p:cNvPr id="22" name="文字方塊 21"/>
          <p:cNvSpPr txBox="1"/>
          <p:nvPr/>
        </p:nvSpPr>
        <p:spPr>
          <a:xfrm>
            <a:off x="7558542" y="4515040"/>
            <a:ext cx="4633458" cy="2308324"/>
          </a:xfrm>
          <a:prstGeom prst="rect">
            <a:avLst/>
          </a:prstGeom>
          <a:noFill/>
        </p:spPr>
        <p:txBody>
          <a:bodyPr wrap="square" rtlCol="0">
            <a:spAutoFit/>
          </a:bodyPr>
          <a:lstStyle/>
          <a:p>
            <a:r>
              <a:rPr lang="zh-TW" altLang="en-US" sz="1600" dirty="0" smtClean="0"/>
              <a:t>對於整個網頁使用配色的規劃</a:t>
            </a:r>
            <a:endParaRPr lang="en-US" altLang="zh-TW" sz="1600" dirty="0" smtClean="0"/>
          </a:p>
          <a:p>
            <a:endParaRPr lang="en-US" altLang="zh-TW" sz="1600" dirty="0" smtClean="0"/>
          </a:p>
          <a:p>
            <a:r>
              <a:rPr lang="en-US" altLang="zh-TW" sz="1600" dirty="0" smtClean="0"/>
              <a:t>1.</a:t>
            </a:r>
            <a:r>
              <a:rPr lang="zh-TW" altLang="en-US" sz="1600" dirty="0" smtClean="0"/>
              <a:t>最底部使用最淺的藍色緩和整個網頁的視覺觀感</a:t>
            </a:r>
            <a:endParaRPr lang="en-US" altLang="zh-TW" sz="1600" dirty="0" smtClean="0"/>
          </a:p>
          <a:p>
            <a:r>
              <a:rPr lang="en-US" altLang="zh-TW" sz="1600" dirty="0" smtClean="0"/>
              <a:t>2.</a:t>
            </a:r>
            <a:r>
              <a:rPr lang="zh-TW" altLang="en-US" sz="1600" dirty="0" smtClean="0"/>
              <a:t>再底層之上使用灰白配色減緩疲勞度之外，</a:t>
            </a:r>
            <a:endParaRPr lang="en-US" altLang="zh-TW" sz="1600" dirty="0" smtClean="0"/>
          </a:p>
          <a:p>
            <a:r>
              <a:rPr lang="zh-TW" altLang="en-US" sz="1600" dirty="0"/>
              <a:t> </a:t>
            </a:r>
            <a:r>
              <a:rPr lang="zh-TW" altLang="en-US" sz="1600" dirty="0" smtClean="0"/>
              <a:t>  同時避免欄位與底層的配色造成整體感的破壞。</a:t>
            </a:r>
            <a:endParaRPr lang="en-US" altLang="zh-TW" sz="1600" dirty="0" smtClean="0"/>
          </a:p>
          <a:p>
            <a:r>
              <a:rPr lang="en-US" altLang="zh-TW" sz="1600" dirty="0" smtClean="0"/>
              <a:t>3.</a:t>
            </a:r>
            <a:r>
              <a:rPr lang="zh-TW" altLang="en-US" sz="1600" dirty="0" smtClean="0"/>
              <a:t>在欄位上使用了與按鈕不同，較深的藍色是為了　　</a:t>
            </a:r>
            <a:endParaRPr lang="en-US" altLang="zh-TW" sz="1600" dirty="0" smtClean="0"/>
          </a:p>
          <a:p>
            <a:r>
              <a:rPr lang="zh-TW" altLang="en-US" sz="1600" dirty="0" smtClean="0"/>
              <a:t>   與按鈕所使用的淺藍進行區分。</a:t>
            </a:r>
            <a:endParaRPr lang="en-US" altLang="zh-TW" sz="1600" dirty="0" smtClean="0"/>
          </a:p>
          <a:p>
            <a:r>
              <a:rPr lang="en-US" altLang="zh-TW" sz="1600" dirty="0" smtClean="0"/>
              <a:t>4.</a:t>
            </a:r>
            <a:r>
              <a:rPr lang="zh-TW" altLang="en-US" sz="1600" dirty="0" smtClean="0"/>
              <a:t>按鈕所使用的較淺的藍色是代表超連結或是具有</a:t>
            </a:r>
            <a:endParaRPr lang="en-US" altLang="zh-TW" sz="1600" dirty="0" smtClean="0"/>
          </a:p>
          <a:p>
            <a:r>
              <a:rPr lang="zh-TW" altLang="en-US" sz="1600" dirty="0"/>
              <a:t> </a:t>
            </a:r>
            <a:r>
              <a:rPr lang="zh-TW" altLang="en-US" sz="1600" dirty="0" smtClean="0"/>
              <a:t>  功能的配色。</a:t>
            </a:r>
            <a:endParaRPr lang="en-US" altLang="zh-TW" sz="1600" dirty="0" smtClean="0"/>
          </a:p>
        </p:txBody>
      </p:sp>
      <p:pic>
        <p:nvPicPr>
          <p:cNvPr id="16" name="圖片 15"/>
          <p:cNvPicPr>
            <a:picLocks/>
          </p:cNvPicPr>
          <p:nvPr/>
        </p:nvPicPr>
        <p:blipFill>
          <a:blip r:embed="rId5"/>
          <a:stretch>
            <a:fillRect/>
          </a:stretch>
        </p:blipFill>
        <p:spPr>
          <a:xfrm>
            <a:off x="6295264" y="5536869"/>
            <a:ext cx="733697" cy="698982"/>
          </a:xfrm>
          <a:prstGeom prst="rect">
            <a:avLst/>
          </a:prstGeom>
        </p:spPr>
      </p:pic>
      <p:sp>
        <p:nvSpPr>
          <p:cNvPr id="23" name="文字方塊 22"/>
          <p:cNvSpPr txBox="1"/>
          <p:nvPr/>
        </p:nvSpPr>
        <p:spPr>
          <a:xfrm>
            <a:off x="7672883" y="241617"/>
            <a:ext cx="4596119" cy="1077218"/>
          </a:xfrm>
          <a:prstGeom prst="rect">
            <a:avLst/>
          </a:prstGeom>
          <a:noFill/>
        </p:spPr>
        <p:txBody>
          <a:bodyPr wrap="square" rtlCol="0">
            <a:spAutoFit/>
          </a:bodyPr>
          <a:lstStyle/>
          <a:p>
            <a:r>
              <a:rPr lang="zh-TW" altLang="en-US" sz="1600" dirty="0" smtClean="0"/>
              <a:t>藍色系配色是這個網頁設計以</a:t>
            </a:r>
            <a:r>
              <a:rPr lang="zh-TW" altLang="en-US" sz="1600" dirty="0">
                <a:latin typeface="新細明體" panose="02020500000000000000" pitchFamily="18" charset="-120"/>
              </a:rPr>
              <a:t>「 </a:t>
            </a:r>
            <a:r>
              <a:rPr lang="en-US" altLang="zh-TW" sz="1600" dirty="0" err="1" smtClean="0"/>
              <a:t>Granblue</a:t>
            </a:r>
            <a:r>
              <a:rPr lang="en-US" altLang="zh-TW" sz="1600" dirty="0" smtClean="0"/>
              <a:t> Fantasy</a:t>
            </a:r>
            <a:r>
              <a:rPr lang="zh-TW" altLang="en-US" sz="1600" dirty="0" smtClean="0">
                <a:latin typeface="新細明體" panose="02020500000000000000" pitchFamily="18" charset="-120"/>
                <a:ea typeface="新細明體" panose="02020500000000000000" pitchFamily="18" charset="-120"/>
              </a:rPr>
              <a:t>」</a:t>
            </a:r>
            <a:r>
              <a:rPr lang="zh-TW" altLang="en-US" sz="1600" dirty="0" smtClean="0"/>
              <a:t>為主題因此選用的配色</a:t>
            </a:r>
            <a:r>
              <a:rPr lang="zh-TW" altLang="en-US" sz="1600" dirty="0"/>
              <a:t>。</a:t>
            </a:r>
            <a:endParaRPr lang="en-US" altLang="zh-TW" sz="1600" dirty="0" smtClean="0"/>
          </a:p>
          <a:p>
            <a:r>
              <a:rPr lang="zh-TW" altLang="en-US" sz="1600" dirty="0" smtClean="0"/>
              <a:t>這是描述主角與藍髮少女在空域一同旅行邂逅的故事因此版面配置與藍色系為主。</a:t>
            </a:r>
            <a:endParaRPr lang="zh-TW" altLang="en-US" sz="1600" dirty="0"/>
          </a:p>
        </p:txBody>
      </p:sp>
    </p:spTree>
    <p:extLst>
      <p:ext uri="{BB962C8B-B14F-4D97-AF65-F5344CB8AC3E}">
        <p14:creationId xmlns:p14="http://schemas.microsoft.com/office/powerpoint/2010/main" val="505363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229</Words>
  <Application>Microsoft Office PowerPoint</Application>
  <PresentationFormat>寬螢幕</PresentationFormat>
  <Paragraphs>38</Paragraphs>
  <Slides>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vt:i4>
      </vt:variant>
    </vt:vector>
  </HeadingPairs>
  <TitlesOfParts>
    <vt:vector size="8" baseType="lpstr">
      <vt:lpstr>新細明體</vt:lpstr>
      <vt:lpstr>Arial</vt:lpstr>
      <vt:lpstr>Calibri</vt:lpstr>
      <vt:lpstr>Calibri Light</vt:lpstr>
      <vt:lpstr>Office 佈景主題</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DeakWang</dc:creator>
  <cp:lastModifiedBy>DeakWang</cp:lastModifiedBy>
  <cp:revision>13</cp:revision>
  <dcterms:created xsi:type="dcterms:W3CDTF">2019-03-25T15:00:02Z</dcterms:created>
  <dcterms:modified xsi:type="dcterms:W3CDTF">2019-03-25T22:00:20Z</dcterms:modified>
</cp:coreProperties>
</file>