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6"/>
    <p:restoredTop sz="94673"/>
  </p:normalViewPr>
  <p:slideViewPr>
    <p:cSldViewPr snapToGrid="0" snapToObjects="1">
      <p:cViewPr>
        <p:scale>
          <a:sx n="101" d="100"/>
          <a:sy n="101" d="100"/>
        </p:scale>
        <p:origin x="2368"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11193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93319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0758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09850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3637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736639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573488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41963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307929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A81BB-E462-DB4A-8815-4DAE0B3789AD}" type="datetimeFigureOut">
              <a:rPr lang="en-US" smtClean="0"/>
              <a:t>10/27/18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53027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A81BB-E462-DB4A-8815-4DAE0B3789AD}"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403314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A81BB-E462-DB4A-8815-4DAE0B3789AD}" type="datetimeFigureOut">
              <a:rPr lang="en-US" smtClean="0"/>
              <a:t>10/27/18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62247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A81BB-E462-DB4A-8815-4DAE0B3789AD}" type="datetimeFigureOut">
              <a:rPr lang="en-US" smtClean="0"/>
              <a:t>10/27/18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48138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A81BB-E462-DB4A-8815-4DAE0B3789AD}" type="datetimeFigureOut">
              <a:rPr lang="en-US" smtClean="0"/>
              <a:t>10/27/18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267343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6A81BB-E462-DB4A-8815-4DAE0B3789AD}"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5935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6A81BB-E462-DB4A-8815-4DAE0B3789AD}" type="datetimeFigureOut">
              <a:rPr lang="en-US" smtClean="0"/>
              <a:t>10/27/18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99F8C-4451-8D40-80B9-1B9A29EA83CF}" type="slidenum">
              <a:rPr lang="en-US" smtClean="0"/>
              <a:t>‹#›</a:t>
            </a:fld>
            <a:endParaRPr lang="en-US"/>
          </a:p>
        </p:txBody>
      </p:sp>
    </p:spTree>
    <p:extLst>
      <p:ext uri="{BB962C8B-B14F-4D97-AF65-F5344CB8AC3E}">
        <p14:creationId xmlns:p14="http://schemas.microsoft.com/office/powerpoint/2010/main" val="107832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A81BB-E462-DB4A-8815-4DAE0B3789AD}" type="datetimeFigureOut">
              <a:rPr lang="en-US" smtClean="0"/>
              <a:t>10/27/18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B99F8C-4451-8D40-80B9-1B9A29EA83CF}" type="slidenum">
              <a:rPr lang="en-US" smtClean="0"/>
              <a:t>‹#›</a:t>
            </a:fld>
            <a:endParaRPr lang="en-US"/>
          </a:p>
        </p:txBody>
      </p:sp>
    </p:spTree>
    <p:extLst>
      <p:ext uri="{BB962C8B-B14F-4D97-AF65-F5344CB8AC3E}">
        <p14:creationId xmlns:p14="http://schemas.microsoft.com/office/powerpoint/2010/main" val="1486272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dition.cnn.com/2018/05/31/africa/nigeria-not-too-young-to-run/index.html" TargetMode="External"/><Relationship Id="rId2" Type="http://schemas.openxmlformats.org/officeDocument/2006/relationships/hyperlink" Target="https://en.wikipedia.org/wiki/Nigerian_general_election,_201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9DD45-C069-6440-9ADD-5C996EF10DAA}"/>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Team Debt</a:t>
            </a:r>
          </a:p>
        </p:txBody>
      </p:sp>
      <p:sp>
        <p:nvSpPr>
          <p:cNvPr id="3" name="Subtitle 2">
            <a:extLst>
              <a:ext uri="{FF2B5EF4-FFF2-40B4-BE49-F238E27FC236}">
                <a16:creationId xmlns:a16="http://schemas.microsoft.com/office/drawing/2014/main" id="{CDE1B95A-2629-C847-A136-57A159A62B65}"/>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Creators Kaleem, Ankur, Fahad &amp; Rabarb</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1692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5FCD-C7ED-1C4B-B706-939DB31FD9AC}"/>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What are the problems?</a:t>
            </a:r>
          </a:p>
        </p:txBody>
      </p:sp>
      <p:sp>
        <p:nvSpPr>
          <p:cNvPr id="3" name="Content Placeholder 2">
            <a:extLst>
              <a:ext uri="{FF2B5EF4-FFF2-40B4-BE49-F238E27FC236}">
                <a16:creationId xmlns:a16="http://schemas.microsoft.com/office/drawing/2014/main" id="{8E9E3AEC-5501-F64A-8808-50B167A7B65E}"/>
              </a:ext>
            </a:extLst>
          </p:cNvPr>
          <p:cNvSpPr>
            <a:spLocks noGrp="1"/>
          </p:cNvSpPr>
          <p:nvPr>
            <p:ph idx="1"/>
          </p:nvPr>
        </p:nvSpPr>
        <p:spPr>
          <a:xfrm>
            <a:off x="6116084" y="609600"/>
            <a:ext cx="5511296" cy="5545667"/>
          </a:xfrm>
        </p:spPr>
        <p:txBody>
          <a:bodyPr anchor="ctr">
            <a:normAutofit/>
          </a:bodyPr>
          <a:lstStyle/>
          <a:p>
            <a:pPr marL="0" indent="0">
              <a:buClr>
                <a:schemeClr val="tx1"/>
              </a:buClr>
              <a:buNone/>
            </a:pPr>
            <a:r>
              <a:rPr lang="en-US" dirty="0">
                <a:solidFill>
                  <a:schemeClr val="tx1"/>
                </a:solidFill>
              </a:rPr>
              <a:t>From what we have researched from the 2015 Nigerian elections:</a:t>
            </a:r>
          </a:p>
          <a:p>
            <a:pPr>
              <a:buClr>
                <a:schemeClr val="tx1"/>
              </a:buClr>
            </a:pPr>
            <a:r>
              <a:rPr lang="en-GB" dirty="0"/>
              <a:t>Voting was extended due to technical problems, card readers were introduced to prevent voter fraud.</a:t>
            </a:r>
          </a:p>
          <a:p>
            <a:pPr>
              <a:buClr>
                <a:schemeClr val="tx1"/>
              </a:buClr>
            </a:pPr>
            <a:r>
              <a:rPr lang="en-US" dirty="0">
                <a:solidFill>
                  <a:schemeClr val="tx1"/>
                </a:solidFill>
              </a:rPr>
              <a:t>Boko Haram </a:t>
            </a:r>
            <a:r>
              <a:rPr lang="en-GB" dirty="0"/>
              <a:t>attempted to disrupt the election by attacking voting centres, killing 41 people. One of the candidates, Umaru Ali, was gunned down in one attack.</a:t>
            </a:r>
          </a:p>
          <a:p>
            <a:pPr>
              <a:buClr>
                <a:schemeClr val="tx1"/>
              </a:buClr>
            </a:pPr>
            <a:r>
              <a:rPr lang="en-GB" b="1" dirty="0"/>
              <a:t>29,432,083 </a:t>
            </a:r>
            <a:r>
              <a:rPr lang="en-US" dirty="0">
                <a:solidFill>
                  <a:schemeClr val="tx1"/>
                </a:solidFill>
              </a:rPr>
              <a:t>out of a population of </a:t>
            </a:r>
            <a:r>
              <a:rPr lang="en-US" b="1" dirty="0">
                <a:solidFill>
                  <a:schemeClr val="tx1"/>
                </a:solidFill>
              </a:rPr>
              <a:t>181.2 million </a:t>
            </a:r>
            <a:r>
              <a:rPr lang="en-US" dirty="0">
                <a:solidFill>
                  <a:schemeClr val="tx1"/>
                </a:solidFill>
              </a:rPr>
              <a:t>people made a valid vote however, only </a:t>
            </a:r>
            <a:r>
              <a:rPr lang="en-GB" b="1" dirty="0"/>
              <a:t>67,422,005 </a:t>
            </a:r>
            <a:r>
              <a:rPr lang="en-GB" dirty="0"/>
              <a:t>are registered to vote which means </a:t>
            </a:r>
            <a:r>
              <a:rPr lang="en-US" b="1" dirty="0">
                <a:solidFill>
                  <a:schemeClr val="tx1"/>
                </a:solidFill>
              </a:rPr>
              <a:t>37,145,403</a:t>
            </a:r>
            <a:r>
              <a:rPr lang="en-US" dirty="0">
                <a:solidFill>
                  <a:schemeClr val="tx1"/>
                </a:solidFill>
              </a:rPr>
              <a:t> did not arrive at their polls to vote.</a:t>
            </a:r>
            <a:endParaRPr lang="en-US" b="1" dirty="0">
              <a:solidFill>
                <a:schemeClr val="tx1"/>
              </a:solidFill>
            </a:endParaRPr>
          </a:p>
          <a:p>
            <a:pPr>
              <a:buClr>
                <a:schemeClr val="tx1"/>
              </a:buClr>
            </a:pPr>
            <a:r>
              <a:rPr lang="en-US" dirty="0">
                <a:solidFill>
                  <a:schemeClr val="tx1"/>
                </a:solidFill>
              </a:rPr>
              <a:t>Not all of the Nigerian Population has a passport but may have other forms of Government issued ID.</a:t>
            </a:r>
          </a:p>
        </p:txBody>
      </p:sp>
    </p:spTree>
    <p:extLst>
      <p:ext uri="{BB962C8B-B14F-4D97-AF65-F5344CB8AC3E}">
        <p14:creationId xmlns:p14="http://schemas.microsoft.com/office/powerpoint/2010/main" val="26947916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How are we solving them?</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6116084" y="609600"/>
            <a:ext cx="5511296" cy="5545667"/>
          </a:xfrm>
        </p:spPr>
        <p:txBody>
          <a:bodyPr anchor="ctr">
            <a:normAutofit/>
          </a:bodyPr>
          <a:lstStyle/>
          <a:p>
            <a:pPr marL="0" indent="0">
              <a:buClr>
                <a:schemeClr val="tx1"/>
              </a:buClr>
              <a:buNone/>
            </a:pPr>
            <a:r>
              <a:rPr lang="en-US" dirty="0">
                <a:solidFill>
                  <a:srgbClr val="FFFFFF"/>
                </a:solidFill>
              </a:rPr>
              <a:t>First – The Application and Access to it:</a:t>
            </a:r>
          </a:p>
          <a:p>
            <a:pPr>
              <a:buClr>
                <a:schemeClr val="tx1"/>
              </a:buClr>
            </a:pPr>
            <a:r>
              <a:rPr lang="en-US" dirty="0">
                <a:solidFill>
                  <a:srgbClr val="FFFFFF"/>
                </a:solidFill>
              </a:rPr>
              <a:t>More than half of the Nigeran population is under 30 making our core target between the ages of 18 to 35. </a:t>
            </a:r>
          </a:p>
          <a:p>
            <a:pPr>
              <a:buClr>
                <a:schemeClr val="tx1"/>
              </a:buClr>
            </a:pPr>
            <a:r>
              <a:rPr lang="en-US" dirty="0">
                <a:solidFill>
                  <a:srgbClr val="FFFFFF"/>
                </a:solidFill>
              </a:rPr>
              <a:t>Our web-application will be lite, very responsive and is compatible to all devices as a majority of the nation owns a mobile phone. </a:t>
            </a:r>
          </a:p>
          <a:p>
            <a:pPr>
              <a:buClr>
                <a:schemeClr val="tx1"/>
              </a:buClr>
            </a:pPr>
            <a:r>
              <a:rPr lang="en-US" dirty="0">
                <a:solidFill>
                  <a:srgbClr val="FFFFFF"/>
                </a:solidFill>
              </a:rPr>
              <a:t>For those who do not have access to such devices, mobile polling stations will be in each state and county where they will be able to go in person, receive help and then complete their voting process.</a:t>
            </a:r>
          </a:p>
          <a:p>
            <a:pPr>
              <a:buClr>
                <a:schemeClr val="tx1"/>
              </a:buClr>
            </a:pPr>
            <a:r>
              <a:rPr lang="en-US" dirty="0">
                <a:solidFill>
                  <a:srgbClr val="FFFFFF"/>
                </a:solidFill>
              </a:rPr>
              <a:t>A website will be used nationally to access, register and to vote on.</a:t>
            </a:r>
          </a:p>
        </p:txBody>
      </p:sp>
    </p:spTree>
    <p:extLst>
      <p:ext uri="{BB962C8B-B14F-4D97-AF65-F5344CB8AC3E}">
        <p14:creationId xmlns:p14="http://schemas.microsoft.com/office/powerpoint/2010/main" val="42449227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How are we solving them?</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6116084" y="609600"/>
            <a:ext cx="5511296" cy="5545667"/>
          </a:xfrm>
        </p:spPr>
        <p:txBody>
          <a:bodyPr anchor="ctr">
            <a:normAutofit lnSpcReduction="10000"/>
          </a:bodyPr>
          <a:lstStyle/>
          <a:p>
            <a:pPr marL="0" indent="0">
              <a:buClr>
                <a:schemeClr val="tx1"/>
              </a:buClr>
              <a:buNone/>
            </a:pPr>
            <a:r>
              <a:rPr lang="en-US" dirty="0">
                <a:solidFill>
                  <a:srgbClr val="FFFFFF"/>
                </a:solidFill>
              </a:rPr>
              <a:t>Second – Online at Home vs. At Polling Booth:</a:t>
            </a:r>
          </a:p>
          <a:p>
            <a:pPr>
              <a:buClr>
                <a:schemeClr val="tx1"/>
              </a:buClr>
            </a:pPr>
            <a:r>
              <a:rPr lang="en-US" dirty="0">
                <a:solidFill>
                  <a:srgbClr val="FFFFFF"/>
                </a:solidFill>
              </a:rPr>
              <a:t>At home process includes completing details and then recording a video for verification which is checked and confirmed manually by staff, however AI can be later implemented to recognize and confirm if it is the user.</a:t>
            </a:r>
          </a:p>
          <a:p>
            <a:pPr>
              <a:buClr>
                <a:schemeClr val="tx1"/>
              </a:buClr>
            </a:pPr>
            <a:r>
              <a:rPr lang="en-US" dirty="0">
                <a:solidFill>
                  <a:srgbClr val="FFFFFF"/>
                </a:solidFill>
              </a:rPr>
              <a:t>At the Polling station a similar process of completing information will occur however, an ID scanner will be present to scan the user’s Government Issued ID, which includes; Nigerian Passport, Nigerian Drivers License Identity Card, Nigeria Voters Card and Nigeria National Identity Card. Connected to the scanner will be a camera that checks in real-time that the image on the ID matches that of the user that is being captured by the camera.</a:t>
            </a:r>
          </a:p>
          <a:p>
            <a:pPr>
              <a:buClr>
                <a:schemeClr val="tx1"/>
              </a:buClr>
            </a:pPr>
            <a:r>
              <a:rPr lang="en-US" dirty="0">
                <a:solidFill>
                  <a:srgbClr val="FFFFFF"/>
                </a:solidFill>
              </a:rPr>
              <a:t>Once the verification and confirmation process has been completed, the user will be given a reference number that they can use to login and vote.</a:t>
            </a:r>
          </a:p>
        </p:txBody>
      </p:sp>
    </p:spTree>
    <p:extLst>
      <p:ext uri="{BB962C8B-B14F-4D97-AF65-F5344CB8AC3E}">
        <p14:creationId xmlns:p14="http://schemas.microsoft.com/office/powerpoint/2010/main" val="29608869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885FD0-527A-7141-A865-A996DD6EA42B}"/>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How are we solving them?</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A82701-569C-6847-AD02-67B9AF4942BD}"/>
              </a:ext>
            </a:extLst>
          </p:cNvPr>
          <p:cNvSpPr>
            <a:spLocks noGrp="1"/>
          </p:cNvSpPr>
          <p:nvPr>
            <p:ph idx="1"/>
          </p:nvPr>
        </p:nvSpPr>
        <p:spPr>
          <a:xfrm>
            <a:off x="6116084" y="609600"/>
            <a:ext cx="5511296" cy="5545667"/>
          </a:xfrm>
        </p:spPr>
        <p:txBody>
          <a:bodyPr anchor="ctr">
            <a:normAutofit/>
          </a:bodyPr>
          <a:lstStyle/>
          <a:p>
            <a:pPr marL="0" indent="0">
              <a:buClr>
                <a:schemeClr val="tx1"/>
              </a:buClr>
              <a:buNone/>
            </a:pPr>
            <a:r>
              <a:rPr lang="en-US" dirty="0">
                <a:solidFill>
                  <a:srgbClr val="FFFFFF"/>
                </a:solidFill>
              </a:rPr>
              <a:t>Third – Security and Safety:</a:t>
            </a:r>
          </a:p>
          <a:p>
            <a:pPr>
              <a:buClr>
                <a:schemeClr val="tx1"/>
              </a:buClr>
            </a:pPr>
            <a:r>
              <a:rPr lang="en-US" dirty="0">
                <a:solidFill>
                  <a:srgbClr val="FFFFFF"/>
                </a:solidFill>
              </a:rPr>
              <a:t>All votes that are registered will be stored in an encrypted database alongside their personal data that they have entered, they constantly be entering their details on the secured website.</a:t>
            </a:r>
          </a:p>
          <a:p>
            <a:pPr>
              <a:buClr>
                <a:schemeClr val="tx1"/>
              </a:buClr>
            </a:pPr>
            <a:r>
              <a:rPr lang="en-US" dirty="0">
                <a:solidFill>
                  <a:srgbClr val="FFFFFF"/>
                </a:solidFill>
              </a:rPr>
              <a:t>As most of the voters will be doing so from their own homes there will be no need to visit polling stations where they may fear from being harmed, harassed or be put in any form of danger.</a:t>
            </a:r>
          </a:p>
          <a:p>
            <a:pPr>
              <a:buClr>
                <a:schemeClr val="tx1"/>
              </a:buClr>
            </a:pPr>
            <a:r>
              <a:rPr lang="en-US" dirty="0">
                <a:solidFill>
                  <a:srgbClr val="FFFFFF"/>
                </a:solidFill>
              </a:rPr>
              <a:t>Anything else?</a:t>
            </a:r>
          </a:p>
        </p:txBody>
      </p:sp>
    </p:spTree>
    <p:extLst>
      <p:ext uri="{BB962C8B-B14F-4D97-AF65-F5344CB8AC3E}">
        <p14:creationId xmlns:p14="http://schemas.microsoft.com/office/powerpoint/2010/main" val="8152409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5E35-8D43-1D41-8F1D-687E4B130DD8}"/>
              </a:ext>
            </a:extLst>
          </p:cNvPr>
          <p:cNvSpPr>
            <a:spLocks noGrp="1"/>
          </p:cNvSpPr>
          <p:nvPr>
            <p:ph type="title"/>
          </p:nvPr>
        </p:nvSpPr>
        <p:spPr>
          <a:xfrm>
            <a:off x="1333502" y="609600"/>
            <a:ext cx="8596668" cy="1320800"/>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A599DFBB-48BA-AE45-B8B2-835BAB182318}"/>
              </a:ext>
            </a:extLst>
          </p:cNvPr>
          <p:cNvSpPr>
            <a:spLocks noGrp="1"/>
          </p:cNvSpPr>
          <p:nvPr>
            <p:ph idx="1"/>
          </p:nvPr>
        </p:nvSpPr>
        <p:spPr>
          <a:xfrm>
            <a:off x="1333502" y="2160589"/>
            <a:ext cx="8596668" cy="3880773"/>
          </a:xfrm>
        </p:spPr>
        <p:txBody>
          <a:bodyPr>
            <a:normAutofit/>
          </a:bodyPr>
          <a:lstStyle/>
          <a:p>
            <a:r>
              <a:rPr lang="en-US" dirty="0">
                <a:hlinkClick r:id="rId2"/>
              </a:rPr>
              <a:t>https://en.wikipedia.org/wiki/Nigerian_general_election,_2015</a:t>
            </a:r>
            <a:endParaRPr lang="en-US" dirty="0"/>
          </a:p>
          <a:p>
            <a:r>
              <a:rPr lang="en-US" dirty="0">
                <a:hlinkClick r:id="rId3"/>
              </a:rPr>
              <a:t>https://edition.cnn.com/2018/05/31/africa/nigeria-not-too-young-to-run/index.html</a:t>
            </a:r>
            <a:endParaRPr lang="en-US" dirty="0"/>
          </a:p>
          <a:p>
            <a:endParaRPr lang="en-US" dirty="0"/>
          </a:p>
        </p:txBody>
      </p:sp>
    </p:spTree>
    <p:extLst>
      <p:ext uri="{BB962C8B-B14F-4D97-AF65-F5344CB8AC3E}">
        <p14:creationId xmlns:p14="http://schemas.microsoft.com/office/powerpoint/2010/main" val="2792195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{F4CE3ED0-0B2C-FF48-8EAF-400AD019E946}tf10001060</Template>
  <TotalTime>280</TotalTime>
  <Words>527</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Team Debt</vt:lpstr>
      <vt:lpstr>What are the problems?</vt:lpstr>
      <vt:lpstr>How are we solving them?</vt:lpstr>
      <vt:lpstr>How are we solving them?</vt:lpstr>
      <vt:lpstr>How are we solving them?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Debt</dc:title>
  <dc:creator>Hussain, Rabarb F.</dc:creator>
  <cp:lastModifiedBy>Hussain, Rabarb F.</cp:lastModifiedBy>
  <cp:revision>15</cp:revision>
  <dcterms:created xsi:type="dcterms:W3CDTF">2018-10-27T13:54:50Z</dcterms:created>
  <dcterms:modified xsi:type="dcterms:W3CDTF">2018-10-27T18:35:47Z</dcterms:modified>
</cp:coreProperties>
</file>