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ibre Baskerville Bold" charset="1" panose="02000000000000000000"/>
      <p:regular r:id="rId17"/>
    </p:embeddedFont>
    <p:embeddedFont>
      <p:font typeface="Libre Baskerville" charset="1" panose="02000000000000000000"/>
      <p:regular r:id="rId18"/>
    </p:embeddedFont>
    <p:embeddedFont>
      <p:font typeface="Libre Baskerville Italics"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522303" y="677835"/>
            <a:ext cx="17256217" cy="984358"/>
            <a:chOff x="0" y="0"/>
            <a:chExt cx="4544847" cy="259255"/>
          </a:xfrm>
        </p:grpSpPr>
        <p:sp>
          <p:nvSpPr>
            <p:cNvPr name="Freeform 3" id="3"/>
            <p:cNvSpPr/>
            <p:nvPr/>
          </p:nvSpPr>
          <p:spPr>
            <a:xfrm flipH="false" flipV="false" rot="0">
              <a:off x="0" y="0"/>
              <a:ext cx="4544847" cy="259255"/>
            </a:xfrm>
            <a:custGeom>
              <a:avLst/>
              <a:gdLst/>
              <a:ahLst/>
              <a:cxnLst/>
              <a:rect r="r" b="b" t="t" l="l"/>
              <a:pathLst>
                <a:path h="259255" w="4544847">
                  <a:moveTo>
                    <a:pt x="4486" y="0"/>
                  </a:moveTo>
                  <a:lnTo>
                    <a:pt x="4540361" y="0"/>
                  </a:lnTo>
                  <a:cubicBezTo>
                    <a:pt x="4542839" y="0"/>
                    <a:pt x="4544847" y="2009"/>
                    <a:pt x="4544847" y="4486"/>
                  </a:cubicBezTo>
                  <a:lnTo>
                    <a:pt x="4544847" y="254768"/>
                  </a:lnTo>
                  <a:cubicBezTo>
                    <a:pt x="4544847" y="257246"/>
                    <a:pt x="4542839" y="259255"/>
                    <a:pt x="4540361" y="259255"/>
                  </a:cubicBezTo>
                  <a:lnTo>
                    <a:pt x="4486" y="259255"/>
                  </a:lnTo>
                  <a:cubicBezTo>
                    <a:pt x="3297" y="259255"/>
                    <a:pt x="2155" y="258782"/>
                    <a:pt x="1314" y="257941"/>
                  </a:cubicBezTo>
                  <a:cubicBezTo>
                    <a:pt x="473" y="257099"/>
                    <a:pt x="0" y="255958"/>
                    <a:pt x="0" y="254768"/>
                  </a:cubicBezTo>
                  <a:lnTo>
                    <a:pt x="0" y="4486"/>
                  </a:lnTo>
                  <a:cubicBezTo>
                    <a:pt x="0" y="2009"/>
                    <a:pt x="2009" y="0"/>
                    <a:pt x="4486" y="0"/>
                  </a:cubicBezTo>
                  <a:close/>
                </a:path>
              </a:pathLst>
            </a:custGeom>
            <a:solidFill>
              <a:srgbClr val="101010">
                <a:alpha val="60000"/>
              </a:srgbClr>
            </a:solidFill>
          </p:spPr>
        </p:sp>
        <p:sp>
          <p:nvSpPr>
            <p:cNvPr name="TextBox 4" id="4"/>
            <p:cNvSpPr txBox="true"/>
            <p:nvPr/>
          </p:nvSpPr>
          <p:spPr>
            <a:xfrm>
              <a:off x="0" y="-38100"/>
              <a:ext cx="4544847"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61252" y="900775"/>
            <a:ext cx="5239470" cy="481330"/>
          </a:xfrm>
          <a:prstGeom prst="rect">
            <a:avLst/>
          </a:prstGeom>
        </p:spPr>
        <p:txBody>
          <a:bodyPr anchor="t" rtlCol="false" tIns="0" lIns="0" bIns="0" rIns="0">
            <a:spAutoFit/>
          </a:bodyPr>
          <a:lstStyle/>
          <a:p>
            <a:pPr algn="l">
              <a:lnSpc>
                <a:spcPts val="3919"/>
              </a:lnSpc>
            </a:pPr>
            <a:r>
              <a:rPr lang="en-US" sz="2799" b="true">
                <a:solidFill>
                  <a:srgbClr val="D9D9D9"/>
                </a:solidFill>
                <a:latin typeface="Libre Baskerville Bold"/>
                <a:ea typeface="Libre Baskerville Bold"/>
                <a:cs typeface="Libre Baskerville Bold"/>
                <a:sym typeface="Libre Baskerville Bold"/>
              </a:rPr>
              <a:t>Yale Quantum Institute</a:t>
            </a:r>
          </a:p>
        </p:txBody>
      </p:sp>
      <p:sp>
        <p:nvSpPr>
          <p:cNvPr name="TextBox 6" id="6"/>
          <p:cNvSpPr txBox="true"/>
          <p:nvPr/>
        </p:nvSpPr>
        <p:spPr>
          <a:xfrm rot="0">
            <a:off x="1061252" y="9127835"/>
            <a:ext cx="5239470" cy="481330"/>
          </a:xfrm>
          <a:prstGeom prst="rect">
            <a:avLst/>
          </a:prstGeom>
        </p:spPr>
        <p:txBody>
          <a:bodyPr anchor="t" rtlCol="false" tIns="0" lIns="0" bIns="0" rIns="0">
            <a:spAutoFit/>
          </a:bodyPr>
          <a:lstStyle/>
          <a:p>
            <a:pPr algn="l">
              <a:lnSpc>
                <a:spcPts val="3919"/>
              </a:lnSpc>
            </a:pPr>
            <a:r>
              <a:rPr lang="en-US" sz="2799">
                <a:solidFill>
                  <a:srgbClr val="D9D9D9"/>
                </a:solidFill>
                <a:latin typeface="Libre Baskerville"/>
                <a:ea typeface="Libre Baskerville"/>
                <a:cs typeface="Libre Baskerville"/>
                <a:sym typeface="Libre Baskerville"/>
              </a:rPr>
              <a:t>Bhavyadhirr V. Bharadwaj</a:t>
            </a:r>
          </a:p>
        </p:txBody>
      </p:sp>
      <p:sp>
        <p:nvSpPr>
          <p:cNvPr name="TextBox 7" id="7"/>
          <p:cNvSpPr txBox="true"/>
          <p:nvPr/>
        </p:nvSpPr>
        <p:spPr>
          <a:xfrm rot="0">
            <a:off x="11766632" y="9127835"/>
            <a:ext cx="5239470" cy="481330"/>
          </a:xfrm>
          <a:prstGeom prst="rect">
            <a:avLst/>
          </a:prstGeom>
        </p:spPr>
        <p:txBody>
          <a:bodyPr anchor="t" rtlCol="false" tIns="0" lIns="0" bIns="0" rIns="0">
            <a:spAutoFit/>
          </a:bodyPr>
          <a:lstStyle/>
          <a:p>
            <a:pPr algn="r">
              <a:lnSpc>
                <a:spcPts val="3919"/>
              </a:lnSpc>
            </a:pPr>
            <a:r>
              <a:rPr lang="en-US" sz="2799">
                <a:solidFill>
                  <a:srgbClr val="D9D9D9"/>
                </a:solidFill>
                <a:latin typeface="Libre Baskerville"/>
                <a:ea typeface="Libre Baskerville"/>
                <a:cs typeface="Libre Baskerville"/>
                <a:sym typeface="Libre Baskerville"/>
              </a:rPr>
              <a:t>2025</a:t>
            </a:r>
          </a:p>
        </p:txBody>
      </p:sp>
      <p:sp>
        <p:nvSpPr>
          <p:cNvPr name="TextBox 8" id="8"/>
          <p:cNvSpPr txBox="true"/>
          <p:nvPr/>
        </p:nvSpPr>
        <p:spPr>
          <a:xfrm rot="0">
            <a:off x="980485" y="2849907"/>
            <a:ext cx="16278815" cy="2190750"/>
          </a:xfrm>
          <a:prstGeom prst="rect">
            <a:avLst/>
          </a:prstGeom>
        </p:spPr>
        <p:txBody>
          <a:bodyPr anchor="t" rtlCol="false" tIns="0" lIns="0" bIns="0" rIns="0">
            <a:spAutoFit/>
          </a:bodyPr>
          <a:lstStyle/>
          <a:p>
            <a:pPr algn="l" marL="0" indent="0" lvl="0">
              <a:lnSpc>
                <a:spcPts val="8640"/>
              </a:lnSpc>
              <a:spcBef>
                <a:spcPct val="0"/>
              </a:spcBef>
            </a:pPr>
            <a:r>
              <a:rPr lang="en-US" b="true" sz="7200" spc="-144">
                <a:solidFill>
                  <a:srgbClr val="D9D9D9"/>
                </a:solidFill>
                <a:latin typeface="Libre Baskerville Bold"/>
                <a:ea typeface="Libre Baskerville Bold"/>
                <a:cs typeface="Libre Baskerville Bold"/>
                <a:sym typeface="Libre Baskerville Bold"/>
              </a:rPr>
              <a:t>Mark-1: Prototyping a Quantum Hash Function</a:t>
            </a:r>
          </a:p>
        </p:txBody>
      </p:sp>
      <p:sp>
        <p:nvSpPr>
          <p:cNvPr name="TextBox 9" id="9"/>
          <p:cNvSpPr txBox="true"/>
          <p:nvPr/>
        </p:nvSpPr>
        <p:spPr>
          <a:xfrm rot="0">
            <a:off x="1028700" y="5367827"/>
            <a:ext cx="12436707" cy="723900"/>
          </a:xfrm>
          <a:prstGeom prst="rect">
            <a:avLst/>
          </a:prstGeom>
        </p:spPr>
        <p:txBody>
          <a:bodyPr anchor="t" rtlCol="false" tIns="0" lIns="0" bIns="0" rIns="0">
            <a:spAutoFit/>
          </a:bodyPr>
          <a:lstStyle/>
          <a:p>
            <a:pPr algn="l">
              <a:lnSpc>
                <a:spcPts val="5759"/>
              </a:lnSpc>
            </a:pPr>
            <a:r>
              <a:rPr lang="en-US" sz="4800" i="true" spc="-96">
                <a:solidFill>
                  <a:srgbClr val="D9D9D9"/>
                </a:solidFill>
                <a:latin typeface="Libre Baskerville Italics"/>
                <a:ea typeface="Libre Baskerville Italics"/>
                <a:cs typeface="Libre Baskerville Italics"/>
                <a:sym typeface="Libre Baskerville Italics"/>
              </a:rPr>
              <a:t>Using Parameterized Circuits &amp; Evaluation</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10604925"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CONCLUSION &amp; FUTURE</a:t>
            </a:r>
          </a:p>
        </p:txBody>
      </p:sp>
      <p:sp>
        <p:nvSpPr>
          <p:cNvPr name="TextBox 6" id="6"/>
          <p:cNvSpPr txBox="true"/>
          <p:nvPr/>
        </p:nvSpPr>
        <p:spPr>
          <a:xfrm rot="0">
            <a:off x="1233684" y="2294772"/>
            <a:ext cx="15820633" cy="3312794"/>
          </a:xfrm>
          <a:prstGeom prst="rect">
            <a:avLst/>
          </a:prstGeom>
        </p:spPr>
        <p:txBody>
          <a:bodyPr anchor="t" rtlCol="false" tIns="0" lIns="0" bIns="0" rIns="0">
            <a:spAutoFit/>
          </a:bodyPr>
          <a:lstStyle/>
          <a:p>
            <a:pPr algn="l">
              <a:lnSpc>
                <a:spcPts val="3780"/>
              </a:lnSpc>
            </a:pPr>
            <a:r>
              <a:rPr lang="en-US" sz="2700">
                <a:solidFill>
                  <a:srgbClr val="2B2B2B"/>
                </a:solidFill>
                <a:latin typeface="Libre Baskerville"/>
                <a:ea typeface="Libre Baskerville"/>
                <a:cs typeface="Libre Baskerville"/>
                <a:sym typeface="Libre Baskerville"/>
              </a:rPr>
              <a:t>Mark-1 offers a functional demonstration of how quantum circuits can encode and transform classical input into pseudo-random outputs. While not intended as a production-ready hash function, it acts as a blueprint for further experimentation into quantum-native cryptographic primitives. </a:t>
            </a:r>
          </a:p>
          <a:p>
            <a:pPr algn="l">
              <a:lnSpc>
                <a:spcPts val="3780"/>
              </a:lnSpc>
            </a:pPr>
          </a:p>
          <a:p>
            <a:pPr algn="l">
              <a:lnSpc>
                <a:spcPts val="3780"/>
              </a:lnSpc>
              <a:spcBef>
                <a:spcPct val="0"/>
              </a:spcBef>
            </a:pPr>
            <a:r>
              <a:rPr lang="en-US" sz="2700">
                <a:solidFill>
                  <a:srgbClr val="2B2B2B"/>
                </a:solidFill>
                <a:latin typeface="Libre Baskerville"/>
                <a:ea typeface="Libre Baskerville"/>
                <a:cs typeface="Libre Baskerville"/>
                <a:sym typeface="Libre Baskerville"/>
              </a:rPr>
              <a:t>With growing access to NISQ devices and hybrid toolchains, the study of quantum-era cryptography is now both viable and essential.</a:t>
            </a:r>
          </a:p>
        </p:txBody>
      </p:sp>
      <p:grpSp>
        <p:nvGrpSpPr>
          <p:cNvPr name="Group 7" id="7"/>
          <p:cNvGrpSpPr/>
          <p:nvPr/>
        </p:nvGrpSpPr>
        <p:grpSpPr>
          <a:xfrm rot="0">
            <a:off x="14196816" y="6429084"/>
            <a:ext cx="2857500" cy="28575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27093" y="0"/>
                  </a:moveTo>
                  <a:lnTo>
                    <a:pt x="785707" y="0"/>
                  </a:lnTo>
                  <a:cubicBezTo>
                    <a:pt x="792892" y="0"/>
                    <a:pt x="799784" y="2854"/>
                    <a:pt x="804865" y="7935"/>
                  </a:cubicBezTo>
                  <a:cubicBezTo>
                    <a:pt x="809946" y="13016"/>
                    <a:pt x="812800" y="19908"/>
                    <a:pt x="812800" y="27093"/>
                  </a:cubicBezTo>
                  <a:lnTo>
                    <a:pt x="812800" y="785707"/>
                  </a:lnTo>
                  <a:cubicBezTo>
                    <a:pt x="812800" y="792892"/>
                    <a:pt x="809946" y="799784"/>
                    <a:pt x="804865" y="804865"/>
                  </a:cubicBezTo>
                  <a:cubicBezTo>
                    <a:pt x="799784" y="809946"/>
                    <a:pt x="792892" y="812800"/>
                    <a:pt x="785707" y="812800"/>
                  </a:cubicBezTo>
                  <a:lnTo>
                    <a:pt x="27093" y="812800"/>
                  </a:lnTo>
                  <a:cubicBezTo>
                    <a:pt x="19908" y="812800"/>
                    <a:pt x="13016" y="809946"/>
                    <a:pt x="7935" y="804865"/>
                  </a:cubicBezTo>
                  <a:cubicBezTo>
                    <a:pt x="2854" y="799784"/>
                    <a:pt x="0" y="792892"/>
                    <a:pt x="0" y="785707"/>
                  </a:cubicBezTo>
                  <a:lnTo>
                    <a:pt x="0" y="27093"/>
                  </a:lnTo>
                  <a:cubicBezTo>
                    <a:pt x="0" y="19908"/>
                    <a:pt x="2854" y="13016"/>
                    <a:pt x="7935" y="7935"/>
                  </a:cubicBezTo>
                  <a:cubicBezTo>
                    <a:pt x="13016" y="2854"/>
                    <a:pt x="19908" y="0"/>
                    <a:pt x="27093" y="0"/>
                  </a:cubicBezTo>
                  <a:close/>
                </a:path>
              </a:pathLst>
            </a:custGeom>
            <a:solidFill>
              <a:srgbClr val="545454"/>
            </a:solidFill>
            <a:ln w="19050" cap="sq">
              <a:solidFill>
                <a:srgbClr val="000000"/>
              </a:solidFill>
              <a:prstDash val="solid"/>
              <a:miter/>
            </a:ln>
          </p:spPr>
        </p:sp>
        <p:sp>
          <p:nvSpPr>
            <p:cNvPr name="TextBox 9" id="9"/>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0929741" y="6429084"/>
            <a:ext cx="2867025" cy="28670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27003" y="0"/>
                  </a:moveTo>
                  <a:lnTo>
                    <a:pt x="785797" y="0"/>
                  </a:lnTo>
                  <a:cubicBezTo>
                    <a:pt x="800710" y="0"/>
                    <a:pt x="812800" y="12090"/>
                    <a:pt x="812800" y="27003"/>
                  </a:cubicBezTo>
                  <a:lnTo>
                    <a:pt x="812800" y="785797"/>
                  </a:lnTo>
                  <a:cubicBezTo>
                    <a:pt x="812800" y="800710"/>
                    <a:pt x="800710" y="812800"/>
                    <a:pt x="785797" y="812800"/>
                  </a:cubicBezTo>
                  <a:lnTo>
                    <a:pt x="27003" y="812800"/>
                  </a:lnTo>
                  <a:cubicBezTo>
                    <a:pt x="12090" y="812800"/>
                    <a:pt x="0" y="800710"/>
                    <a:pt x="0" y="785797"/>
                  </a:cubicBezTo>
                  <a:lnTo>
                    <a:pt x="0" y="27003"/>
                  </a:lnTo>
                  <a:cubicBezTo>
                    <a:pt x="0" y="12090"/>
                    <a:pt x="12090" y="0"/>
                    <a:pt x="27003" y="0"/>
                  </a:cubicBezTo>
                  <a:close/>
                </a:path>
              </a:pathLst>
            </a:custGeom>
            <a:solidFill>
              <a:srgbClr val="737373"/>
            </a:solidFill>
            <a:ln w="19050" cap="sq">
              <a:solidFill>
                <a:srgbClr val="000000"/>
              </a:solidFill>
              <a:prstDash val="solid"/>
              <a:miter/>
            </a:ln>
          </p:spPr>
        </p:sp>
        <p:sp>
          <p:nvSpPr>
            <p:cNvPr name="TextBox 12" id="12"/>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7680797" y="6429084"/>
            <a:ext cx="2858420" cy="28584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27085" y="0"/>
                  </a:moveTo>
                  <a:lnTo>
                    <a:pt x="785715" y="0"/>
                  </a:lnTo>
                  <a:cubicBezTo>
                    <a:pt x="792899" y="0"/>
                    <a:pt x="799788" y="2854"/>
                    <a:pt x="804867" y="7933"/>
                  </a:cubicBezTo>
                  <a:cubicBezTo>
                    <a:pt x="809946" y="13012"/>
                    <a:pt x="812800" y="19901"/>
                    <a:pt x="812800" y="27085"/>
                  </a:cubicBezTo>
                  <a:lnTo>
                    <a:pt x="812800" y="785715"/>
                  </a:lnTo>
                  <a:cubicBezTo>
                    <a:pt x="812800" y="792899"/>
                    <a:pt x="809946" y="799788"/>
                    <a:pt x="804867" y="804867"/>
                  </a:cubicBezTo>
                  <a:cubicBezTo>
                    <a:pt x="799788" y="809946"/>
                    <a:pt x="792899" y="812800"/>
                    <a:pt x="785715" y="812800"/>
                  </a:cubicBezTo>
                  <a:lnTo>
                    <a:pt x="27085" y="812800"/>
                  </a:lnTo>
                  <a:cubicBezTo>
                    <a:pt x="19901" y="812800"/>
                    <a:pt x="13012" y="809946"/>
                    <a:pt x="7933" y="804867"/>
                  </a:cubicBezTo>
                  <a:cubicBezTo>
                    <a:pt x="2854" y="799788"/>
                    <a:pt x="0" y="792899"/>
                    <a:pt x="0" y="785715"/>
                  </a:cubicBezTo>
                  <a:lnTo>
                    <a:pt x="0" y="27085"/>
                  </a:lnTo>
                  <a:cubicBezTo>
                    <a:pt x="0" y="19901"/>
                    <a:pt x="2854" y="13012"/>
                    <a:pt x="7933" y="7933"/>
                  </a:cubicBezTo>
                  <a:cubicBezTo>
                    <a:pt x="13012" y="2854"/>
                    <a:pt x="19901" y="0"/>
                    <a:pt x="27085" y="0"/>
                  </a:cubicBezTo>
                  <a:close/>
                </a:path>
              </a:pathLst>
            </a:custGeom>
            <a:solidFill>
              <a:srgbClr val="A6A6A6"/>
            </a:solidFill>
            <a:ln w="19050" cap="sq">
              <a:solidFill>
                <a:srgbClr val="000000"/>
              </a:solidFill>
              <a:prstDash val="solid"/>
              <a:miter/>
            </a:ln>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0">
            <a:off x="4423247" y="6429084"/>
            <a:ext cx="2858420" cy="285842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27085" y="0"/>
                  </a:moveTo>
                  <a:lnTo>
                    <a:pt x="785715" y="0"/>
                  </a:lnTo>
                  <a:cubicBezTo>
                    <a:pt x="792899" y="0"/>
                    <a:pt x="799788" y="2854"/>
                    <a:pt x="804867" y="7933"/>
                  </a:cubicBezTo>
                  <a:cubicBezTo>
                    <a:pt x="809946" y="13012"/>
                    <a:pt x="812800" y="19901"/>
                    <a:pt x="812800" y="27085"/>
                  </a:cubicBezTo>
                  <a:lnTo>
                    <a:pt x="812800" y="785715"/>
                  </a:lnTo>
                  <a:cubicBezTo>
                    <a:pt x="812800" y="792899"/>
                    <a:pt x="809946" y="799788"/>
                    <a:pt x="804867" y="804867"/>
                  </a:cubicBezTo>
                  <a:cubicBezTo>
                    <a:pt x="799788" y="809946"/>
                    <a:pt x="792899" y="812800"/>
                    <a:pt x="785715" y="812800"/>
                  </a:cubicBezTo>
                  <a:lnTo>
                    <a:pt x="27085" y="812800"/>
                  </a:lnTo>
                  <a:cubicBezTo>
                    <a:pt x="19901" y="812800"/>
                    <a:pt x="13012" y="809946"/>
                    <a:pt x="7933" y="804867"/>
                  </a:cubicBezTo>
                  <a:cubicBezTo>
                    <a:pt x="2854" y="799788"/>
                    <a:pt x="0" y="792899"/>
                    <a:pt x="0" y="785715"/>
                  </a:cubicBezTo>
                  <a:lnTo>
                    <a:pt x="0" y="27085"/>
                  </a:lnTo>
                  <a:cubicBezTo>
                    <a:pt x="0" y="19901"/>
                    <a:pt x="2854" y="13012"/>
                    <a:pt x="7933" y="7933"/>
                  </a:cubicBezTo>
                  <a:cubicBezTo>
                    <a:pt x="13012" y="2854"/>
                    <a:pt x="19901" y="0"/>
                    <a:pt x="27085" y="0"/>
                  </a:cubicBezTo>
                  <a:close/>
                </a:path>
              </a:pathLst>
            </a:custGeom>
            <a:solidFill>
              <a:srgbClr val="D9D9D9"/>
            </a:solidFill>
            <a:ln w="19050" cap="sq">
              <a:solidFill>
                <a:srgbClr val="000000"/>
              </a:solidFill>
              <a:prstDash val="solid"/>
              <a:miter/>
            </a:ln>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grpSp>
        <p:nvGrpSpPr>
          <p:cNvPr name="Group 19" id="19"/>
          <p:cNvGrpSpPr/>
          <p:nvPr/>
        </p:nvGrpSpPr>
        <p:grpSpPr>
          <a:xfrm rot="0">
            <a:off x="1170331" y="6429084"/>
            <a:ext cx="2858420" cy="285842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27085" y="0"/>
                  </a:moveTo>
                  <a:lnTo>
                    <a:pt x="785715" y="0"/>
                  </a:lnTo>
                  <a:cubicBezTo>
                    <a:pt x="792899" y="0"/>
                    <a:pt x="799788" y="2854"/>
                    <a:pt x="804867" y="7933"/>
                  </a:cubicBezTo>
                  <a:cubicBezTo>
                    <a:pt x="809946" y="13012"/>
                    <a:pt x="812800" y="19901"/>
                    <a:pt x="812800" y="27085"/>
                  </a:cubicBezTo>
                  <a:lnTo>
                    <a:pt x="812800" y="785715"/>
                  </a:lnTo>
                  <a:cubicBezTo>
                    <a:pt x="812800" y="792899"/>
                    <a:pt x="809946" y="799788"/>
                    <a:pt x="804867" y="804867"/>
                  </a:cubicBezTo>
                  <a:cubicBezTo>
                    <a:pt x="799788" y="809946"/>
                    <a:pt x="792899" y="812800"/>
                    <a:pt x="785715" y="812800"/>
                  </a:cubicBezTo>
                  <a:lnTo>
                    <a:pt x="27085" y="812800"/>
                  </a:lnTo>
                  <a:cubicBezTo>
                    <a:pt x="19901" y="812800"/>
                    <a:pt x="13012" y="809946"/>
                    <a:pt x="7933" y="804867"/>
                  </a:cubicBezTo>
                  <a:cubicBezTo>
                    <a:pt x="2854" y="799788"/>
                    <a:pt x="0" y="792899"/>
                    <a:pt x="0" y="785715"/>
                  </a:cubicBezTo>
                  <a:lnTo>
                    <a:pt x="0" y="27085"/>
                  </a:lnTo>
                  <a:cubicBezTo>
                    <a:pt x="0" y="19901"/>
                    <a:pt x="2854" y="13012"/>
                    <a:pt x="7933" y="7933"/>
                  </a:cubicBezTo>
                  <a:cubicBezTo>
                    <a:pt x="13012" y="2854"/>
                    <a:pt x="19901" y="0"/>
                    <a:pt x="27085" y="0"/>
                  </a:cubicBezTo>
                  <a:close/>
                </a:path>
              </a:pathLst>
            </a:custGeom>
            <a:solidFill>
              <a:srgbClr val="FFFFFF"/>
            </a:solidFill>
            <a:ln w="19050" cap="sq">
              <a:solidFill>
                <a:srgbClr val="000000"/>
              </a:solidFill>
              <a:prstDash val="solid"/>
              <a:miter/>
            </a:ln>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3359"/>
                </a:lnSpc>
              </a:pPr>
            </a:p>
          </p:txBody>
        </p:sp>
      </p:grpSp>
      <p:sp>
        <p:nvSpPr>
          <p:cNvPr name="TextBox 22" id="22"/>
          <p:cNvSpPr txBox="true"/>
          <p:nvPr/>
        </p:nvSpPr>
        <p:spPr>
          <a:xfrm rot="0">
            <a:off x="1466615" y="7173590"/>
            <a:ext cx="1975557" cy="1842135"/>
          </a:xfrm>
          <a:prstGeom prst="rect">
            <a:avLst/>
          </a:prstGeom>
        </p:spPr>
        <p:txBody>
          <a:bodyPr anchor="t" rtlCol="false" tIns="0" lIns="0" bIns="0" rIns="0">
            <a:spAutoFit/>
          </a:bodyPr>
          <a:lstStyle/>
          <a:p>
            <a:pPr algn="l">
              <a:lnSpc>
                <a:spcPts val="2940"/>
              </a:lnSpc>
              <a:spcBef>
                <a:spcPct val="0"/>
              </a:spcBef>
            </a:pPr>
            <a:r>
              <a:rPr lang="en-US" b="true" sz="2100">
                <a:solidFill>
                  <a:srgbClr val="2B2B2B"/>
                </a:solidFill>
                <a:latin typeface="Libre Baskerville Bold"/>
                <a:ea typeface="Libre Baskerville Bold"/>
                <a:cs typeface="Libre Baskerville Bold"/>
                <a:sym typeface="Libre Baskerville Bold"/>
              </a:rPr>
              <a:t>Measurement-based outputs for probabilistic hashing</a:t>
            </a:r>
          </a:p>
        </p:txBody>
      </p:sp>
      <p:sp>
        <p:nvSpPr>
          <p:cNvPr name="TextBox 23" id="23"/>
          <p:cNvSpPr txBox="true"/>
          <p:nvPr/>
        </p:nvSpPr>
        <p:spPr>
          <a:xfrm rot="0">
            <a:off x="4695590" y="7916540"/>
            <a:ext cx="2004132" cy="1099185"/>
          </a:xfrm>
          <a:prstGeom prst="rect">
            <a:avLst/>
          </a:prstGeom>
        </p:spPr>
        <p:txBody>
          <a:bodyPr anchor="t" rtlCol="false" tIns="0" lIns="0" bIns="0" rIns="0">
            <a:spAutoFit/>
          </a:bodyPr>
          <a:lstStyle/>
          <a:p>
            <a:pPr algn="l">
              <a:lnSpc>
                <a:spcPts val="2940"/>
              </a:lnSpc>
              <a:spcBef>
                <a:spcPct val="0"/>
              </a:spcBef>
            </a:pPr>
            <a:r>
              <a:rPr lang="en-US" b="true" sz="2100">
                <a:solidFill>
                  <a:srgbClr val="2B2B2B"/>
                </a:solidFill>
                <a:latin typeface="Libre Baskerville Bold"/>
                <a:ea typeface="Libre Baskerville Bold"/>
                <a:cs typeface="Libre Baskerville Bold"/>
                <a:sym typeface="Libre Baskerville Bold"/>
              </a:rPr>
              <a:t>Real quantum hardware execution</a:t>
            </a:r>
          </a:p>
        </p:txBody>
      </p:sp>
      <p:sp>
        <p:nvSpPr>
          <p:cNvPr name="TextBox 24" id="24"/>
          <p:cNvSpPr txBox="true"/>
          <p:nvPr/>
        </p:nvSpPr>
        <p:spPr>
          <a:xfrm rot="0">
            <a:off x="7944534" y="7545065"/>
            <a:ext cx="2004132" cy="1470660"/>
          </a:xfrm>
          <a:prstGeom prst="rect">
            <a:avLst/>
          </a:prstGeom>
        </p:spPr>
        <p:txBody>
          <a:bodyPr anchor="t" rtlCol="false" tIns="0" lIns="0" bIns="0" rIns="0">
            <a:spAutoFit/>
          </a:bodyPr>
          <a:lstStyle/>
          <a:p>
            <a:pPr algn="l">
              <a:lnSpc>
                <a:spcPts val="2940"/>
              </a:lnSpc>
              <a:spcBef>
                <a:spcPct val="0"/>
              </a:spcBef>
            </a:pPr>
            <a:r>
              <a:rPr lang="en-US" b="true" sz="2100">
                <a:solidFill>
                  <a:srgbClr val="2B2B2B"/>
                </a:solidFill>
                <a:latin typeface="Libre Baskerville Bold"/>
                <a:ea typeface="Libre Baskerville Bold"/>
                <a:cs typeface="Libre Baskerville Bold"/>
                <a:sym typeface="Libre Baskerville Bold"/>
              </a:rPr>
              <a:t>Post-Quantum security analysis</a:t>
            </a:r>
          </a:p>
        </p:txBody>
      </p:sp>
      <p:sp>
        <p:nvSpPr>
          <p:cNvPr name="TextBox 25" id="25"/>
          <p:cNvSpPr txBox="true"/>
          <p:nvPr/>
        </p:nvSpPr>
        <p:spPr>
          <a:xfrm rot="0">
            <a:off x="11205966" y="7545065"/>
            <a:ext cx="2004132" cy="1470660"/>
          </a:xfrm>
          <a:prstGeom prst="rect">
            <a:avLst/>
          </a:prstGeom>
        </p:spPr>
        <p:txBody>
          <a:bodyPr anchor="t" rtlCol="false" tIns="0" lIns="0" bIns="0" rIns="0">
            <a:spAutoFit/>
          </a:bodyPr>
          <a:lstStyle/>
          <a:p>
            <a:pPr algn="l">
              <a:lnSpc>
                <a:spcPts val="2940"/>
              </a:lnSpc>
              <a:spcBef>
                <a:spcPct val="0"/>
              </a:spcBef>
            </a:pPr>
            <a:r>
              <a:rPr lang="en-US" b="true" sz="2100">
                <a:solidFill>
                  <a:srgbClr val="F7F7F9"/>
                </a:solidFill>
                <a:latin typeface="Libre Baskerville Bold"/>
                <a:ea typeface="Libre Baskerville Bold"/>
                <a:cs typeface="Libre Baskerville Bold"/>
                <a:sym typeface="Libre Baskerville Bold"/>
              </a:rPr>
              <a:t>NIST and Diehard test suite evaluation</a:t>
            </a:r>
          </a:p>
        </p:txBody>
      </p:sp>
      <p:sp>
        <p:nvSpPr>
          <p:cNvPr name="TextBox 26" id="26"/>
          <p:cNvSpPr txBox="true"/>
          <p:nvPr/>
        </p:nvSpPr>
        <p:spPr>
          <a:xfrm rot="0">
            <a:off x="14386388" y="6828785"/>
            <a:ext cx="2478357" cy="2213610"/>
          </a:xfrm>
          <a:prstGeom prst="rect">
            <a:avLst/>
          </a:prstGeom>
        </p:spPr>
        <p:txBody>
          <a:bodyPr anchor="t" rtlCol="false" tIns="0" lIns="0" bIns="0" rIns="0">
            <a:spAutoFit/>
          </a:bodyPr>
          <a:lstStyle/>
          <a:p>
            <a:pPr algn="l">
              <a:lnSpc>
                <a:spcPts val="2940"/>
              </a:lnSpc>
              <a:spcBef>
                <a:spcPct val="0"/>
              </a:spcBef>
            </a:pPr>
            <a:r>
              <a:rPr lang="en-US" b="true" sz="2100">
                <a:solidFill>
                  <a:srgbClr val="F7F7F9"/>
                </a:solidFill>
                <a:latin typeface="Libre Baskerville Bold"/>
                <a:ea typeface="Libre Baskerville Bold"/>
                <a:cs typeface="Libre Baskerville Bold"/>
                <a:sym typeface="Libre Baskerville Bold"/>
              </a:rPr>
              <a:t>Integration with classical mixing &amp; Hybrid (quantum + classical) constructions</a:t>
            </a:r>
          </a:p>
        </p:txBody>
      </p:sp>
      <p:sp>
        <p:nvSpPr>
          <p:cNvPr name="TextBox 27" id="27"/>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13709259"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Mark-1: Prototyping a Quantum Hash Function</a:t>
            </a:r>
          </a:p>
        </p:txBody>
      </p:sp>
      <p:sp>
        <p:nvSpPr>
          <p:cNvPr name="TextBox 6" id="6"/>
          <p:cNvSpPr txBox="true"/>
          <p:nvPr/>
        </p:nvSpPr>
        <p:spPr>
          <a:xfrm rot="0">
            <a:off x="1314450" y="8986520"/>
            <a:ext cx="5239470" cy="481330"/>
          </a:xfrm>
          <a:prstGeom prst="rect">
            <a:avLst/>
          </a:prstGeom>
        </p:spPr>
        <p:txBody>
          <a:bodyPr anchor="t" rtlCol="false" tIns="0" lIns="0" bIns="0" rIns="0">
            <a:spAutoFit/>
          </a:bodyPr>
          <a:lstStyle/>
          <a:p>
            <a:pPr algn="l">
              <a:lnSpc>
                <a:spcPts val="3919"/>
              </a:lnSpc>
            </a:pPr>
            <a:r>
              <a:rPr lang="en-US" sz="2799">
                <a:solidFill>
                  <a:srgbClr val="F7F7F9"/>
                </a:solidFill>
                <a:latin typeface="Libre Baskerville"/>
                <a:ea typeface="Libre Baskerville"/>
                <a:cs typeface="Libre Baskerville"/>
                <a:sym typeface="Libre Baskerville"/>
              </a:rPr>
              <a:t>Bhavyadhirr V. Bharadwaj</a:t>
            </a:r>
          </a:p>
        </p:txBody>
      </p:sp>
      <p:sp>
        <p:nvSpPr>
          <p:cNvPr name="TextBox 7" id="7"/>
          <p:cNvSpPr txBox="true"/>
          <p:nvPr/>
        </p:nvSpPr>
        <p:spPr>
          <a:xfrm rot="0">
            <a:off x="11734080" y="8986520"/>
            <a:ext cx="5239470" cy="481330"/>
          </a:xfrm>
          <a:prstGeom prst="rect">
            <a:avLst/>
          </a:prstGeom>
        </p:spPr>
        <p:txBody>
          <a:bodyPr anchor="t" rtlCol="false" tIns="0" lIns="0" bIns="0" rIns="0">
            <a:spAutoFit/>
          </a:bodyPr>
          <a:lstStyle/>
          <a:p>
            <a:pPr algn="r">
              <a:lnSpc>
                <a:spcPts val="3919"/>
              </a:lnSpc>
            </a:pPr>
            <a:r>
              <a:rPr lang="en-US" sz="2799">
                <a:solidFill>
                  <a:srgbClr val="F7F7F9"/>
                </a:solidFill>
                <a:latin typeface="Libre Baskerville"/>
                <a:ea typeface="Libre Baskerville"/>
                <a:cs typeface="Libre Baskerville"/>
                <a:sym typeface="Libre Baskerville"/>
              </a:rPr>
              <a:t>2025</a:t>
            </a:r>
          </a:p>
        </p:txBody>
      </p:sp>
      <p:sp>
        <p:nvSpPr>
          <p:cNvPr name="TextBox 8" id="8"/>
          <p:cNvSpPr txBox="true"/>
          <p:nvPr/>
        </p:nvSpPr>
        <p:spPr>
          <a:xfrm rot="0">
            <a:off x="1233684" y="2699068"/>
            <a:ext cx="11820133" cy="1228725"/>
          </a:xfrm>
          <a:prstGeom prst="rect">
            <a:avLst/>
          </a:prstGeom>
        </p:spPr>
        <p:txBody>
          <a:bodyPr anchor="t" rtlCol="false" tIns="0" lIns="0" bIns="0" rIns="0">
            <a:spAutoFit/>
          </a:bodyPr>
          <a:lstStyle/>
          <a:p>
            <a:pPr algn="l" marL="0" indent="0" lvl="0">
              <a:lnSpc>
                <a:spcPts val="9600"/>
              </a:lnSpc>
              <a:spcBef>
                <a:spcPct val="0"/>
              </a:spcBef>
            </a:pPr>
            <a:r>
              <a:rPr lang="en-US" b="true" sz="8000" spc="-160">
                <a:solidFill>
                  <a:srgbClr val="D9D9D9"/>
                </a:solidFill>
                <a:latin typeface="Libre Baskerville Bold"/>
                <a:ea typeface="Libre Baskerville Bold"/>
                <a:cs typeface="Libre Baskerville Bold"/>
                <a:sym typeface="Libre Baskerville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9D9D9"/>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Table of Contents</a:t>
            </a:r>
          </a:p>
        </p:txBody>
      </p:sp>
      <p:sp>
        <p:nvSpPr>
          <p:cNvPr name="TextBox 6" id="6"/>
          <p:cNvSpPr txBox="true"/>
          <p:nvPr/>
        </p:nvSpPr>
        <p:spPr>
          <a:xfrm rot="0">
            <a:off x="1626991" y="2981325"/>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Motivation</a:t>
            </a:r>
          </a:p>
        </p:txBody>
      </p:sp>
      <p:sp>
        <p:nvSpPr>
          <p:cNvPr name="TextBox 7" id="7"/>
          <p:cNvSpPr txBox="true"/>
          <p:nvPr/>
        </p:nvSpPr>
        <p:spPr>
          <a:xfrm rot="0">
            <a:off x="1626991" y="2386486"/>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1</a:t>
            </a:r>
          </a:p>
        </p:txBody>
      </p:sp>
      <p:sp>
        <p:nvSpPr>
          <p:cNvPr name="TextBox 8" id="8"/>
          <p:cNvSpPr txBox="true"/>
          <p:nvPr/>
        </p:nvSpPr>
        <p:spPr>
          <a:xfrm rot="0">
            <a:off x="1626991" y="5506141"/>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Evaluation</a:t>
            </a:r>
          </a:p>
        </p:txBody>
      </p:sp>
      <p:sp>
        <p:nvSpPr>
          <p:cNvPr name="TextBox 9" id="9"/>
          <p:cNvSpPr txBox="true"/>
          <p:nvPr/>
        </p:nvSpPr>
        <p:spPr>
          <a:xfrm rot="0">
            <a:off x="1626991" y="4911302"/>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4</a:t>
            </a:r>
          </a:p>
        </p:txBody>
      </p:sp>
      <p:sp>
        <p:nvSpPr>
          <p:cNvPr name="TextBox 10" id="10"/>
          <p:cNvSpPr txBox="true"/>
          <p:nvPr/>
        </p:nvSpPr>
        <p:spPr>
          <a:xfrm rot="0">
            <a:off x="13076041" y="5506141"/>
            <a:ext cx="3584968" cy="8382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Current Challenges &amp; Limitations</a:t>
            </a:r>
          </a:p>
        </p:txBody>
      </p:sp>
      <p:sp>
        <p:nvSpPr>
          <p:cNvPr name="TextBox 11" id="11"/>
          <p:cNvSpPr txBox="true"/>
          <p:nvPr/>
        </p:nvSpPr>
        <p:spPr>
          <a:xfrm rot="0">
            <a:off x="13076041" y="4911302"/>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6</a:t>
            </a:r>
          </a:p>
        </p:txBody>
      </p:sp>
      <p:sp>
        <p:nvSpPr>
          <p:cNvPr name="TextBox 12" id="12"/>
          <p:cNvSpPr txBox="true"/>
          <p:nvPr/>
        </p:nvSpPr>
        <p:spPr>
          <a:xfrm rot="0">
            <a:off x="7091906" y="2981325"/>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Objectives</a:t>
            </a:r>
          </a:p>
        </p:txBody>
      </p:sp>
      <p:sp>
        <p:nvSpPr>
          <p:cNvPr name="TextBox 13" id="13"/>
          <p:cNvSpPr txBox="true"/>
          <p:nvPr/>
        </p:nvSpPr>
        <p:spPr>
          <a:xfrm rot="0">
            <a:off x="7091906" y="2386486"/>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2</a:t>
            </a:r>
          </a:p>
        </p:txBody>
      </p:sp>
      <p:sp>
        <p:nvSpPr>
          <p:cNvPr name="TextBox 14" id="14"/>
          <p:cNvSpPr txBox="true"/>
          <p:nvPr/>
        </p:nvSpPr>
        <p:spPr>
          <a:xfrm rot="0">
            <a:off x="7091906" y="5506141"/>
            <a:ext cx="3584968" cy="4191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Limitations</a:t>
            </a:r>
          </a:p>
        </p:txBody>
      </p:sp>
      <p:sp>
        <p:nvSpPr>
          <p:cNvPr name="TextBox 15" id="15"/>
          <p:cNvSpPr txBox="true"/>
          <p:nvPr/>
        </p:nvSpPr>
        <p:spPr>
          <a:xfrm rot="0">
            <a:off x="7091906" y="4911302"/>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5</a:t>
            </a:r>
          </a:p>
        </p:txBody>
      </p:sp>
      <p:sp>
        <p:nvSpPr>
          <p:cNvPr name="TextBox 16" id="16"/>
          <p:cNvSpPr txBox="true"/>
          <p:nvPr/>
        </p:nvSpPr>
        <p:spPr>
          <a:xfrm rot="0">
            <a:off x="1626991" y="8001000"/>
            <a:ext cx="3584968" cy="8382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Future &amp; Conclusion</a:t>
            </a:r>
          </a:p>
        </p:txBody>
      </p:sp>
      <p:sp>
        <p:nvSpPr>
          <p:cNvPr name="TextBox 17" id="17"/>
          <p:cNvSpPr txBox="true"/>
          <p:nvPr/>
        </p:nvSpPr>
        <p:spPr>
          <a:xfrm rot="0">
            <a:off x="1626991" y="7406161"/>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7</a:t>
            </a:r>
          </a:p>
        </p:txBody>
      </p:sp>
      <p:sp>
        <p:nvSpPr>
          <p:cNvPr name="TextBox 18" id="18"/>
          <p:cNvSpPr txBox="true"/>
          <p:nvPr/>
        </p:nvSpPr>
        <p:spPr>
          <a:xfrm rot="0">
            <a:off x="13076041" y="2386486"/>
            <a:ext cx="620403" cy="356235"/>
          </a:xfrm>
          <a:prstGeom prst="rect">
            <a:avLst/>
          </a:prstGeom>
        </p:spPr>
        <p:txBody>
          <a:bodyPr anchor="t" rtlCol="false" tIns="0" lIns="0" bIns="0" rIns="0">
            <a:spAutoFit/>
          </a:bodyPr>
          <a:lstStyle/>
          <a:p>
            <a:pPr algn="l">
              <a:lnSpc>
                <a:spcPts val="2940"/>
              </a:lnSpc>
              <a:spcBef>
                <a:spcPct val="0"/>
              </a:spcBef>
            </a:pPr>
            <a:r>
              <a:rPr lang="en-US" sz="2100">
                <a:solidFill>
                  <a:srgbClr val="2B2B2B"/>
                </a:solidFill>
                <a:latin typeface="Libre Baskerville"/>
                <a:ea typeface="Libre Baskerville"/>
                <a:cs typeface="Libre Baskerville"/>
                <a:sym typeface="Libre Baskerville"/>
              </a:rPr>
              <a:t>3</a:t>
            </a:r>
          </a:p>
        </p:txBody>
      </p:sp>
      <p:sp>
        <p:nvSpPr>
          <p:cNvPr name="TextBox 19" id="19"/>
          <p:cNvSpPr txBox="true"/>
          <p:nvPr/>
        </p:nvSpPr>
        <p:spPr>
          <a:xfrm rot="0">
            <a:off x="13076041" y="2981325"/>
            <a:ext cx="3584968" cy="838200"/>
          </a:xfrm>
          <a:prstGeom prst="rect">
            <a:avLst/>
          </a:prstGeom>
        </p:spPr>
        <p:txBody>
          <a:bodyPr anchor="t" rtlCol="false" tIns="0" lIns="0" bIns="0" rIns="0">
            <a:spAutoFit/>
          </a:bodyPr>
          <a:lstStyle/>
          <a:p>
            <a:pPr algn="l">
              <a:lnSpc>
                <a:spcPts val="3359"/>
              </a:lnSpc>
            </a:pPr>
            <a:r>
              <a:rPr lang="en-US" sz="2799" spc="-55">
                <a:solidFill>
                  <a:srgbClr val="2B2B2B"/>
                </a:solidFill>
                <a:latin typeface="Libre Baskerville"/>
                <a:ea typeface="Libre Baskerville"/>
                <a:cs typeface="Libre Baskerville"/>
                <a:sym typeface="Libre Baskerville"/>
              </a:rPr>
              <a:t>Architecture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379799" y="2174961"/>
            <a:ext cx="4879501" cy="4286541"/>
          </a:xfrm>
          <a:custGeom>
            <a:avLst/>
            <a:gdLst/>
            <a:ahLst/>
            <a:cxnLst/>
            <a:rect r="r" b="b" t="t" l="l"/>
            <a:pathLst>
              <a:path h="4286541" w="4879501">
                <a:moveTo>
                  <a:pt x="0" y="0"/>
                </a:moveTo>
                <a:lnTo>
                  <a:pt x="4879501" y="0"/>
                </a:lnTo>
                <a:lnTo>
                  <a:pt x="4879501" y="4286541"/>
                </a:lnTo>
                <a:lnTo>
                  <a:pt x="0" y="4286541"/>
                </a:lnTo>
                <a:lnTo>
                  <a:pt x="0" y="0"/>
                </a:lnTo>
                <a:close/>
              </a:path>
            </a:pathLst>
          </a:custGeom>
          <a:blipFill>
            <a:blip r:embed="rId2"/>
            <a:stretch>
              <a:fillRect l="-49754" t="0" r="-54981" b="-16528"/>
            </a:stretch>
          </a:blipFill>
        </p:spPr>
      </p:sp>
      <p:sp>
        <p:nvSpPr>
          <p:cNvPr name="TextBox 6" id="6"/>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MOTIVATION</a:t>
            </a:r>
          </a:p>
        </p:txBody>
      </p:sp>
      <p:sp>
        <p:nvSpPr>
          <p:cNvPr name="TextBox 7" id="7"/>
          <p:cNvSpPr txBox="true"/>
          <p:nvPr/>
        </p:nvSpPr>
        <p:spPr>
          <a:xfrm rot="0">
            <a:off x="775502" y="1897121"/>
            <a:ext cx="10823393" cy="4564380"/>
          </a:xfrm>
          <a:prstGeom prst="rect">
            <a:avLst/>
          </a:prstGeom>
        </p:spPr>
        <p:txBody>
          <a:bodyPr anchor="t" rtlCol="false" tIns="0" lIns="0" bIns="0" rIns="0">
            <a:spAutoFit/>
          </a:bodyPr>
          <a:lstStyle/>
          <a:p>
            <a:pPr algn="l">
              <a:lnSpc>
                <a:spcPts val="5039"/>
              </a:lnSpc>
            </a:pPr>
            <a:r>
              <a:rPr lang="en-US" sz="3599">
                <a:solidFill>
                  <a:srgbClr val="F7F7F9"/>
                </a:solidFill>
                <a:latin typeface="Libre Baskerville"/>
                <a:ea typeface="Libre Baskerville"/>
                <a:cs typeface="Libre Baskerville"/>
                <a:sym typeface="Libre Baskerville"/>
              </a:rPr>
              <a:t>•</a:t>
            </a:r>
            <a:r>
              <a:rPr lang="en-US" sz="3599">
                <a:solidFill>
                  <a:srgbClr val="F7F7F9"/>
                </a:solidFill>
                <a:latin typeface="Libre Baskerville"/>
                <a:ea typeface="Libre Baskerville"/>
                <a:cs typeface="Libre Baskerville"/>
                <a:sym typeface="Libre Baskerville"/>
              </a:rPr>
              <a:t>Classical</a:t>
            </a:r>
            <a:r>
              <a:rPr lang="en-US" sz="3599">
                <a:solidFill>
                  <a:srgbClr val="F7F7F9"/>
                </a:solidFill>
                <a:latin typeface="Libre Baskerville"/>
                <a:ea typeface="Libre Baskerville"/>
                <a:cs typeface="Libre Baskerville"/>
                <a:sym typeface="Libre Baskerville"/>
              </a:rPr>
              <a:t> hash functions (SHA-2, SHA-3) may become vulnerable to quantum attacks.</a:t>
            </a:r>
          </a:p>
          <a:p>
            <a:pPr algn="l">
              <a:lnSpc>
                <a:spcPts val="4319"/>
              </a:lnSpc>
            </a:pPr>
          </a:p>
          <a:p>
            <a:pPr algn="l">
              <a:lnSpc>
                <a:spcPts val="4319"/>
              </a:lnSpc>
            </a:pPr>
            <a:r>
              <a:rPr lang="en-US" sz="3599" spc="-71">
                <a:solidFill>
                  <a:srgbClr val="F7F7F9"/>
                </a:solidFill>
                <a:latin typeface="Libre Baskerville"/>
                <a:ea typeface="Libre Baskerville"/>
                <a:cs typeface="Libre Baskerville"/>
                <a:sym typeface="Libre Baskerville"/>
              </a:rPr>
              <a:t>•Quantum computing brings new capabilities and threats to cryptographic security.</a:t>
            </a:r>
          </a:p>
          <a:p>
            <a:pPr algn="l">
              <a:lnSpc>
                <a:spcPts val="4319"/>
              </a:lnSpc>
            </a:pPr>
          </a:p>
          <a:p>
            <a:pPr algn="l">
              <a:lnSpc>
                <a:spcPts val="4319"/>
              </a:lnSpc>
            </a:pPr>
            <a:r>
              <a:rPr lang="en-US" sz="3599" spc="-71">
                <a:solidFill>
                  <a:srgbClr val="F7F7F9"/>
                </a:solidFill>
                <a:latin typeface="Libre Baskerville"/>
                <a:ea typeface="Libre Baskerville"/>
                <a:cs typeface="Libre Baskerville"/>
                <a:sym typeface="Libre Baskerville"/>
              </a:rPr>
              <a:t>•This prototype explores a new frontier - hash functions using quantum circuits.</a:t>
            </a:r>
          </a:p>
        </p:txBody>
      </p:sp>
      <p:sp>
        <p:nvSpPr>
          <p:cNvPr name="TextBox 8" id="8"/>
          <p:cNvSpPr txBox="true"/>
          <p:nvPr/>
        </p:nvSpPr>
        <p:spPr>
          <a:xfrm rot="0">
            <a:off x="775502" y="7080627"/>
            <a:ext cx="16483798" cy="2491740"/>
          </a:xfrm>
          <a:prstGeom prst="rect">
            <a:avLst/>
          </a:prstGeom>
        </p:spPr>
        <p:txBody>
          <a:bodyPr anchor="t" rtlCol="false" tIns="0" lIns="0" bIns="0" rIns="0">
            <a:spAutoFit/>
          </a:bodyPr>
          <a:lstStyle/>
          <a:p>
            <a:pPr algn="l">
              <a:lnSpc>
                <a:spcPts val="3359"/>
              </a:lnSpc>
              <a:spcBef>
                <a:spcPct val="0"/>
              </a:spcBef>
            </a:pPr>
            <a:r>
              <a:rPr lang="en-US" sz="2399">
                <a:solidFill>
                  <a:srgbClr val="F7F7F9"/>
                </a:solidFill>
                <a:latin typeface="Libre Baskerville"/>
                <a:ea typeface="Libre Baskerville"/>
                <a:cs typeface="Libre Baskerville"/>
                <a:sym typeface="Libre Baskerville"/>
              </a:rPr>
              <a:t>This paper introduces Mark-1, a prototype quantum hash function designed using parameterized quantum circuits (PQCs), exploring the potential of quantum circuits in constructing hash functions that possess desirable cryptographic properties such as entropy, avalanche effect, collision resistance, and bit independence. This work details the implementation architecture, the logic of encoding classical inputs into quantum parameters, measurement-based extraction, and empirical evaluations using a suite of statistical tests.</a:t>
            </a:r>
          </a:p>
        </p:txBody>
      </p:sp>
      <p:sp>
        <p:nvSpPr>
          <p:cNvPr name="TextBox 9" id="9"/>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OBJECTIVES</a:t>
            </a:r>
          </a:p>
        </p:txBody>
      </p:sp>
      <p:grpSp>
        <p:nvGrpSpPr>
          <p:cNvPr name="Group 6" id="6"/>
          <p:cNvGrpSpPr/>
          <p:nvPr/>
        </p:nvGrpSpPr>
        <p:grpSpPr>
          <a:xfrm rot="0">
            <a:off x="12217919" y="2041843"/>
            <a:ext cx="4811852" cy="7216457"/>
            <a:chOff x="0" y="0"/>
            <a:chExt cx="1368264" cy="2052021"/>
          </a:xfrm>
        </p:grpSpPr>
        <p:sp>
          <p:nvSpPr>
            <p:cNvPr name="Freeform 7" id="7"/>
            <p:cNvSpPr/>
            <p:nvPr/>
          </p:nvSpPr>
          <p:spPr>
            <a:xfrm flipH="false" flipV="false" rot="0">
              <a:off x="0" y="0"/>
              <a:ext cx="1368264" cy="2052021"/>
            </a:xfrm>
            <a:custGeom>
              <a:avLst/>
              <a:gdLst/>
              <a:ahLst/>
              <a:cxnLst/>
              <a:rect r="r" b="b" t="t" l="l"/>
              <a:pathLst>
                <a:path h="2052021" w="1368264">
                  <a:moveTo>
                    <a:pt x="16089" y="0"/>
                  </a:moveTo>
                  <a:lnTo>
                    <a:pt x="1352175" y="0"/>
                  </a:lnTo>
                  <a:cubicBezTo>
                    <a:pt x="1356442" y="0"/>
                    <a:pt x="1360534" y="1695"/>
                    <a:pt x="1363552" y="4712"/>
                  </a:cubicBezTo>
                  <a:cubicBezTo>
                    <a:pt x="1366569" y="7730"/>
                    <a:pt x="1368264" y="11822"/>
                    <a:pt x="1368264" y="16089"/>
                  </a:cubicBezTo>
                  <a:lnTo>
                    <a:pt x="1368264" y="2035932"/>
                  </a:lnTo>
                  <a:cubicBezTo>
                    <a:pt x="1368264" y="2040199"/>
                    <a:pt x="1366569" y="2044291"/>
                    <a:pt x="1363552" y="2047308"/>
                  </a:cubicBezTo>
                  <a:cubicBezTo>
                    <a:pt x="1360534" y="2050326"/>
                    <a:pt x="1356442" y="2052021"/>
                    <a:pt x="1352175" y="2052021"/>
                  </a:cubicBezTo>
                  <a:lnTo>
                    <a:pt x="16089" y="2052021"/>
                  </a:lnTo>
                  <a:cubicBezTo>
                    <a:pt x="11822" y="2052021"/>
                    <a:pt x="7730" y="2050326"/>
                    <a:pt x="4712" y="2047308"/>
                  </a:cubicBezTo>
                  <a:cubicBezTo>
                    <a:pt x="1695" y="2044291"/>
                    <a:pt x="0" y="2040199"/>
                    <a:pt x="0" y="2035932"/>
                  </a:cubicBezTo>
                  <a:lnTo>
                    <a:pt x="0" y="16089"/>
                  </a:lnTo>
                  <a:cubicBezTo>
                    <a:pt x="0" y="11822"/>
                    <a:pt x="1695" y="7730"/>
                    <a:pt x="4712" y="4712"/>
                  </a:cubicBezTo>
                  <a:cubicBezTo>
                    <a:pt x="7730" y="1695"/>
                    <a:pt x="11822" y="0"/>
                    <a:pt x="16089" y="0"/>
                  </a:cubicBezTo>
                  <a:close/>
                </a:path>
              </a:pathLst>
            </a:custGeom>
            <a:solidFill>
              <a:srgbClr val="F7F7F9"/>
            </a:solidFill>
            <a:ln w="19050" cap="sq">
              <a:solidFill>
                <a:srgbClr val="000000"/>
              </a:solidFill>
              <a:prstDash val="solid"/>
              <a:miter/>
            </a:ln>
          </p:spPr>
        </p:sp>
        <p:sp>
          <p:nvSpPr>
            <p:cNvPr name="TextBox 8" id="8"/>
            <p:cNvSpPr txBox="true"/>
            <p:nvPr/>
          </p:nvSpPr>
          <p:spPr>
            <a:xfrm>
              <a:off x="0" y="-38100"/>
              <a:ext cx="1368264" cy="2090121"/>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6734173" y="2041843"/>
            <a:ext cx="4811852" cy="7216457"/>
            <a:chOff x="0" y="0"/>
            <a:chExt cx="1368264" cy="2052021"/>
          </a:xfrm>
        </p:grpSpPr>
        <p:sp>
          <p:nvSpPr>
            <p:cNvPr name="Freeform 10" id="10"/>
            <p:cNvSpPr/>
            <p:nvPr/>
          </p:nvSpPr>
          <p:spPr>
            <a:xfrm flipH="false" flipV="false" rot="0">
              <a:off x="0" y="0"/>
              <a:ext cx="1368264" cy="2052021"/>
            </a:xfrm>
            <a:custGeom>
              <a:avLst/>
              <a:gdLst/>
              <a:ahLst/>
              <a:cxnLst/>
              <a:rect r="r" b="b" t="t" l="l"/>
              <a:pathLst>
                <a:path h="2052021" w="1368264">
                  <a:moveTo>
                    <a:pt x="16089" y="0"/>
                  </a:moveTo>
                  <a:lnTo>
                    <a:pt x="1352175" y="0"/>
                  </a:lnTo>
                  <a:cubicBezTo>
                    <a:pt x="1356442" y="0"/>
                    <a:pt x="1360534" y="1695"/>
                    <a:pt x="1363552" y="4712"/>
                  </a:cubicBezTo>
                  <a:cubicBezTo>
                    <a:pt x="1366569" y="7730"/>
                    <a:pt x="1368264" y="11822"/>
                    <a:pt x="1368264" y="16089"/>
                  </a:cubicBezTo>
                  <a:lnTo>
                    <a:pt x="1368264" y="2035932"/>
                  </a:lnTo>
                  <a:cubicBezTo>
                    <a:pt x="1368264" y="2040199"/>
                    <a:pt x="1366569" y="2044291"/>
                    <a:pt x="1363552" y="2047308"/>
                  </a:cubicBezTo>
                  <a:cubicBezTo>
                    <a:pt x="1360534" y="2050326"/>
                    <a:pt x="1356442" y="2052021"/>
                    <a:pt x="1352175" y="2052021"/>
                  </a:cubicBezTo>
                  <a:lnTo>
                    <a:pt x="16089" y="2052021"/>
                  </a:lnTo>
                  <a:cubicBezTo>
                    <a:pt x="11822" y="2052021"/>
                    <a:pt x="7730" y="2050326"/>
                    <a:pt x="4712" y="2047308"/>
                  </a:cubicBezTo>
                  <a:cubicBezTo>
                    <a:pt x="1695" y="2044291"/>
                    <a:pt x="0" y="2040199"/>
                    <a:pt x="0" y="2035932"/>
                  </a:cubicBezTo>
                  <a:lnTo>
                    <a:pt x="0" y="16089"/>
                  </a:lnTo>
                  <a:cubicBezTo>
                    <a:pt x="0" y="11822"/>
                    <a:pt x="1695" y="7730"/>
                    <a:pt x="4712" y="4712"/>
                  </a:cubicBezTo>
                  <a:cubicBezTo>
                    <a:pt x="7730" y="1695"/>
                    <a:pt x="11822" y="0"/>
                    <a:pt x="16089" y="0"/>
                  </a:cubicBezTo>
                  <a:close/>
                </a:path>
              </a:pathLst>
            </a:custGeom>
            <a:solidFill>
              <a:srgbClr val="F7F7F9"/>
            </a:solidFill>
            <a:ln w="19050" cap="sq">
              <a:solidFill>
                <a:srgbClr val="000000"/>
              </a:solidFill>
              <a:prstDash val="solid"/>
              <a:miter/>
            </a:ln>
          </p:spPr>
        </p:sp>
        <p:sp>
          <p:nvSpPr>
            <p:cNvPr name="TextBox 11" id="11"/>
            <p:cNvSpPr txBox="true"/>
            <p:nvPr/>
          </p:nvSpPr>
          <p:spPr>
            <a:xfrm>
              <a:off x="0" y="-38100"/>
              <a:ext cx="1368264" cy="2090121"/>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258229" y="2041843"/>
            <a:ext cx="4811852" cy="7216457"/>
            <a:chOff x="0" y="0"/>
            <a:chExt cx="1368264" cy="2052021"/>
          </a:xfrm>
        </p:grpSpPr>
        <p:sp>
          <p:nvSpPr>
            <p:cNvPr name="Freeform 13" id="13"/>
            <p:cNvSpPr/>
            <p:nvPr/>
          </p:nvSpPr>
          <p:spPr>
            <a:xfrm flipH="false" flipV="false" rot="0">
              <a:off x="0" y="0"/>
              <a:ext cx="1368264" cy="2052021"/>
            </a:xfrm>
            <a:custGeom>
              <a:avLst/>
              <a:gdLst/>
              <a:ahLst/>
              <a:cxnLst/>
              <a:rect r="r" b="b" t="t" l="l"/>
              <a:pathLst>
                <a:path h="2052021" w="1368264">
                  <a:moveTo>
                    <a:pt x="16089" y="0"/>
                  </a:moveTo>
                  <a:lnTo>
                    <a:pt x="1352175" y="0"/>
                  </a:lnTo>
                  <a:cubicBezTo>
                    <a:pt x="1356442" y="0"/>
                    <a:pt x="1360534" y="1695"/>
                    <a:pt x="1363552" y="4712"/>
                  </a:cubicBezTo>
                  <a:cubicBezTo>
                    <a:pt x="1366569" y="7730"/>
                    <a:pt x="1368264" y="11822"/>
                    <a:pt x="1368264" y="16089"/>
                  </a:cubicBezTo>
                  <a:lnTo>
                    <a:pt x="1368264" y="2035932"/>
                  </a:lnTo>
                  <a:cubicBezTo>
                    <a:pt x="1368264" y="2040199"/>
                    <a:pt x="1366569" y="2044291"/>
                    <a:pt x="1363552" y="2047308"/>
                  </a:cubicBezTo>
                  <a:cubicBezTo>
                    <a:pt x="1360534" y="2050326"/>
                    <a:pt x="1356442" y="2052021"/>
                    <a:pt x="1352175" y="2052021"/>
                  </a:cubicBezTo>
                  <a:lnTo>
                    <a:pt x="16089" y="2052021"/>
                  </a:lnTo>
                  <a:cubicBezTo>
                    <a:pt x="11822" y="2052021"/>
                    <a:pt x="7730" y="2050326"/>
                    <a:pt x="4712" y="2047308"/>
                  </a:cubicBezTo>
                  <a:cubicBezTo>
                    <a:pt x="1695" y="2044291"/>
                    <a:pt x="0" y="2040199"/>
                    <a:pt x="0" y="2035932"/>
                  </a:cubicBezTo>
                  <a:lnTo>
                    <a:pt x="0" y="16089"/>
                  </a:lnTo>
                  <a:cubicBezTo>
                    <a:pt x="0" y="11822"/>
                    <a:pt x="1695" y="7730"/>
                    <a:pt x="4712" y="4712"/>
                  </a:cubicBezTo>
                  <a:cubicBezTo>
                    <a:pt x="7730" y="1695"/>
                    <a:pt x="11822" y="0"/>
                    <a:pt x="16089" y="0"/>
                  </a:cubicBezTo>
                  <a:close/>
                </a:path>
              </a:pathLst>
            </a:custGeom>
            <a:solidFill>
              <a:srgbClr val="F7F7F9"/>
            </a:solidFill>
            <a:ln w="19050" cap="sq">
              <a:solidFill>
                <a:srgbClr val="000000"/>
              </a:solidFill>
              <a:prstDash val="solid"/>
              <a:miter/>
            </a:ln>
          </p:spPr>
        </p:sp>
        <p:sp>
          <p:nvSpPr>
            <p:cNvPr name="TextBox 14" id="14"/>
            <p:cNvSpPr txBox="true"/>
            <p:nvPr/>
          </p:nvSpPr>
          <p:spPr>
            <a:xfrm>
              <a:off x="0" y="-38100"/>
              <a:ext cx="1368264" cy="2090121"/>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314450" y="5280310"/>
            <a:ext cx="4335790" cy="1470660"/>
          </a:xfrm>
          <a:prstGeom prst="rect">
            <a:avLst/>
          </a:prstGeom>
        </p:spPr>
        <p:txBody>
          <a:bodyPr anchor="t" rtlCol="false" tIns="0" lIns="0" bIns="0" rIns="0">
            <a:spAutoFit/>
          </a:bodyPr>
          <a:lstStyle/>
          <a:p>
            <a:pPr algn="l" marL="453390" indent="-226695" lvl="1">
              <a:lnSpc>
                <a:spcPts val="2940"/>
              </a:lnSpc>
              <a:buFont typeface="Arial"/>
              <a:buChar char="•"/>
            </a:pPr>
            <a:r>
              <a:rPr lang="en-US" b="true" sz="2100">
                <a:solidFill>
                  <a:srgbClr val="2B2B2B"/>
                </a:solidFill>
                <a:latin typeface="Libre Baskerville Bold"/>
                <a:ea typeface="Libre Baskerville Bold"/>
                <a:cs typeface="Libre Baskerville Bold"/>
                <a:sym typeface="Libre Baskerville Bold"/>
              </a:rPr>
              <a:t>Simulate a parameterized quantum hash function.</a:t>
            </a:r>
          </a:p>
          <a:p>
            <a:pPr algn="l" marL="453390" indent="-226695" lvl="1">
              <a:lnSpc>
                <a:spcPts val="2940"/>
              </a:lnSpc>
              <a:spcBef>
                <a:spcPct val="0"/>
              </a:spcBef>
              <a:buFont typeface="Arial"/>
              <a:buChar char="•"/>
            </a:pPr>
            <a:r>
              <a:rPr lang="en-US" b="true" sz="2100">
                <a:solidFill>
                  <a:srgbClr val="2B2B2B"/>
                </a:solidFill>
                <a:latin typeface="Libre Baskerville Bold"/>
                <a:ea typeface="Libre Baskerville Bold"/>
                <a:cs typeface="Libre Baskerville Bold"/>
                <a:sym typeface="Libre Baskerville Bold"/>
              </a:rPr>
              <a:t>Encode classical input into quantum gates.</a:t>
            </a:r>
          </a:p>
        </p:txBody>
      </p:sp>
      <p:grpSp>
        <p:nvGrpSpPr>
          <p:cNvPr name="Group 16" id="16"/>
          <p:cNvGrpSpPr/>
          <p:nvPr/>
        </p:nvGrpSpPr>
        <p:grpSpPr>
          <a:xfrm rot="0">
            <a:off x="12217919" y="2033678"/>
            <a:ext cx="4811852" cy="2614471"/>
            <a:chOff x="0" y="0"/>
            <a:chExt cx="1368264" cy="743432"/>
          </a:xfrm>
        </p:grpSpPr>
        <p:sp>
          <p:nvSpPr>
            <p:cNvPr name="Freeform 17" id="17"/>
            <p:cNvSpPr/>
            <p:nvPr/>
          </p:nvSpPr>
          <p:spPr>
            <a:xfrm flipH="false" flipV="false" rot="0">
              <a:off x="0" y="0"/>
              <a:ext cx="1368264" cy="743432"/>
            </a:xfrm>
            <a:custGeom>
              <a:avLst/>
              <a:gdLst/>
              <a:ahLst/>
              <a:cxnLst/>
              <a:rect r="r" b="b" t="t" l="l"/>
              <a:pathLst>
                <a:path h="743432" w="1368264">
                  <a:moveTo>
                    <a:pt x="16089" y="0"/>
                  </a:moveTo>
                  <a:lnTo>
                    <a:pt x="1352175" y="0"/>
                  </a:lnTo>
                  <a:cubicBezTo>
                    <a:pt x="1356442" y="0"/>
                    <a:pt x="1360534" y="1695"/>
                    <a:pt x="1363552" y="4712"/>
                  </a:cubicBezTo>
                  <a:cubicBezTo>
                    <a:pt x="1366569" y="7730"/>
                    <a:pt x="1368264" y="11822"/>
                    <a:pt x="1368264" y="16089"/>
                  </a:cubicBezTo>
                  <a:lnTo>
                    <a:pt x="1368264" y="727343"/>
                  </a:lnTo>
                  <a:cubicBezTo>
                    <a:pt x="1368264" y="731610"/>
                    <a:pt x="1366569" y="735703"/>
                    <a:pt x="1363552" y="738720"/>
                  </a:cubicBezTo>
                  <a:cubicBezTo>
                    <a:pt x="1360534" y="741737"/>
                    <a:pt x="1356442" y="743432"/>
                    <a:pt x="1352175" y="743432"/>
                  </a:cubicBezTo>
                  <a:lnTo>
                    <a:pt x="16089" y="743432"/>
                  </a:lnTo>
                  <a:cubicBezTo>
                    <a:pt x="11822" y="743432"/>
                    <a:pt x="7730" y="741737"/>
                    <a:pt x="4712" y="738720"/>
                  </a:cubicBezTo>
                  <a:cubicBezTo>
                    <a:pt x="1695" y="735703"/>
                    <a:pt x="0" y="731610"/>
                    <a:pt x="0" y="727343"/>
                  </a:cubicBezTo>
                  <a:lnTo>
                    <a:pt x="0" y="16089"/>
                  </a:lnTo>
                  <a:cubicBezTo>
                    <a:pt x="0" y="11822"/>
                    <a:pt x="1695" y="7730"/>
                    <a:pt x="4712" y="4712"/>
                  </a:cubicBezTo>
                  <a:cubicBezTo>
                    <a:pt x="7730" y="1695"/>
                    <a:pt x="11822" y="0"/>
                    <a:pt x="16089" y="0"/>
                  </a:cubicBezTo>
                  <a:close/>
                </a:path>
              </a:pathLst>
            </a:custGeom>
            <a:solidFill>
              <a:srgbClr val="D9D9D9"/>
            </a:solidFill>
            <a:ln w="19050" cap="sq">
              <a:solidFill>
                <a:srgbClr val="000000"/>
              </a:solidFill>
              <a:prstDash val="solid"/>
              <a:miter/>
            </a:ln>
          </p:spPr>
        </p:sp>
        <p:sp>
          <p:nvSpPr>
            <p:cNvPr name="TextBox 18" id="18"/>
            <p:cNvSpPr txBox="true"/>
            <p:nvPr/>
          </p:nvSpPr>
          <p:spPr>
            <a:xfrm>
              <a:off x="0" y="-38100"/>
              <a:ext cx="1368264" cy="781532"/>
            </a:xfrm>
            <a:prstGeom prst="rect">
              <a:avLst/>
            </a:prstGeom>
          </p:spPr>
          <p:txBody>
            <a:bodyPr anchor="ctr" rtlCol="false" tIns="50800" lIns="50800" bIns="50800" rIns="50800"/>
            <a:lstStyle/>
            <a:p>
              <a:pPr algn="ctr">
                <a:lnSpc>
                  <a:spcPts val="3359"/>
                </a:lnSpc>
              </a:pPr>
            </a:p>
          </p:txBody>
        </p:sp>
      </p:grpSp>
      <p:grpSp>
        <p:nvGrpSpPr>
          <p:cNvPr name="Group 19" id="19"/>
          <p:cNvGrpSpPr/>
          <p:nvPr/>
        </p:nvGrpSpPr>
        <p:grpSpPr>
          <a:xfrm rot="0">
            <a:off x="6734173" y="2033678"/>
            <a:ext cx="4811852" cy="2614471"/>
            <a:chOff x="0" y="0"/>
            <a:chExt cx="1368264" cy="743432"/>
          </a:xfrm>
        </p:grpSpPr>
        <p:sp>
          <p:nvSpPr>
            <p:cNvPr name="Freeform 20" id="20"/>
            <p:cNvSpPr/>
            <p:nvPr/>
          </p:nvSpPr>
          <p:spPr>
            <a:xfrm flipH="false" flipV="false" rot="0">
              <a:off x="0" y="0"/>
              <a:ext cx="1368264" cy="743432"/>
            </a:xfrm>
            <a:custGeom>
              <a:avLst/>
              <a:gdLst/>
              <a:ahLst/>
              <a:cxnLst/>
              <a:rect r="r" b="b" t="t" l="l"/>
              <a:pathLst>
                <a:path h="743432" w="1368264">
                  <a:moveTo>
                    <a:pt x="16089" y="0"/>
                  </a:moveTo>
                  <a:lnTo>
                    <a:pt x="1352175" y="0"/>
                  </a:lnTo>
                  <a:cubicBezTo>
                    <a:pt x="1356442" y="0"/>
                    <a:pt x="1360534" y="1695"/>
                    <a:pt x="1363552" y="4712"/>
                  </a:cubicBezTo>
                  <a:cubicBezTo>
                    <a:pt x="1366569" y="7730"/>
                    <a:pt x="1368264" y="11822"/>
                    <a:pt x="1368264" y="16089"/>
                  </a:cubicBezTo>
                  <a:lnTo>
                    <a:pt x="1368264" y="727343"/>
                  </a:lnTo>
                  <a:cubicBezTo>
                    <a:pt x="1368264" y="731610"/>
                    <a:pt x="1366569" y="735703"/>
                    <a:pt x="1363552" y="738720"/>
                  </a:cubicBezTo>
                  <a:cubicBezTo>
                    <a:pt x="1360534" y="741737"/>
                    <a:pt x="1356442" y="743432"/>
                    <a:pt x="1352175" y="743432"/>
                  </a:cubicBezTo>
                  <a:lnTo>
                    <a:pt x="16089" y="743432"/>
                  </a:lnTo>
                  <a:cubicBezTo>
                    <a:pt x="11822" y="743432"/>
                    <a:pt x="7730" y="741737"/>
                    <a:pt x="4712" y="738720"/>
                  </a:cubicBezTo>
                  <a:cubicBezTo>
                    <a:pt x="1695" y="735703"/>
                    <a:pt x="0" y="731610"/>
                    <a:pt x="0" y="727343"/>
                  </a:cubicBezTo>
                  <a:lnTo>
                    <a:pt x="0" y="16089"/>
                  </a:lnTo>
                  <a:cubicBezTo>
                    <a:pt x="0" y="11822"/>
                    <a:pt x="1695" y="7730"/>
                    <a:pt x="4712" y="4712"/>
                  </a:cubicBezTo>
                  <a:cubicBezTo>
                    <a:pt x="7730" y="1695"/>
                    <a:pt x="11822" y="0"/>
                    <a:pt x="16089" y="0"/>
                  </a:cubicBezTo>
                  <a:close/>
                </a:path>
              </a:pathLst>
            </a:custGeom>
            <a:solidFill>
              <a:srgbClr val="D9D9D9"/>
            </a:solidFill>
            <a:ln w="19050" cap="sq">
              <a:solidFill>
                <a:srgbClr val="000000"/>
              </a:solidFill>
              <a:prstDash val="solid"/>
              <a:miter/>
            </a:ln>
          </p:spPr>
        </p:sp>
        <p:sp>
          <p:nvSpPr>
            <p:cNvPr name="TextBox 21" id="21"/>
            <p:cNvSpPr txBox="true"/>
            <p:nvPr/>
          </p:nvSpPr>
          <p:spPr>
            <a:xfrm>
              <a:off x="0" y="-38100"/>
              <a:ext cx="1368264" cy="781532"/>
            </a:xfrm>
            <a:prstGeom prst="rect">
              <a:avLst/>
            </a:prstGeom>
          </p:spPr>
          <p:txBody>
            <a:bodyPr anchor="ctr" rtlCol="false" tIns="50800" lIns="50800" bIns="50800" rIns="50800"/>
            <a:lstStyle/>
            <a:p>
              <a:pPr algn="ctr">
                <a:lnSpc>
                  <a:spcPts val="3359"/>
                </a:lnSpc>
              </a:pPr>
            </a:p>
          </p:txBody>
        </p:sp>
      </p:grpSp>
      <p:grpSp>
        <p:nvGrpSpPr>
          <p:cNvPr name="Group 22" id="22"/>
          <p:cNvGrpSpPr/>
          <p:nvPr/>
        </p:nvGrpSpPr>
        <p:grpSpPr>
          <a:xfrm rot="0">
            <a:off x="1258229" y="2033678"/>
            <a:ext cx="4811852" cy="2614471"/>
            <a:chOff x="0" y="0"/>
            <a:chExt cx="1368264" cy="743432"/>
          </a:xfrm>
        </p:grpSpPr>
        <p:sp>
          <p:nvSpPr>
            <p:cNvPr name="Freeform 23" id="23"/>
            <p:cNvSpPr/>
            <p:nvPr/>
          </p:nvSpPr>
          <p:spPr>
            <a:xfrm flipH="false" flipV="false" rot="0">
              <a:off x="0" y="0"/>
              <a:ext cx="1368264" cy="743432"/>
            </a:xfrm>
            <a:custGeom>
              <a:avLst/>
              <a:gdLst/>
              <a:ahLst/>
              <a:cxnLst/>
              <a:rect r="r" b="b" t="t" l="l"/>
              <a:pathLst>
                <a:path h="743432" w="1368264">
                  <a:moveTo>
                    <a:pt x="16089" y="0"/>
                  </a:moveTo>
                  <a:lnTo>
                    <a:pt x="1352175" y="0"/>
                  </a:lnTo>
                  <a:cubicBezTo>
                    <a:pt x="1356442" y="0"/>
                    <a:pt x="1360534" y="1695"/>
                    <a:pt x="1363552" y="4712"/>
                  </a:cubicBezTo>
                  <a:cubicBezTo>
                    <a:pt x="1366569" y="7730"/>
                    <a:pt x="1368264" y="11822"/>
                    <a:pt x="1368264" y="16089"/>
                  </a:cubicBezTo>
                  <a:lnTo>
                    <a:pt x="1368264" y="727343"/>
                  </a:lnTo>
                  <a:cubicBezTo>
                    <a:pt x="1368264" y="731610"/>
                    <a:pt x="1366569" y="735703"/>
                    <a:pt x="1363552" y="738720"/>
                  </a:cubicBezTo>
                  <a:cubicBezTo>
                    <a:pt x="1360534" y="741737"/>
                    <a:pt x="1356442" y="743432"/>
                    <a:pt x="1352175" y="743432"/>
                  </a:cubicBezTo>
                  <a:lnTo>
                    <a:pt x="16089" y="743432"/>
                  </a:lnTo>
                  <a:cubicBezTo>
                    <a:pt x="11822" y="743432"/>
                    <a:pt x="7730" y="741737"/>
                    <a:pt x="4712" y="738720"/>
                  </a:cubicBezTo>
                  <a:cubicBezTo>
                    <a:pt x="1695" y="735703"/>
                    <a:pt x="0" y="731610"/>
                    <a:pt x="0" y="727343"/>
                  </a:cubicBezTo>
                  <a:lnTo>
                    <a:pt x="0" y="16089"/>
                  </a:lnTo>
                  <a:cubicBezTo>
                    <a:pt x="0" y="11822"/>
                    <a:pt x="1695" y="7730"/>
                    <a:pt x="4712" y="4712"/>
                  </a:cubicBezTo>
                  <a:cubicBezTo>
                    <a:pt x="7730" y="1695"/>
                    <a:pt x="11822" y="0"/>
                    <a:pt x="16089" y="0"/>
                  </a:cubicBezTo>
                  <a:close/>
                </a:path>
              </a:pathLst>
            </a:custGeom>
            <a:solidFill>
              <a:srgbClr val="D9D9D9"/>
            </a:solidFill>
            <a:ln w="19050" cap="sq">
              <a:solidFill>
                <a:srgbClr val="000000"/>
              </a:solidFill>
              <a:prstDash val="solid"/>
              <a:miter/>
            </a:ln>
          </p:spPr>
        </p:sp>
        <p:sp>
          <p:nvSpPr>
            <p:cNvPr name="TextBox 24" id="24"/>
            <p:cNvSpPr txBox="true"/>
            <p:nvPr/>
          </p:nvSpPr>
          <p:spPr>
            <a:xfrm>
              <a:off x="0" y="-38100"/>
              <a:ext cx="1368264" cy="781532"/>
            </a:xfrm>
            <a:prstGeom prst="rect">
              <a:avLst/>
            </a:prstGeom>
          </p:spPr>
          <p:txBody>
            <a:bodyPr anchor="ctr" rtlCol="false" tIns="50800" lIns="50800" bIns="50800" rIns="50800"/>
            <a:lstStyle/>
            <a:p>
              <a:pPr algn="ctr">
                <a:lnSpc>
                  <a:spcPts val="3359"/>
                </a:lnSpc>
              </a:pPr>
            </a:p>
          </p:txBody>
        </p:sp>
      </p:grpSp>
      <p:sp>
        <p:nvSpPr>
          <p:cNvPr name="TextBox 25" id="25"/>
          <p:cNvSpPr txBox="true"/>
          <p:nvPr/>
        </p:nvSpPr>
        <p:spPr>
          <a:xfrm rot="0">
            <a:off x="1872391" y="2559653"/>
            <a:ext cx="3583528" cy="1526540"/>
          </a:xfrm>
          <a:prstGeom prst="rect">
            <a:avLst/>
          </a:prstGeom>
        </p:spPr>
        <p:txBody>
          <a:bodyPr anchor="t" rtlCol="false" tIns="0" lIns="0" bIns="0" rIns="0">
            <a:spAutoFit/>
          </a:bodyPr>
          <a:lstStyle/>
          <a:p>
            <a:pPr algn="l">
              <a:lnSpc>
                <a:spcPts val="4060"/>
              </a:lnSpc>
              <a:spcBef>
                <a:spcPct val="0"/>
              </a:spcBef>
            </a:pPr>
            <a:r>
              <a:rPr lang="en-US" b="true" sz="2900">
                <a:solidFill>
                  <a:srgbClr val="2B2B2B"/>
                </a:solidFill>
                <a:latin typeface="Libre Baskerville Bold"/>
                <a:ea typeface="Libre Baskerville Bold"/>
                <a:cs typeface="Libre Baskerville Bold"/>
                <a:sym typeface="Libre Baskerville Bold"/>
              </a:rPr>
              <a:t>Computational Efficiency and Scalability</a:t>
            </a:r>
          </a:p>
        </p:txBody>
      </p:sp>
      <p:sp>
        <p:nvSpPr>
          <p:cNvPr name="TextBox 26" id="26"/>
          <p:cNvSpPr txBox="true"/>
          <p:nvPr/>
        </p:nvSpPr>
        <p:spPr>
          <a:xfrm rot="0">
            <a:off x="12212775" y="5267166"/>
            <a:ext cx="4669071" cy="727710"/>
          </a:xfrm>
          <a:prstGeom prst="rect">
            <a:avLst/>
          </a:prstGeom>
        </p:spPr>
        <p:txBody>
          <a:bodyPr anchor="t" rtlCol="false" tIns="0" lIns="0" bIns="0" rIns="0">
            <a:spAutoFit/>
          </a:bodyPr>
          <a:lstStyle/>
          <a:p>
            <a:pPr algn="l" marL="453390" indent="-226695" lvl="1">
              <a:lnSpc>
                <a:spcPts val="2940"/>
              </a:lnSpc>
              <a:spcBef>
                <a:spcPct val="0"/>
              </a:spcBef>
              <a:buFont typeface="Arial"/>
              <a:buChar char="•"/>
            </a:pPr>
            <a:r>
              <a:rPr lang="en-US" b="true" sz="2100">
                <a:solidFill>
                  <a:srgbClr val="2B2B2B"/>
                </a:solidFill>
                <a:latin typeface="Libre Baskerville Bold"/>
                <a:ea typeface="Libre Baskerville Bold"/>
                <a:cs typeface="Libre Baskerville Bold"/>
                <a:sym typeface="Libre Baskerville Bold"/>
              </a:rPr>
              <a:t>Extract deterministic output from quantum behavior.</a:t>
            </a:r>
          </a:p>
        </p:txBody>
      </p:sp>
      <p:sp>
        <p:nvSpPr>
          <p:cNvPr name="TextBox 27" id="27"/>
          <p:cNvSpPr txBox="true"/>
          <p:nvPr/>
        </p:nvSpPr>
        <p:spPr>
          <a:xfrm rot="0">
            <a:off x="7561739" y="2559653"/>
            <a:ext cx="3583528" cy="1526540"/>
          </a:xfrm>
          <a:prstGeom prst="rect">
            <a:avLst/>
          </a:prstGeom>
        </p:spPr>
        <p:txBody>
          <a:bodyPr anchor="t" rtlCol="false" tIns="0" lIns="0" bIns="0" rIns="0">
            <a:spAutoFit/>
          </a:bodyPr>
          <a:lstStyle/>
          <a:p>
            <a:pPr algn="l">
              <a:lnSpc>
                <a:spcPts val="4060"/>
              </a:lnSpc>
              <a:spcBef>
                <a:spcPct val="0"/>
              </a:spcBef>
            </a:pPr>
            <a:r>
              <a:rPr lang="en-US" b="true" sz="2900">
                <a:solidFill>
                  <a:srgbClr val="2B2B2B"/>
                </a:solidFill>
                <a:latin typeface="Libre Baskerville Bold"/>
                <a:ea typeface="Libre Baskerville Bold"/>
                <a:cs typeface="Libre Baskerville Bold"/>
                <a:sym typeface="Libre Baskerville Bold"/>
              </a:rPr>
              <a:t>Advanced Optimization Capabilities</a:t>
            </a:r>
          </a:p>
        </p:txBody>
      </p:sp>
      <p:sp>
        <p:nvSpPr>
          <p:cNvPr name="TextBox 28" id="28"/>
          <p:cNvSpPr txBox="true"/>
          <p:nvPr/>
        </p:nvSpPr>
        <p:spPr>
          <a:xfrm rot="0">
            <a:off x="6734173" y="5280310"/>
            <a:ext cx="4598850" cy="1470660"/>
          </a:xfrm>
          <a:prstGeom prst="rect">
            <a:avLst/>
          </a:prstGeom>
        </p:spPr>
        <p:txBody>
          <a:bodyPr anchor="t" rtlCol="false" tIns="0" lIns="0" bIns="0" rIns="0">
            <a:spAutoFit/>
          </a:bodyPr>
          <a:lstStyle/>
          <a:p>
            <a:pPr algn="l" marL="453390" indent="-226695" lvl="1">
              <a:lnSpc>
                <a:spcPts val="2940"/>
              </a:lnSpc>
              <a:spcBef>
                <a:spcPct val="0"/>
              </a:spcBef>
              <a:buFont typeface="Arial"/>
              <a:buChar char="•"/>
            </a:pPr>
            <a:r>
              <a:rPr lang="en-US" b="true" sz="2100">
                <a:solidFill>
                  <a:srgbClr val="2B2B2B"/>
                </a:solidFill>
                <a:latin typeface="Libre Baskerville Bold"/>
                <a:ea typeface="Libre Baskerville Bold"/>
                <a:cs typeface="Libre Baskerville Bold"/>
                <a:sym typeface="Libre Baskerville Bold"/>
              </a:rPr>
              <a:t>Analyze security properties: entropy, collision-resista</a:t>
            </a:r>
            <a:r>
              <a:rPr lang="en-US" b="true" sz="2100">
                <a:solidFill>
                  <a:srgbClr val="2B2B2B"/>
                </a:solidFill>
                <a:latin typeface="Libre Baskerville Bold"/>
                <a:ea typeface="Libre Baskerville Bold"/>
                <a:cs typeface="Libre Baskerville Bold"/>
                <a:sym typeface="Libre Baskerville Bold"/>
              </a:rPr>
              <a:t>nce, avalanche, and independence.</a:t>
            </a:r>
          </a:p>
        </p:txBody>
      </p:sp>
      <p:sp>
        <p:nvSpPr>
          <p:cNvPr name="TextBox 29" id="29"/>
          <p:cNvSpPr txBox="true"/>
          <p:nvPr/>
        </p:nvSpPr>
        <p:spPr>
          <a:xfrm rot="0">
            <a:off x="12636925" y="2549069"/>
            <a:ext cx="3973840" cy="1526540"/>
          </a:xfrm>
          <a:prstGeom prst="rect">
            <a:avLst/>
          </a:prstGeom>
        </p:spPr>
        <p:txBody>
          <a:bodyPr anchor="t" rtlCol="false" tIns="0" lIns="0" bIns="0" rIns="0">
            <a:spAutoFit/>
          </a:bodyPr>
          <a:lstStyle/>
          <a:p>
            <a:pPr algn="l">
              <a:lnSpc>
                <a:spcPts val="4060"/>
              </a:lnSpc>
              <a:spcBef>
                <a:spcPct val="0"/>
              </a:spcBef>
            </a:pPr>
            <a:r>
              <a:rPr lang="en-US" b="true" sz="2900">
                <a:solidFill>
                  <a:srgbClr val="2B2B2B"/>
                </a:solidFill>
                <a:latin typeface="Libre Baskerville Bold"/>
                <a:ea typeface="Libre Baskerville Bold"/>
                <a:cs typeface="Libre Baskerville Bold"/>
                <a:sym typeface="Libre Baskerville Bold"/>
              </a:rPr>
              <a:t>Improved Predictive &amp; Pattern Recognition Models</a:t>
            </a:r>
          </a:p>
        </p:txBody>
      </p:sp>
      <p:sp>
        <p:nvSpPr>
          <p:cNvPr name="TextBox 30" id="30"/>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4</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8261347"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ARCHITECTURE</a:t>
            </a:r>
          </a:p>
        </p:txBody>
      </p:sp>
      <p:sp>
        <p:nvSpPr>
          <p:cNvPr name="TextBox 6" id="6"/>
          <p:cNvSpPr txBox="true"/>
          <p:nvPr/>
        </p:nvSpPr>
        <p:spPr>
          <a:xfrm rot="0">
            <a:off x="1233684" y="2032318"/>
            <a:ext cx="13494267" cy="552450"/>
          </a:xfrm>
          <a:prstGeom prst="rect">
            <a:avLst/>
          </a:prstGeom>
        </p:spPr>
        <p:txBody>
          <a:bodyPr anchor="t" rtlCol="false" tIns="0" lIns="0" bIns="0" rIns="0">
            <a:spAutoFit/>
          </a:bodyPr>
          <a:lstStyle/>
          <a:p>
            <a:pPr algn="l">
              <a:lnSpc>
                <a:spcPts val="4320"/>
              </a:lnSpc>
            </a:pPr>
            <a:r>
              <a:rPr lang="en-US" sz="3600" spc="-72">
                <a:solidFill>
                  <a:srgbClr val="F7F7F9"/>
                </a:solidFill>
                <a:latin typeface="Libre Baskerville"/>
                <a:ea typeface="Libre Baskerville"/>
                <a:cs typeface="Libre Baskerville"/>
                <a:sym typeface="Libre Baskerville"/>
              </a:rPr>
              <a:t>The Three Stages of the Architecture</a:t>
            </a:r>
          </a:p>
        </p:txBody>
      </p:sp>
      <p:sp>
        <p:nvSpPr>
          <p:cNvPr name="TextBox 7" id="7"/>
          <p:cNvSpPr txBox="true"/>
          <p:nvPr/>
        </p:nvSpPr>
        <p:spPr>
          <a:xfrm rot="0">
            <a:off x="1202007" y="4956460"/>
            <a:ext cx="4811852" cy="3749040"/>
          </a:xfrm>
          <a:prstGeom prst="rect">
            <a:avLst/>
          </a:prstGeom>
        </p:spPr>
        <p:txBody>
          <a:bodyPr anchor="t" rtlCol="false" tIns="0" lIns="0" bIns="0" rIns="0">
            <a:spAutoFit/>
          </a:bodyPr>
          <a:lstStyle/>
          <a:p>
            <a:pPr algn="l">
              <a:lnSpc>
                <a:spcPts val="3359"/>
              </a:lnSpc>
            </a:pPr>
            <a:r>
              <a:rPr lang="en-US" sz="2400">
                <a:solidFill>
                  <a:srgbClr val="F7F7F9"/>
                </a:solidFill>
                <a:latin typeface="Libre Baskerville"/>
                <a:ea typeface="Libre Baskerville"/>
                <a:cs typeface="Libre Baskerville"/>
                <a:sym typeface="Libre Baskerville"/>
              </a:rPr>
              <a:t>•Input Encoding → Real-valued parameters</a:t>
            </a:r>
          </a:p>
          <a:p>
            <a:pPr algn="l">
              <a:lnSpc>
                <a:spcPts val="3359"/>
              </a:lnSpc>
            </a:pPr>
          </a:p>
          <a:p>
            <a:pPr algn="l">
              <a:lnSpc>
                <a:spcPts val="3359"/>
              </a:lnSpc>
            </a:pPr>
            <a:r>
              <a:rPr lang="en-US" sz="2400">
                <a:solidFill>
                  <a:srgbClr val="F7F7F9"/>
                </a:solidFill>
                <a:latin typeface="Libre Baskerville"/>
                <a:ea typeface="Libre Baskerville"/>
                <a:cs typeface="Libre Baskerville"/>
                <a:sym typeface="Libre Baskerville"/>
              </a:rPr>
              <a:t>•Quantum Circuit → 16 qubits, 3 layers</a:t>
            </a:r>
          </a:p>
          <a:p>
            <a:pPr algn="l">
              <a:lnSpc>
                <a:spcPts val="3359"/>
              </a:lnSpc>
            </a:pPr>
          </a:p>
          <a:p>
            <a:pPr algn="l">
              <a:lnSpc>
                <a:spcPts val="3359"/>
              </a:lnSpc>
            </a:pPr>
            <a:r>
              <a:rPr lang="en-US" sz="2400">
                <a:solidFill>
                  <a:srgbClr val="F7F7F9"/>
                </a:solidFill>
                <a:latin typeface="Libre Baskerville"/>
                <a:ea typeface="Libre Baskerville"/>
                <a:cs typeface="Libre Baskerville"/>
                <a:sym typeface="Libre Baskerville"/>
              </a:rPr>
              <a:t>•Output Extraction → Statevector byte digest</a:t>
            </a:r>
          </a:p>
          <a:p>
            <a:pPr algn="l">
              <a:lnSpc>
                <a:spcPts val="3359"/>
              </a:lnSpc>
              <a:spcBef>
                <a:spcPct val="0"/>
              </a:spcBef>
            </a:pPr>
          </a:p>
        </p:txBody>
      </p:sp>
      <p:sp>
        <p:nvSpPr>
          <p:cNvPr name="TextBox 8" id="8"/>
          <p:cNvSpPr txBox="true"/>
          <p:nvPr/>
        </p:nvSpPr>
        <p:spPr>
          <a:xfrm rot="0">
            <a:off x="6677952" y="4956460"/>
            <a:ext cx="4811852" cy="4168140"/>
          </a:xfrm>
          <a:prstGeom prst="rect">
            <a:avLst/>
          </a:prstGeom>
        </p:spPr>
        <p:txBody>
          <a:bodyPr anchor="t" rtlCol="false" tIns="0" lIns="0" bIns="0" rIns="0">
            <a:spAutoFit/>
          </a:bodyPr>
          <a:lstStyle/>
          <a:p>
            <a:pPr algn="l">
              <a:lnSpc>
                <a:spcPts val="3359"/>
              </a:lnSpc>
            </a:pPr>
            <a:r>
              <a:rPr lang="en-US" sz="2400">
                <a:solidFill>
                  <a:srgbClr val="F7F7F9"/>
                </a:solidFill>
                <a:latin typeface="Libre Baskerville"/>
                <a:ea typeface="Libre Baskerville"/>
                <a:cs typeface="Libre Baskerville"/>
                <a:sym typeface="Libre Baskerville"/>
              </a:rPr>
              <a:t>•16 Qubits, 3 Layers</a:t>
            </a:r>
          </a:p>
          <a:p>
            <a:pPr algn="l">
              <a:lnSpc>
                <a:spcPts val="3359"/>
              </a:lnSpc>
            </a:pPr>
          </a:p>
          <a:p>
            <a:pPr algn="l">
              <a:lnSpc>
                <a:spcPts val="3359"/>
              </a:lnSpc>
            </a:pPr>
            <a:r>
              <a:rPr lang="en-US" sz="2400">
                <a:solidFill>
                  <a:srgbClr val="F7F7F9"/>
                </a:solidFill>
                <a:latin typeface="Libre Baskerville"/>
                <a:ea typeface="Libre Baskerville"/>
                <a:cs typeface="Libre Baskerville"/>
                <a:sym typeface="Libre Baskerville"/>
              </a:rPr>
              <a:t>•RX, RY Gates with input-encoded angles</a:t>
            </a:r>
          </a:p>
          <a:p>
            <a:pPr algn="l">
              <a:lnSpc>
                <a:spcPts val="3359"/>
              </a:lnSpc>
            </a:pPr>
          </a:p>
          <a:p>
            <a:pPr algn="l">
              <a:lnSpc>
                <a:spcPts val="3359"/>
              </a:lnSpc>
            </a:pPr>
            <a:r>
              <a:rPr lang="en-US" sz="2400">
                <a:solidFill>
                  <a:srgbClr val="F7F7F9"/>
                </a:solidFill>
                <a:latin typeface="Libre Baskerville"/>
                <a:ea typeface="Libre Baskerville"/>
                <a:cs typeface="Libre Baskerville"/>
                <a:sym typeface="Libre Baskerville"/>
              </a:rPr>
              <a:t>•CX entangling layers</a:t>
            </a:r>
          </a:p>
          <a:p>
            <a:pPr algn="l">
              <a:lnSpc>
                <a:spcPts val="3359"/>
              </a:lnSpc>
            </a:pPr>
          </a:p>
          <a:p>
            <a:pPr algn="l">
              <a:lnSpc>
                <a:spcPts val="3359"/>
              </a:lnSpc>
            </a:pPr>
            <a:r>
              <a:rPr lang="en-US" sz="2400">
                <a:solidFill>
                  <a:srgbClr val="F7F7F9"/>
                </a:solidFill>
                <a:latin typeface="Libre Baskerville"/>
                <a:ea typeface="Libre Baskerville"/>
                <a:cs typeface="Libre Baskerville"/>
                <a:sym typeface="Libre Baskerville"/>
              </a:rPr>
              <a:t>•Final statevector snapshot → output bytes</a:t>
            </a:r>
          </a:p>
          <a:p>
            <a:pPr algn="l">
              <a:lnSpc>
                <a:spcPts val="3359"/>
              </a:lnSpc>
              <a:spcBef>
                <a:spcPct val="0"/>
              </a:spcBef>
            </a:pPr>
          </a:p>
        </p:txBody>
      </p:sp>
      <p:sp>
        <p:nvSpPr>
          <p:cNvPr name="TextBox 9" id="9"/>
          <p:cNvSpPr txBox="true"/>
          <p:nvPr/>
        </p:nvSpPr>
        <p:spPr>
          <a:xfrm rot="0">
            <a:off x="12161698" y="4956460"/>
            <a:ext cx="4811852" cy="2910840"/>
          </a:xfrm>
          <a:prstGeom prst="rect">
            <a:avLst/>
          </a:prstGeom>
        </p:spPr>
        <p:txBody>
          <a:bodyPr anchor="t" rtlCol="false" tIns="0" lIns="0" bIns="0" rIns="0">
            <a:spAutoFit/>
          </a:bodyPr>
          <a:lstStyle/>
          <a:p>
            <a:pPr algn="l">
              <a:lnSpc>
                <a:spcPts val="3359"/>
              </a:lnSpc>
            </a:pPr>
            <a:r>
              <a:rPr lang="en-US" sz="2400">
                <a:solidFill>
                  <a:srgbClr val="F7F7F9"/>
                </a:solidFill>
                <a:latin typeface="Libre Baskerville"/>
                <a:ea typeface="Libre Baskerville"/>
                <a:cs typeface="Libre Baskerville"/>
                <a:sym typeface="Libre Baskerville"/>
              </a:rPr>
              <a:t>•32-byte classical input</a:t>
            </a:r>
          </a:p>
          <a:p>
            <a:pPr algn="l">
              <a:lnSpc>
                <a:spcPts val="3359"/>
              </a:lnSpc>
            </a:pPr>
          </a:p>
          <a:p>
            <a:pPr algn="l">
              <a:lnSpc>
                <a:spcPts val="3359"/>
              </a:lnSpc>
            </a:pPr>
            <a:r>
              <a:rPr lang="en-US" sz="2400">
                <a:solidFill>
                  <a:srgbClr val="F7F7F9"/>
                </a:solidFill>
                <a:latin typeface="Libre Baskerville"/>
                <a:ea typeface="Libre Baskerville"/>
                <a:cs typeface="Libre Baskerville"/>
                <a:sym typeface="Libre Baskerville"/>
              </a:rPr>
              <a:t>•Normalized and mapped to continuous gate angles</a:t>
            </a:r>
          </a:p>
          <a:p>
            <a:pPr algn="l">
              <a:lnSpc>
                <a:spcPts val="3359"/>
              </a:lnSpc>
            </a:pPr>
          </a:p>
          <a:p>
            <a:pPr algn="l">
              <a:lnSpc>
                <a:spcPts val="3359"/>
              </a:lnSpc>
            </a:pPr>
            <a:r>
              <a:rPr lang="en-US" sz="2400">
                <a:solidFill>
                  <a:srgbClr val="F7F7F9"/>
                </a:solidFill>
                <a:latin typeface="Libre Baskerville"/>
                <a:ea typeface="Libre Baskerville"/>
                <a:cs typeface="Libre Baskerville"/>
                <a:sym typeface="Libre Baskerville"/>
              </a:rPr>
              <a:t>•</a:t>
            </a:r>
            <a:r>
              <a:rPr lang="en-US" sz="2400">
                <a:solidFill>
                  <a:srgbClr val="F7F7F9"/>
                </a:solidFill>
                <a:latin typeface="Libre Baskerville"/>
                <a:ea typeface="Libre Baskerville"/>
                <a:cs typeface="Libre Baskerville"/>
                <a:sym typeface="Libre Baskerville"/>
              </a:rPr>
              <a:t>Promotes diffusion and variability in circuit evolution</a:t>
            </a:r>
          </a:p>
        </p:txBody>
      </p:sp>
      <p:grpSp>
        <p:nvGrpSpPr>
          <p:cNvPr name="Group 10" id="10"/>
          <p:cNvGrpSpPr/>
          <p:nvPr/>
        </p:nvGrpSpPr>
        <p:grpSpPr>
          <a:xfrm rot="0">
            <a:off x="12161698" y="3124200"/>
            <a:ext cx="4811852" cy="1525555"/>
            <a:chOff x="0" y="0"/>
            <a:chExt cx="1368264" cy="433796"/>
          </a:xfrm>
        </p:grpSpPr>
        <p:sp>
          <p:nvSpPr>
            <p:cNvPr name="Freeform 11" id="11"/>
            <p:cNvSpPr/>
            <p:nvPr/>
          </p:nvSpPr>
          <p:spPr>
            <a:xfrm flipH="false" flipV="false" rot="0">
              <a:off x="0" y="0"/>
              <a:ext cx="1368264" cy="433796"/>
            </a:xfrm>
            <a:custGeom>
              <a:avLst/>
              <a:gdLst/>
              <a:ahLst/>
              <a:cxnLst/>
              <a:rect r="r" b="b" t="t" l="l"/>
              <a:pathLst>
                <a:path h="433796" w="1368264">
                  <a:moveTo>
                    <a:pt x="16089" y="0"/>
                  </a:moveTo>
                  <a:lnTo>
                    <a:pt x="1352175" y="0"/>
                  </a:lnTo>
                  <a:cubicBezTo>
                    <a:pt x="1356442" y="0"/>
                    <a:pt x="1360534" y="1695"/>
                    <a:pt x="1363552" y="4712"/>
                  </a:cubicBezTo>
                  <a:cubicBezTo>
                    <a:pt x="1366569" y="7730"/>
                    <a:pt x="1368264" y="11822"/>
                    <a:pt x="1368264" y="16089"/>
                  </a:cubicBezTo>
                  <a:lnTo>
                    <a:pt x="1368264" y="417707"/>
                  </a:lnTo>
                  <a:cubicBezTo>
                    <a:pt x="1368264" y="421974"/>
                    <a:pt x="1366569" y="426066"/>
                    <a:pt x="1363552" y="429084"/>
                  </a:cubicBezTo>
                  <a:cubicBezTo>
                    <a:pt x="1360534" y="432101"/>
                    <a:pt x="1356442" y="433796"/>
                    <a:pt x="1352175" y="433796"/>
                  </a:cubicBezTo>
                  <a:lnTo>
                    <a:pt x="16089" y="433796"/>
                  </a:lnTo>
                  <a:cubicBezTo>
                    <a:pt x="11822" y="433796"/>
                    <a:pt x="7730" y="432101"/>
                    <a:pt x="4712" y="429084"/>
                  </a:cubicBezTo>
                  <a:cubicBezTo>
                    <a:pt x="1695" y="426066"/>
                    <a:pt x="0" y="421974"/>
                    <a:pt x="0" y="417707"/>
                  </a:cubicBezTo>
                  <a:lnTo>
                    <a:pt x="0" y="16089"/>
                  </a:lnTo>
                  <a:cubicBezTo>
                    <a:pt x="0" y="11822"/>
                    <a:pt x="1695" y="7730"/>
                    <a:pt x="4712" y="4712"/>
                  </a:cubicBezTo>
                  <a:cubicBezTo>
                    <a:pt x="7730" y="1695"/>
                    <a:pt x="11822" y="0"/>
                    <a:pt x="16089" y="0"/>
                  </a:cubicBezTo>
                  <a:close/>
                </a:path>
              </a:pathLst>
            </a:custGeom>
            <a:solidFill>
              <a:srgbClr val="A6A6A6"/>
            </a:solidFill>
            <a:ln w="19050" cap="sq">
              <a:solidFill>
                <a:srgbClr val="000000"/>
              </a:solidFill>
              <a:prstDash val="solid"/>
              <a:miter/>
            </a:ln>
          </p:spPr>
        </p:sp>
        <p:sp>
          <p:nvSpPr>
            <p:cNvPr name="TextBox 12" id="12"/>
            <p:cNvSpPr txBox="true"/>
            <p:nvPr/>
          </p:nvSpPr>
          <p:spPr>
            <a:xfrm>
              <a:off x="0" y="-38100"/>
              <a:ext cx="1368264" cy="471896"/>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6677952" y="3124200"/>
            <a:ext cx="4811852" cy="1525555"/>
            <a:chOff x="0" y="0"/>
            <a:chExt cx="1368264" cy="433796"/>
          </a:xfrm>
        </p:grpSpPr>
        <p:sp>
          <p:nvSpPr>
            <p:cNvPr name="Freeform 14" id="14"/>
            <p:cNvSpPr/>
            <p:nvPr/>
          </p:nvSpPr>
          <p:spPr>
            <a:xfrm flipH="false" flipV="false" rot="0">
              <a:off x="0" y="0"/>
              <a:ext cx="1368264" cy="433796"/>
            </a:xfrm>
            <a:custGeom>
              <a:avLst/>
              <a:gdLst/>
              <a:ahLst/>
              <a:cxnLst/>
              <a:rect r="r" b="b" t="t" l="l"/>
              <a:pathLst>
                <a:path h="433796" w="1368264">
                  <a:moveTo>
                    <a:pt x="16089" y="0"/>
                  </a:moveTo>
                  <a:lnTo>
                    <a:pt x="1352175" y="0"/>
                  </a:lnTo>
                  <a:cubicBezTo>
                    <a:pt x="1356442" y="0"/>
                    <a:pt x="1360534" y="1695"/>
                    <a:pt x="1363552" y="4712"/>
                  </a:cubicBezTo>
                  <a:cubicBezTo>
                    <a:pt x="1366569" y="7730"/>
                    <a:pt x="1368264" y="11822"/>
                    <a:pt x="1368264" y="16089"/>
                  </a:cubicBezTo>
                  <a:lnTo>
                    <a:pt x="1368264" y="417707"/>
                  </a:lnTo>
                  <a:cubicBezTo>
                    <a:pt x="1368264" y="421974"/>
                    <a:pt x="1366569" y="426066"/>
                    <a:pt x="1363552" y="429084"/>
                  </a:cubicBezTo>
                  <a:cubicBezTo>
                    <a:pt x="1360534" y="432101"/>
                    <a:pt x="1356442" y="433796"/>
                    <a:pt x="1352175" y="433796"/>
                  </a:cubicBezTo>
                  <a:lnTo>
                    <a:pt x="16089" y="433796"/>
                  </a:lnTo>
                  <a:cubicBezTo>
                    <a:pt x="11822" y="433796"/>
                    <a:pt x="7730" y="432101"/>
                    <a:pt x="4712" y="429084"/>
                  </a:cubicBezTo>
                  <a:cubicBezTo>
                    <a:pt x="1695" y="426066"/>
                    <a:pt x="0" y="421974"/>
                    <a:pt x="0" y="417707"/>
                  </a:cubicBezTo>
                  <a:lnTo>
                    <a:pt x="0" y="16089"/>
                  </a:lnTo>
                  <a:cubicBezTo>
                    <a:pt x="0" y="11822"/>
                    <a:pt x="1695" y="7730"/>
                    <a:pt x="4712" y="4712"/>
                  </a:cubicBezTo>
                  <a:cubicBezTo>
                    <a:pt x="7730" y="1695"/>
                    <a:pt x="11822" y="0"/>
                    <a:pt x="16089" y="0"/>
                  </a:cubicBezTo>
                  <a:close/>
                </a:path>
              </a:pathLst>
            </a:custGeom>
            <a:solidFill>
              <a:srgbClr val="D9D9D9"/>
            </a:solidFill>
            <a:ln w="19050" cap="sq">
              <a:solidFill>
                <a:srgbClr val="000000"/>
              </a:solidFill>
              <a:prstDash val="solid"/>
              <a:miter/>
            </a:ln>
          </p:spPr>
        </p:sp>
        <p:sp>
          <p:nvSpPr>
            <p:cNvPr name="TextBox 15" id="15"/>
            <p:cNvSpPr txBox="true"/>
            <p:nvPr/>
          </p:nvSpPr>
          <p:spPr>
            <a:xfrm>
              <a:off x="0" y="-38100"/>
              <a:ext cx="1368264" cy="471896"/>
            </a:xfrm>
            <a:prstGeom prst="rect">
              <a:avLst/>
            </a:prstGeom>
          </p:spPr>
          <p:txBody>
            <a:bodyPr anchor="ctr" rtlCol="false" tIns="50800" lIns="50800" bIns="50800" rIns="50800"/>
            <a:lstStyle/>
            <a:p>
              <a:pPr algn="ctr">
                <a:lnSpc>
                  <a:spcPts val="3359"/>
                </a:lnSpc>
              </a:pPr>
            </a:p>
          </p:txBody>
        </p:sp>
      </p:grpSp>
      <p:grpSp>
        <p:nvGrpSpPr>
          <p:cNvPr name="Group 16" id="16"/>
          <p:cNvGrpSpPr/>
          <p:nvPr/>
        </p:nvGrpSpPr>
        <p:grpSpPr>
          <a:xfrm rot="0">
            <a:off x="1202007" y="3124200"/>
            <a:ext cx="4811852" cy="1525555"/>
            <a:chOff x="0" y="0"/>
            <a:chExt cx="1368264" cy="433796"/>
          </a:xfrm>
        </p:grpSpPr>
        <p:sp>
          <p:nvSpPr>
            <p:cNvPr name="Freeform 17" id="17"/>
            <p:cNvSpPr/>
            <p:nvPr/>
          </p:nvSpPr>
          <p:spPr>
            <a:xfrm flipH="false" flipV="false" rot="0">
              <a:off x="0" y="0"/>
              <a:ext cx="1368264" cy="433796"/>
            </a:xfrm>
            <a:custGeom>
              <a:avLst/>
              <a:gdLst/>
              <a:ahLst/>
              <a:cxnLst/>
              <a:rect r="r" b="b" t="t" l="l"/>
              <a:pathLst>
                <a:path h="433796" w="1368264">
                  <a:moveTo>
                    <a:pt x="16089" y="0"/>
                  </a:moveTo>
                  <a:lnTo>
                    <a:pt x="1352175" y="0"/>
                  </a:lnTo>
                  <a:cubicBezTo>
                    <a:pt x="1356442" y="0"/>
                    <a:pt x="1360534" y="1695"/>
                    <a:pt x="1363552" y="4712"/>
                  </a:cubicBezTo>
                  <a:cubicBezTo>
                    <a:pt x="1366569" y="7730"/>
                    <a:pt x="1368264" y="11822"/>
                    <a:pt x="1368264" y="16089"/>
                  </a:cubicBezTo>
                  <a:lnTo>
                    <a:pt x="1368264" y="417707"/>
                  </a:lnTo>
                  <a:cubicBezTo>
                    <a:pt x="1368264" y="421974"/>
                    <a:pt x="1366569" y="426066"/>
                    <a:pt x="1363552" y="429084"/>
                  </a:cubicBezTo>
                  <a:cubicBezTo>
                    <a:pt x="1360534" y="432101"/>
                    <a:pt x="1356442" y="433796"/>
                    <a:pt x="1352175" y="433796"/>
                  </a:cubicBezTo>
                  <a:lnTo>
                    <a:pt x="16089" y="433796"/>
                  </a:lnTo>
                  <a:cubicBezTo>
                    <a:pt x="11822" y="433796"/>
                    <a:pt x="7730" y="432101"/>
                    <a:pt x="4712" y="429084"/>
                  </a:cubicBezTo>
                  <a:cubicBezTo>
                    <a:pt x="1695" y="426066"/>
                    <a:pt x="0" y="421974"/>
                    <a:pt x="0" y="417707"/>
                  </a:cubicBezTo>
                  <a:lnTo>
                    <a:pt x="0" y="16089"/>
                  </a:lnTo>
                  <a:cubicBezTo>
                    <a:pt x="0" y="11822"/>
                    <a:pt x="1695" y="7730"/>
                    <a:pt x="4712" y="4712"/>
                  </a:cubicBezTo>
                  <a:cubicBezTo>
                    <a:pt x="7730" y="1695"/>
                    <a:pt x="11822" y="0"/>
                    <a:pt x="16089" y="0"/>
                  </a:cubicBezTo>
                  <a:close/>
                </a:path>
              </a:pathLst>
            </a:custGeom>
            <a:solidFill>
              <a:srgbClr val="FFFFFF"/>
            </a:solidFill>
            <a:ln w="19050" cap="sq">
              <a:solidFill>
                <a:srgbClr val="000000"/>
              </a:solidFill>
              <a:prstDash val="solid"/>
              <a:miter/>
            </a:ln>
          </p:spPr>
        </p:sp>
        <p:sp>
          <p:nvSpPr>
            <p:cNvPr name="TextBox 18" id="18"/>
            <p:cNvSpPr txBox="true"/>
            <p:nvPr/>
          </p:nvSpPr>
          <p:spPr>
            <a:xfrm>
              <a:off x="0" y="-38100"/>
              <a:ext cx="1368264" cy="471896"/>
            </a:xfrm>
            <a:prstGeom prst="rect">
              <a:avLst/>
            </a:prstGeom>
          </p:spPr>
          <p:txBody>
            <a:bodyPr anchor="ctr" rtlCol="false" tIns="50800" lIns="50800" bIns="50800" rIns="50800"/>
            <a:lstStyle/>
            <a:p>
              <a:pPr algn="ctr">
                <a:lnSpc>
                  <a:spcPts val="3359"/>
                </a:lnSpc>
              </a:pPr>
            </a:p>
          </p:txBody>
        </p:sp>
      </p:grpSp>
      <p:sp>
        <p:nvSpPr>
          <p:cNvPr name="TextBox 19" id="19"/>
          <p:cNvSpPr txBox="true"/>
          <p:nvPr/>
        </p:nvSpPr>
        <p:spPr>
          <a:xfrm rot="0">
            <a:off x="1892063" y="3453765"/>
            <a:ext cx="3325645" cy="1234440"/>
          </a:xfrm>
          <a:prstGeom prst="rect">
            <a:avLst/>
          </a:prstGeom>
        </p:spPr>
        <p:txBody>
          <a:bodyPr anchor="t" rtlCol="false" tIns="0" lIns="0" bIns="0" rIns="0">
            <a:spAutoFit/>
          </a:bodyPr>
          <a:lstStyle/>
          <a:p>
            <a:pPr algn="ctr">
              <a:lnSpc>
                <a:spcPts val="3359"/>
              </a:lnSpc>
            </a:pPr>
            <a:r>
              <a:rPr lang="en-US" sz="2400" b="true">
                <a:solidFill>
                  <a:srgbClr val="2B2B2B"/>
                </a:solidFill>
                <a:latin typeface="Libre Baskerville Bold"/>
                <a:ea typeface="Libre Baskerville Bold"/>
                <a:cs typeface="Libre Baskerville Bold"/>
                <a:sym typeface="Libre Baskerville Bold"/>
              </a:rPr>
              <a:t>Quantum Hash Pipeline</a:t>
            </a:r>
          </a:p>
          <a:p>
            <a:pPr algn="ctr">
              <a:lnSpc>
                <a:spcPts val="3359"/>
              </a:lnSpc>
              <a:spcBef>
                <a:spcPct val="0"/>
              </a:spcBef>
            </a:pPr>
          </a:p>
        </p:txBody>
      </p:sp>
      <p:sp>
        <p:nvSpPr>
          <p:cNvPr name="TextBox 20" id="20"/>
          <p:cNvSpPr txBox="true"/>
          <p:nvPr/>
        </p:nvSpPr>
        <p:spPr>
          <a:xfrm rot="0">
            <a:off x="7340110" y="3453765"/>
            <a:ext cx="3373748" cy="1234440"/>
          </a:xfrm>
          <a:prstGeom prst="rect">
            <a:avLst/>
          </a:prstGeom>
        </p:spPr>
        <p:txBody>
          <a:bodyPr anchor="t" rtlCol="false" tIns="0" lIns="0" bIns="0" rIns="0">
            <a:spAutoFit/>
          </a:bodyPr>
          <a:lstStyle/>
          <a:p>
            <a:pPr algn="ctr">
              <a:lnSpc>
                <a:spcPts val="3359"/>
              </a:lnSpc>
            </a:pPr>
            <a:r>
              <a:rPr lang="en-US" sz="2400" b="true">
                <a:solidFill>
                  <a:srgbClr val="2B2B2B"/>
                </a:solidFill>
                <a:latin typeface="Libre Baskerville Bold"/>
                <a:ea typeface="Libre Baskerville Bold"/>
                <a:cs typeface="Libre Baskerville Bold"/>
                <a:sym typeface="Libre Baskerville Bold"/>
              </a:rPr>
              <a:t>Quantum Circuit Schematic</a:t>
            </a:r>
          </a:p>
          <a:p>
            <a:pPr algn="ctr">
              <a:lnSpc>
                <a:spcPts val="3359"/>
              </a:lnSpc>
              <a:spcBef>
                <a:spcPct val="0"/>
              </a:spcBef>
            </a:pPr>
          </a:p>
        </p:txBody>
      </p:sp>
      <p:sp>
        <p:nvSpPr>
          <p:cNvPr name="TextBox 21" id="21"/>
          <p:cNvSpPr txBox="true"/>
          <p:nvPr/>
        </p:nvSpPr>
        <p:spPr>
          <a:xfrm rot="0">
            <a:off x="12816670" y="3453765"/>
            <a:ext cx="3373748" cy="1234440"/>
          </a:xfrm>
          <a:prstGeom prst="rect">
            <a:avLst/>
          </a:prstGeom>
        </p:spPr>
        <p:txBody>
          <a:bodyPr anchor="t" rtlCol="false" tIns="0" lIns="0" bIns="0" rIns="0">
            <a:spAutoFit/>
          </a:bodyPr>
          <a:lstStyle/>
          <a:p>
            <a:pPr algn="ctr">
              <a:lnSpc>
                <a:spcPts val="3359"/>
              </a:lnSpc>
            </a:pPr>
            <a:r>
              <a:rPr lang="en-US" sz="2400" b="true">
                <a:solidFill>
                  <a:srgbClr val="2B2B2B"/>
                </a:solidFill>
                <a:latin typeface="Libre Baskerville Bold"/>
                <a:ea typeface="Libre Baskerville Bold"/>
                <a:cs typeface="Libre Baskerville Bold"/>
                <a:sym typeface="Libre Baskerville Bold"/>
              </a:rPr>
              <a:t>Encoding Methodology</a:t>
            </a:r>
          </a:p>
          <a:p>
            <a:pPr algn="ctr">
              <a:lnSpc>
                <a:spcPts val="3359"/>
              </a:lnSpc>
              <a:spcBef>
                <a:spcPct val="0"/>
              </a:spcBef>
            </a:pPr>
          </a:p>
        </p:txBody>
      </p:sp>
      <p:sp>
        <p:nvSpPr>
          <p:cNvPr name="TextBox 22" id="22"/>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false" rot="0">
            <a:off x="1038225" y="1827509"/>
            <a:ext cx="15944850" cy="7625499"/>
          </a:xfrm>
          <a:custGeom>
            <a:avLst/>
            <a:gdLst/>
            <a:ahLst/>
            <a:cxnLst/>
            <a:rect r="r" b="b" t="t" l="l"/>
            <a:pathLst>
              <a:path h="7625499" w="15944850">
                <a:moveTo>
                  <a:pt x="15944850" y="0"/>
                </a:moveTo>
                <a:lnTo>
                  <a:pt x="0" y="0"/>
                </a:lnTo>
                <a:lnTo>
                  <a:pt x="0" y="7625499"/>
                </a:lnTo>
                <a:lnTo>
                  <a:pt x="15944850" y="7625499"/>
                </a:lnTo>
                <a:lnTo>
                  <a:pt x="15944850" y="0"/>
                </a:lnTo>
                <a:close/>
              </a:path>
            </a:pathLst>
          </a:custGeom>
          <a:blipFill>
            <a:blip r:embed="rId2">
              <a:alphaModFix amt="44999"/>
            </a:blip>
            <a:stretch>
              <a:fillRect l="0" t="-11884" r="0" b="-5185"/>
            </a:stretch>
          </a:blipFill>
        </p:spPr>
      </p:sp>
      <p:grpSp>
        <p:nvGrpSpPr>
          <p:cNvPr name="Group 6" id="6"/>
          <p:cNvGrpSpPr/>
          <p:nvPr/>
        </p:nvGrpSpPr>
        <p:grpSpPr>
          <a:xfrm rot="0">
            <a:off x="775502" y="1827509"/>
            <a:ext cx="11220392" cy="8112871"/>
            <a:chOff x="0" y="0"/>
            <a:chExt cx="2955165" cy="2136723"/>
          </a:xfrm>
        </p:grpSpPr>
        <p:sp>
          <p:nvSpPr>
            <p:cNvPr name="Freeform 7" id="7"/>
            <p:cNvSpPr/>
            <p:nvPr/>
          </p:nvSpPr>
          <p:spPr>
            <a:xfrm flipH="false" flipV="false" rot="0">
              <a:off x="0" y="0"/>
              <a:ext cx="2955165" cy="2136723"/>
            </a:xfrm>
            <a:custGeom>
              <a:avLst/>
              <a:gdLst/>
              <a:ahLst/>
              <a:cxnLst/>
              <a:rect r="r" b="b" t="t" l="l"/>
              <a:pathLst>
                <a:path h="2136723" w="2955165">
                  <a:moveTo>
                    <a:pt x="6900" y="0"/>
                  </a:moveTo>
                  <a:lnTo>
                    <a:pt x="2948265" y="0"/>
                  </a:lnTo>
                  <a:cubicBezTo>
                    <a:pt x="2950095" y="0"/>
                    <a:pt x="2951850" y="727"/>
                    <a:pt x="2953144" y="2021"/>
                  </a:cubicBezTo>
                  <a:cubicBezTo>
                    <a:pt x="2954438" y="3315"/>
                    <a:pt x="2955165" y="5070"/>
                    <a:pt x="2955165" y="6900"/>
                  </a:cubicBezTo>
                  <a:lnTo>
                    <a:pt x="2955165" y="2129823"/>
                  </a:lnTo>
                  <a:cubicBezTo>
                    <a:pt x="2955165" y="2131653"/>
                    <a:pt x="2954438" y="2133408"/>
                    <a:pt x="2953144" y="2134702"/>
                  </a:cubicBezTo>
                  <a:cubicBezTo>
                    <a:pt x="2951850" y="2135996"/>
                    <a:pt x="2950095" y="2136723"/>
                    <a:pt x="2948265" y="2136723"/>
                  </a:cubicBezTo>
                  <a:lnTo>
                    <a:pt x="6900" y="2136723"/>
                  </a:lnTo>
                  <a:cubicBezTo>
                    <a:pt x="5070" y="2136723"/>
                    <a:pt x="3315" y="2135996"/>
                    <a:pt x="2021" y="2134702"/>
                  </a:cubicBezTo>
                  <a:cubicBezTo>
                    <a:pt x="727" y="2133408"/>
                    <a:pt x="0" y="2131653"/>
                    <a:pt x="0" y="2129823"/>
                  </a:cubicBezTo>
                  <a:lnTo>
                    <a:pt x="0" y="6900"/>
                  </a:lnTo>
                  <a:cubicBezTo>
                    <a:pt x="0" y="5070"/>
                    <a:pt x="727" y="3315"/>
                    <a:pt x="2021" y="2021"/>
                  </a:cubicBezTo>
                  <a:cubicBezTo>
                    <a:pt x="3315" y="727"/>
                    <a:pt x="5070" y="0"/>
                    <a:pt x="6900" y="0"/>
                  </a:cubicBezTo>
                  <a:close/>
                </a:path>
              </a:pathLst>
            </a:custGeom>
            <a:gradFill rotWithShape="true">
              <a:gsLst>
                <a:gs pos="0">
                  <a:srgbClr val="2B2B2B">
                    <a:alpha val="100000"/>
                  </a:srgbClr>
                </a:gs>
                <a:gs pos="50000">
                  <a:srgbClr val="2B2B2B">
                    <a:alpha val="88500"/>
                  </a:srgbClr>
                </a:gs>
                <a:gs pos="100000">
                  <a:srgbClr val="000000">
                    <a:alpha val="0"/>
                  </a:srgbClr>
                </a:gs>
              </a:gsLst>
              <a:lin ang="0"/>
            </a:gradFill>
          </p:spPr>
        </p:sp>
        <p:sp>
          <p:nvSpPr>
            <p:cNvPr name="TextBox 8" id="8"/>
            <p:cNvSpPr txBox="true"/>
            <p:nvPr/>
          </p:nvSpPr>
          <p:spPr>
            <a:xfrm>
              <a:off x="0" y="-38100"/>
              <a:ext cx="2955165" cy="2174823"/>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1314450" y="759460"/>
            <a:ext cx="748251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PROJECT STUCTURE</a:t>
            </a:r>
          </a:p>
        </p:txBody>
      </p:sp>
      <p:sp>
        <p:nvSpPr>
          <p:cNvPr name="TextBox 10" id="10"/>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6</a:t>
            </a:r>
          </a:p>
        </p:txBody>
      </p:sp>
      <p:sp>
        <p:nvSpPr>
          <p:cNvPr name="TextBox 11" id="11"/>
          <p:cNvSpPr txBox="true"/>
          <p:nvPr/>
        </p:nvSpPr>
        <p:spPr>
          <a:xfrm rot="0">
            <a:off x="1936849" y="1860739"/>
            <a:ext cx="14589423" cy="7520940"/>
          </a:xfrm>
          <a:prstGeom prst="rect">
            <a:avLst/>
          </a:prstGeom>
        </p:spPr>
        <p:txBody>
          <a:bodyPr anchor="t" rtlCol="false" tIns="0" lIns="0" bIns="0" rIns="0">
            <a:spAutoFit/>
          </a:bodyPr>
          <a:lstStyle/>
          <a:p>
            <a:pPr algn="l">
              <a:lnSpc>
                <a:spcPts val="3359"/>
              </a:lnSpc>
              <a:spcBef>
                <a:spcPct val="0"/>
              </a:spcBef>
            </a:pPr>
            <a:r>
              <a:rPr lang="en-US" sz="2400">
                <a:solidFill>
                  <a:srgbClr val="F7F7F9"/>
                </a:solidFill>
                <a:latin typeface="Libre Baskerville"/>
                <a:ea typeface="Libre Baskerville"/>
                <a:cs typeface="Libre Baskerville"/>
                <a:sym typeface="Libre Baskerville"/>
              </a:rPr>
              <a:t>quantum_hash_project/</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analysis/                                                     # Contains all hash analysis scripts</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test_entropy.py                                  # Entropy preservation tests</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test_collisions.py                               # Collision checks</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test_avalanche.py                              # Avalanche effect analysis</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test_bit_independence.py               # Bit-independence criterion</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quantum_hash/                                       # Core implementation</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__init__.py                                        # This should exist (even if empty)</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circuit_builder.py                             # Builds the parameterized quantum circuit</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input_encoder.py                             # Compresses and encodes input into parameters</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 hash_core.py                                     # Ties everything into a working hash function</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main.py                                                     # Input/output runner</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requirements.txt                                      # Qiskit + numpy + matplotlib</a:t>
            </a:r>
          </a:p>
          <a:p>
            <a:pPr algn="l">
              <a:lnSpc>
                <a:spcPts val="3359"/>
              </a:lnSpc>
              <a:spcBef>
                <a:spcPct val="0"/>
              </a:spcBef>
            </a:pPr>
            <a:r>
              <a:rPr lang="en-US" sz="2400">
                <a:solidFill>
                  <a:srgbClr val="F7F7F9"/>
                </a:solidFill>
                <a:latin typeface="Libre Baskerville"/>
                <a:ea typeface="Libre Baskerville"/>
                <a:cs typeface="Libre Baskerville"/>
                <a:sym typeface="Libre Baskerville"/>
              </a:rPr>
              <a:t>└── README.md                                           # Project overview</a:t>
            </a:r>
          </a:p>
          <a:p>
            <a:pPr algn="l">
              <a:lnSpc>
                <a:spcPts val="335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422988" y="536521"/>
            <a:ext cx="17313838" cy="984358"/>
            <a:chOff x="0" y="0"/>
            <a:chExt cx="4560023" cy="259255"/>
          </a:xfrm>
        </p:grpSpPr>
        <p:sp>
          <p:nvSpPr>
            <p:cNvPr name="Freeform 3" id="3"/>
            <p:cNvSpPr/>
            <p:nvPr/>
          </p:nvSpPr>
          <p:spPr>
            <a:xfrm flipH="false" flipV="false" rot="0">
              <a:off x="0" y="0"/>
              <a:ext cx="4560023" cy="259255"/>
            </a:xfrm>
            <a:custGeom>
              <a:avLst/>
              <a:gdLst/>
              <a:ahLst/>
              <a:cxnLst/>
              <a:rect r="r" b="b" t="t" l="l"/>
              <a:pathLst>
                <a:path h="259255" w="4560023">
                  <a:moveTo>
                    <a:pt x="4472" y="0"/>
                  </a:moveTo>
                  <a:lnTo>
                    <a:pt x="4555552" y="0"/>
                  </a:lnTo>
                  <a:cubicBezTo>
                    <a:pt x="4558021" y="0"/>
                    <a:pt x="4560023" y="2002"/>
                    <a:pt x="4560023" y="4472"/>
                  </a:cubicBezTo>
                  <a:lnTo>
                    <a:pt x="4560023" y="254783"/>
                  </a:lnTo>
                  <a:cubicBezTo>
                    <a:pt x="4560023" y="257253"/>
                    <a:pt x="4558021" y="259255"/>
                    <a:pt x="4555552" y="259255"/>
                  </a:cubicBezTo>
                  <a:lnTo>
                    <a:pt x="4472" y="259255"/>
                  </a:lnTo>
                  <a:cubicBezTo>
                    <a:pt x="3286" y="259255"/>
                    <a:pt x="2148" y="258784"/>
                    <a:pt x="1310" y="257945"/>
                  </a:cubicBezTo>
                  <a:cubicBezTo>
                    <a:pt x="471" y="257107"/>
                    <a:pt x="0" y="255969"/>
                    <a:pt x="0" y="254783"/>
                  </a:cubicBezTo>
                  <a:lnTo>
                    <a:pt x="0" y="4472"/>
                  </a:lnTo>
                  <a:cubicBezTo>
                    <a:pt x="0" y="2002"/>
                    <a:pt x="2002" y="0"/>
                    <a:pt x="4472" y="0"/>
                  </a:cubicBezTo>
                  <a:close/>
                </a:path>
              </a:pathLst>
            </a:custGeom>
            <a:solidFill>
              <a:srgbClr val="101010">
                <a:alpha val="60000"/>
              </a:srgbClr>
            </a:solidFill>
          </p:spPr>
        </p:sp>
        <p:sp>
          <p:nvSpPr>
            <p:cNvPr name="TextBox 4" id="4"/>
            <p:cNvSpPr txBox="true"/>
            <p:nvPr/>
          </p:nvSpPr>
          <p:spPr>
            <a:xfrm>
              <a:off x="0" y="-38100"/>
              <a:ext cx="4560023" cy="29735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870610"/>
            <a:ext cx="5212366" cy="7817119"/>
            <a:chOff x="0" y="0"/>
            <a:chExt cx="1368264" cy="2052021"/>
          </a:xfrm>
        </p:grpSpPr>
        <p:sp>
          <p:nvSpPr>
            <p:cNvPr name="Freeform 6" id="6"/>
            <p:cNvSpPr/>
            <p:nvPr/>
          </p:nvSpPr>
          <p:spPr>
            <a:xfrm flipH="false" flipV="false" rot="0">
              <a:off x="0" y="0"/>
              <a:ext cx="1368264" cy="2052021"/>
            </a:xfrm>
            <a:custGeom>
              <a:avLst/>
              <a:gdLst/>
              <a:ahLst/>
              <a:cxnLst/>
              <a:rect r="r" b="b" t="t" l="l"/>
              <a:pathLst>
                <a:path h="2052021" w="1368264">
                  <a:moveTo>
                    <a:pt x="14853" y="0"/>
                  </a:moveTo>
                  <a:lnTo>
                    <a:pt x="1353411" y="0"/>
                  </a:lnTo>
                  <a:cubicBezTo>
                    <a:pt x="1357350" y="0"/>
                    <a:pt x="1361128" y="1565"/>
                    <a:pt x="1363914" y="4350"/>
                  </a:cubicBezTo>
                  <a:cubicBezTo>
                    <a:pt x="1366699" y="7136"/>
                    <a:pt x="1368264" y="10914"/>
                    <a:pt x="1368264" y="14853"/>
                  </a:cubicBezTo>
                  <a:lnTo>
                    <a:pt x="1368264" y="2037168"/>
                  </a:lnTo>
                  <a:cubicBezTo>
                    <a:pt x="1368264" y="2041107"/>
                    <a:pt x="1366699" y="2044885"/>
                    <a:pt x="1363914" y="2047671"/>
                  </a:cubicBezTo>
                  <a:cubicBezTo>
                    <a:pt x="1361128" y="2050456"/>
                    <a:pt x="1357350" y="2052021"/>
                    <a:pt x="1353411" y="2052021"/>
                  </a:cubicBezTo>
                  <a:lnTo>
                    <a:pt x="14853" y="2052021"/>
                  </a:lnTo>
                  <a:cubicBezTo>
                    <a:pt x="10914" y="2052021"/>
                    <a:pt x="7136" y="2050456"/>
                    <a:pt x="4350" y="2047671"/>
                  </a:cubicBezTo>
                  <a:cubicBezTo>
                    <a:pt x="1565" y="2044885"/>
                    <a:pt x="0" y="2041107"/>
                    <a:pt x="0" y="2037168"/>
                  </a:cubicBezTo>
                  <a:lnTo>
                    <a:pt x="0" y="14853"/>
                  </a:lnTo>
                  <a:cubicBezTo>
                    <a:pt x="0" y="10914"/>
                    <a:pt x="1565" y="7136"/>
                    <a:pt x="4350" y="4350"/>
                  </a:cubicBezTo>
                  <a:cubicBezTo>
                    <a:pt x="7136" y="1565"/>
                    <a:pt x="10914" y="0"/>
                    <a:pt x="14853" y="0"/>
                  </a:cubicBezTo>
                  <a:close/>
                </a:path>
              </a:pathLst>
            </a:custGeom>
            <a:solidFill>
              <a:srgbClr val="F7F7F9"/>
            </a:solidFill>
            <a:ln w="19050" cap="sq">
              <a:solidFill>
                <a:srgbClr val="000000"/>
              </a:solidFill>
              <a:prstDash val="solid"/>
              <a:miter/>
            </a:ln>
          </p:spPr>
        </p:sp>
        <p:sp>
          <p:nvSpPr>
            <p:cNvPr name="TextBox 7" id="7"/>
            <p:cNvSpPr txBox="true"/>
            <p:nvPr/>
          </p:nvSpPr>
          <p:spPr>
            <a:xfrm>
              <a:off x="0" y="-38100"/>
              <a:ext cx="1368264" cy="2090121"/>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028700" y="1854514"/>
            <a:ext cx="5212366" cy="1140365"/>
            <a:chOff x="0" y="0"/>
            <a:chExt cx="1368264" cy="299350"/>
          </a:xfrm>
        </p:grpSpPr>
        <p:sp>
          <p:nvSpPr>
            <p:cNvPr name="Freeform 9" id="9"/>
            <p:cNvSpPr/>
            <p:nvPr/>
          </p:nvSpPr>
          <p:spPr>
            <a:xfrm flipH="false" flipV="false" rot="0">
              <a:off x="0" y="0"/>
              <a:ext cx="1368264" cy="299350"/>
            </a:xfrm>
            <a:custGeom>
              <a:avLst/>
              <a:gdLst/>
              <a:ahLst/>
              <a:cxnLst/>
              <a:rect r="r" b="b" t="t" l="l"/>
              <a:pathLst>
                <a:path h="299350" w="1368264">
                  <a:moveTo>
                    <a:pt x="14853" y="0"/>
                  </a:moveTo>
                  <a:lnTo>
                    <a:pt x="1353411" y="0"/>
                  </a:lnTo>
                  <a:cubicBezTo>
                    <a:pt x="1357350" y="0"/>
                    <a:pt x="1361128" y="1565"/>
                    <a:pt x="1363914" y="4350"/>
                  </a:cubicBezTo>
                  <a:cubicBezTo>
                    <a:pt x="1366699" y="7136"/>
                    <a:pt x="1368264" y="10914"/>
                    <a:pt x="1368264" y="14853"/>
                  </a:cubicBezTo>
                  <a:lnTo>
                    <a:pt x="1368264" y="284497"/>
                  </a:lnTo>
                  <a:cubicBezTo>
                    <a:pt x="1368264" y="288436"/>
                    <a:pt x="1366699" y="292214"/>
                    <a:pt x="1363914" y="294999"/>
                  </a:cubicBezTo>
                  <a:cubicBezTo>
                    <a:pt x="1361128" y="297785"/>
                    <a:pt x="1357350" y="299350"/>
                    <a:pt x="1353411" y="299350"/>
                  </a:cubicBezTo>
                  <a:lnTo>
                    <a:pt x="14853" y="299350"/>
                  </a:lnTo>
                  <a:cubicBezTo>
                    <a:pt x="10914" y="299350"/>
                    <a:pt x="7136" y="297785"/>
                    <a:pt x="4350" y="294999"/>
                  </a:cubicBezTo>
                  <a:cubicBezTo>
                    <a:pt x="1565" y="292214"/>
                    <a:pt x="0" y="288436"/>
                    <a:pt x="0" y="284497"/>
                  </a:cubicBezTo>
                  <a:lnTo>
                    <a:pt x="0" y="14853"/>
                  </a:lnTo>
                  <a:cubicBezTo>
                    <a:pt x="0" y="10914"/>
                    <a:pt x="1565" y="7136"/>
                    <a:pt x="4350" y="4350"/>
                  </a:cubicBezTo>
                  <a:cubicBezTo>
                    <a:pt x="7136" y="1565"/>
                    <a:pt x="10914" y="0"/>
                    <a:pt x="14853" y="0"/>
                  </a:cubicBezTo>
                  <a:close/>
                </a:path>
              </a:pathLst>
            </a:custGeom>
            <a:solidFill>
              <a:srgbClr val="D9D9D9"/>
            </a:solidFill>
            <a:ln w="19050" cap="sq">
              <a:solidFill>
                <a:srgbClr val="000000"/>
              </a:solidFill>
              <a:prstDash val="solid"/>
              <a:miter/>
            </a:ln>
          </p:spPr>
        </p:sp>
        <p:sp>
          <p:nvSpPr>
            <p:cNvPr name="TextBox 10" id="10"/>
            <p:cNvSpPr txBox="true"/>
            <p:nvPr/>
          </p:nvSpPr>
          <p:spPr>
            <a:xfrm>
              <a:off x="0" y="-38100"/>
              <a:ext cx="1368264" cy="337450"/>
            </a:xfrm>
            <a:prstGeom prst="rect">
              <a:avLst/>
            </a:prstGeom>
          </p:spPr>
          <p:txBody>
            <a:bodyPr anchor="ctr" rtlCol="false" tIns="50800" lIns="50800" bIns="50800" rIns="50800"/>
            <a:lstStyle/>
            <a:p>
              <a:pPr algn="ctr">
                <a:lnSpc>
                  <a:spcPts val="3359"/>
                </a:lnSpc>
              </a:pPr>
            </a:p>
          </p:txBody>
        </p:sp>
      </p:grpSp>
      <p:graphicFrame>
        <p:nvGraphicFramePr>
          <p:cNvPr name="Table 11" id="11"/>
          <p:cNvGraphicFramePr>
            <a:graphicFrameLocks noGrp="true"/>
          </p:cNvGraphicFramePr>
          <p:nvPr/>
        </p:nvGraphicFramePr>
        <p:xfrm>
          <a:off x="6722138" y="1854514"/>
          <a:ext cx="10537162" cy="3550192"/>
        </p:xfrm>
        <a:graphic>
          <a:graphicData uri="http://schemas.openxmlformats.org/drawingml/2006/table">
            <a:tbl>
              <a:tblPr/>
              <a:tblGrid>
                <a:gridCol w="3651754"/>
                <a:gridCol w="6885408"/>
              </a:tblGrid>
              <a:tr h="871236">
                <a:tc gridSpan="2">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Shannon’s Entropy Over 100 Hashes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hMerge="true">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Shannon’s Entropy Over 100 Hashes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936484">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Average Value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1.74 to 2.31 bits per byte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71236">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Maximum Possible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4.0 bits/byte (for 32-byte output)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71236">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Interpretation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Moderate randomness across outputs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12" id="12"/>
          <p:cNvSpPr txBox="true"/>
          <p:nvPr/>
        </p:nvSpPr>
        <p:spPr>
          <a:xfrm rot="0">
            <a:off x="980511" y="759460"/>
            <a:ext cx="11188128"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CRYPTOGRAPHIC PROPERTY EVALUATION</a:t>
            </a:r>
          </a:p>
        </p:txBody>
      </p:sp>
      <p:sp>
        <p:nvSpPr>
          <p:cNvPr name="TextBox 13" id="13"/>
          <p:cNvSpPr txBox="true"/>
          <p:nvPr/>
        </p:nvSpPr>
        <p:spPr>
          <a:xfrm rot="0">
            <a:off x="1213918" y="3321885"/>
            <a:ext cx="4570204" cy="6006716"/>
          </a:xfrm>
          <a:prstGeom prst="rect">
            <a:avLst/>
          </a:prstGeom>
        </p:spPr>
        <p:txBody>
          <a:bodyPr anchor="t" rtlCol="false" tIns="0" lIns="0" bIns="0" rIns="0">
            <a:spAutoFit/>
          </a:bodyPr>
          <a:lstStyle/>
          <a:p>
            <a:pPr algn="l" marL="491128" indent="-245564" lvl="1">
              <a:lnSpc>
                <a:spcPts val="3184"/>
              </a:lnSpc>
              <a:buFont typeface="Arial"/>
              <a:buChar char="•"/>
            </a:pPr>
            <a:r>
              <a:rPr lang="en-US" sz="2274">
                <a:solidFill>
                  <a:srgbClr val="2B2B2B"/>
                </a:solidFill>
                <a:latin typeface="Libre Baskerville"/>
                <a:ea typeface="Libre Baskerville"/>
                <a:cs typeface="Libre Baskerville"/>
                <a:sym typeface="Libre Baskerville"/>
              </a:rPr>
              <a:t>To test the robustness of the prototype, it was ran through four classical hash evaluation benchmarks: Shannon’s Entropy, Collision Test, Avalanche Effect &amp; Bit Independence.</a:t>
            </a:r>
          </a:p>
          <a:p>
            <a:pPr algn="l">
              <a:lnSpc>
                <a:spcPts val="3184"/>
              </a:lnSpc>
            </a:pPr>
          </a:p>
          <a:p>
            <a:pPr algn="l" marL="491128" indent="-245564" lvl="1">
              <a:lnSpc>
                <a:spcPts val="3184"/>
              </a:lnSpc>
              <a:spcBef>
                <a:spcPct val="0"/>
              </a:spcBef>
              <a:buFont typeface="Arial"/>
              <a:buChar char="•"/>
            </a:pPr>
            <a:r>
              <a:rPr lang="en-US" sz="2274">
                <a:solidFill>
                  <a:srgbClr val="2B2B2B"/>
                </a:solidFill>
                <a:latin typeface="Libre Baskerville"/>
                <a:ea typeface="Libre Baskerville"/>
                <a:cs typeface="Libre Baskerville"/>
                <a:sym typeface="Libre Baskerville"/>
              </a:rPr>
              <a:t>These results, while still improvable, showcase early evidence of desirable cryptographic properties like diffusion and randomness - even at the simulation level.</a:t>
            </a:r>
          </a:p>
        </p:txBody>
      </p:sp>
      <p:sp>
        <p:nvSpPr>
          <p:cNvPr name="TextBox 14" id="14"/>
          <p:cNvSpPr txBox="true"/>
          <p:nvPr/>
        </p:nvSpPr>
        <p:spPr>
          <a:xfrm rot="0">
            <a:off x="1359027" y="2283913"/>
            <a:ext cx="2139992" cy="373190"/>
          </a:xfrm>
          <a:prstGeom prst="rect">
            <a:avLst/>
          </a:prstGeom>
        </p:spPr>
        <p:txBody>
          <a:bodyPr anchor="t" rtlCol="false" tIns="0" lIns="0" bIns="0" rIns="0">
            <a:spAutoFit/>
          </a:bodyPr>
          <a:lstStyle/>
          <a:p>
            <a:pPr algn="l">
              <a:lnSpc>
                <a:spcPts val="3184"/>
              </a:lnSpc>
              <a:spcBef>
                <a:spcPct val="0"/>
              </a:spcBef>
            </a:pPr>
            <a:r>
              <a:rPr lang="en-US" b="true" sz="2274">
                <a:solidFill>
                  <a:srgbClr val="2B2B2B"/>
                </a:solidFill>
                <a:latin typeface="Libre Baskerville Bold"/>
                <a:ea typeface="Libre Baskerville Bold"/>
                <a:cs typeface="Libre Baskerville Bold"/>
                <a:sym typeface="Libre Baskerville Bold"/>
              </a:rPr>
              <a:t>Purpose:</a:t>
            </a:r>
          </a:p>
        </p:txBody>
      </p:sp>
      <p:sp>
        <p:nvSpPr>
          <p:cNvPr name="TextBox 15" id="15"/>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7</a:t>
            </a:r>
          </a:p>
        </p:txBody>
      </p:sp>
      <p:graphicFrame>
        <p:nvGraphicFramePr>
          <p:cNvPr name="Table 16" id="16"/>
          <p:cNvGraphicFramePr>
            <a:graphicFrameLocks noGrp="true"/>
          </p:cNvGraphicFramePr>
          <p:nvPr/>
        </p:nvGraphicFramePr>
        <p:xfrm>
          <a:off x="6722138" y="6041742"/>
          <a:ext cx="10537162" cy="3598070"/>
        </p:xfrm>
        <a:graphic>
          <a:graphicData uri="http://schemas.openxmlformats.org/drawingml/2006/table">
            <a:tbl>
              <a:tblPr/>
              <a:tblGrid>
                <a:gridCol w="3651754"/>
                <a:gridCol w="6885408"/>
              </a:tblGrid>
              <a:tr h="871110">
                <a:tc gridSpan="2">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Collision Test Across 1000 Random Inputs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hMerge="true">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Collision Test Across 1000 Random Inputs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936349">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Our Range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Zero hash collisions observed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90611">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Interpretation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Cryptographically desirable property.</a:t>
                      </a:r>
                      <a:endParaRPr lang="en-US" sz="1100"/>
                    </a:p>
                    <a:p>
                      <a:pPr algn="ctr">
                        <a:lnSpc>
                          <a:spcPts val="2659"/>
                        </a:lnSpc>
                      </a:pPr>
                      <a:r>
                        <a:rPr lang="en-US" sz="1899">
                          <a:solidFill>
                            <a:srgbClr val="FFFFFF"/>
                          </a:solidFill>
                          <a:latin typeface="Libre Baskerville"/>
                          <a:ea typeface="Libre Baskerville"/>
                          <a:cs typeface="Libre Baskerville"/>
                          <a:sym typeface="Libre Baskerville"/>
                        </a:rPr>
                        <a:t>Indicates good uniqueness for prototype level.</a:t>
                      </a:r>
                    </a:p>
                    <a:p>
                      <a:pPr algn="ctr">
                        <a:lnSpc>
                          <a:spcPts val="2659"/>
                        </a:lnSpc>
                      </a:pPr>
                      <a:r>
                        <a:rPr lang="en-US" sz="1899">
                          <a:solidFill>
                            <a:srgbClr val="FFFFFF"/>
                          </a:solidFill>
                          <a:latin typeface="Libre Baskerville"/>
                          <a:ea typeface="Libre Baskerville"/>
                          <a:cs typeface="Libre Baskerville"/>
                          <a:sym typeface="Libre Baskerville"/>
                        </a:rPr>
                        <a:t>Suggests strong collision resistance over sampled domain.</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422988" y="536521"/>
            <a:ext cx="17313838" cy="984358"/>
            <a:chOff x="0" y="0"/>
            <a:chExt cx="4560023" cy="259255"/>
          </a:xfrm>
        </p:grpSpPr>
        <p:sp>
          <p:nvSpPr>
            <p:cNvPr name="Freeform 3" id="3"/>
            <p:cNvSpPr/>
            <p:nvPr/>
          </p:nvSpPr>
          <p:spPr>
            <a:xfrm flipH="false" flipV="false" rot="0">
              <a:off x="0" y="0"/>
              <a:ext cx="4560023" cy="259255"/>
            </a:xfrm>
            <a:custGeom>
              <a:avLst/>
              <a:gdLst/>
              <a:ahLst/>
              <a:cxnLst/>
              <a:rect r="r" b="b" t="t" l="l"/>
              <a:pathLst>
                <a:path h="259255" w="4560023">
                  <a:moveTo>
                    <a:pt x="4472" y="0"/>
                  </a:moveTo>
                  <a:lnTo>
                    <a:pt x="4555552" y="0"/>
                  </a:lnTo>
                  <a:cubicBezTo>
                    <a:pt x="4558021" y="0"/>
                    <a:pt x="4560023" y="2002"/>
                    <a:pt x="4560023" y="4472"/>
                  </a:cubicBezTo>
                  <a:lnTo>
                    <a:pt x="4560023" y="254783"/>
                  </a:lnTo>
                  <a:cubicBezTo>
                    <a:pt x="4560023" y="257253"/>
                    <a:pt x="4558021" y="259255"/>
                    <a:pt x="4555552" y="259255"/>
                  </a:cubicBezTo>
                  <a:lnTo>
                    <a:pt x="4472" y="259255"/>
                  </a:lnTo>
                  <a:cubicBezTo>
                    <a:pt x="3286" y="259255"/>
                    <a:pt x="2148" y="258784"/>
                    <a:pt x="1310" y="257945"/>
                  </a:cubicBezTo>
                  <a:cubicBezTo>
                    <a:pt x="471" y="257107"/>
                    <a:pt x="0" y="255969"/>
                    <a:pt x="0" y="254783"/>
                  </a:cubicBezTo>
                  <a:lnTo>
                    <a:pt x="0" y="4472"/>
                  </a:lnTo>
                  <a:cubicBezTo>
                    <a:pt x="0" y="2002"/>
                    <a:pt x="2002" y="0"/>
                    <a:pt x="4472" y="0"/>
                  </a:cubicBezTo>
                  <a:close/>
                </a:path>
              </a:pathLst>
            </a:custGeom>
            <a:solidFill>
              <a:srgbClr val="101010">
                <a:alpha val="60000"/>
              </a:srgbClr>
            </a:solidFill>
          </p:spPr>
        </p:sp>
        <p:sp>
          <p:nvSpPr>
            <p:cNvPr name="TextBox 4" id="4"/>
            <p:cNvSpPr txBox="true"/>
            <p:nvPr/>
          </p:nvSpPr>
          <p:spPr>
            <a:xfrm>
              <a:off x="0" y="-38100"/>
              <a:ext cx="4560023" cy="29735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964607" y="1790420"/>
          <a:ext cx="16230600" cy="4459956"/>
        </p:xfrm>
        <a:graphic>
          <a:graphicData uri="http://schemas.openxmlformats.org/drawingml/2006/table">
            <a:tbl>
              <a:tblPr/>
              <a:tblGrid>
                <a:gridCol w="9353945"/>
                <a:gridCol w="6876655"/>
              </a:tblGrid>
              <a:tr h="869312">
                <a:tc gridSpan="2">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Bit Independence Test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hMerge="true">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Bit Independence Test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934416">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Avg. Deviation from 50%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6.21 bits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869312">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Max Deviation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23 bits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86915">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Interpretation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Evaluated how independently output bits behave across multiple samples.</a:t>
                      </a:r>
                      <a:endParaRPr lang="en-US" sz="1100"/>
                    </a:p>
                    <a:p>
                      <a:pPr algn="ctr">
                        <a:lnSpc>
                          <a:spcPts val="2659"/>
                        </a:lnSpc>
                      </a:pPr>
                      <a:r>
                        <a:rPr lang="en-US" sz="1899">
                          <a:solidFill>
                            <a:srgbClr val="FFFFFF"/>
                          </a:solidFill>
                          <a:latin typeface="Libre Baskerville"/>
                          <a:ea typeface="Libre Baskerville"/>
                          <a:cs typeface="Libre Baskerville"/>
                          <a:sym typeface="Libre Baskerville"/>
                        </a:rPr>
                        <a:t>Our results reflect reasonable distribution balance, but also highlights bias from reuse of amplitudes.</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6" id="6"/>
          <p:cNvSpPr txBox="true"/>
          <p:nvPr/>
        </p:nvSpPr>
        <p:spPr>
          <a:xfrm rot="0">
            <a:off x="980511" y="759460"/>
            <a:ext cx="11188128"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CRYPTOGRAPHIC PROPERTY EVALUATION</a:t>
            </a:r>
          </a:p>
        </p:txBody>
      </p:sp>
      <p:sp>
        <p:nvSpPr>
          <p:cNvPr name="TextBox 7" id="7"/>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8</a:t>
            </a:r>
          </a:p>
        </p:txBody>
      </p:sp>
      <p:graphicFrame>
        <p:nvGraphicFramePr>
          <p:cNvPr name="Table 8" id="8"/>
          <p:cNvGraphicFramePr>
            <a:graphicFrameLocks noGrp="true"/>
          </p:cNvGraphicFramePr>
          <p:nvPr/>
        </p:nvGraphicFramePr>
        <p:xfrm>
          <a:off x="964607" y="6583752"/>
          <a:ext cx="16230600" cy="3352800"/>
        </p:xfrm>
        <a:graphic>
          <a:graphicData uri="http://schemas.openxmlformats.org/drawingml/2006/table">
            <a:tbl>
              <a:tblPr/>
              <a:tblGrid>
                <a:gridCol w="9353945"/>
                <a:gridCol w="6876655"/>
              </a:tblGrid>
              <a:tr h="780393">
                <a:tc gridSpan="2">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Avalanche Effect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c hMerge="true">
                  <a:txBody>
                    <a:bodyPr anchor="t" rtlCol="false"/>
                    <a:lstStyle/>
                    <a:p>
                      <a:pPr algn="ctr">
                        <a:lnSpc>
                          <a:spcPts val="2659"/>
                        </a:lnSpc>
                        <a:defRPr/>
                      </a:pPr>
                      <a:r>
                        <a:rPr lang="en-US" sz="1899" b="true">
                          <a:solidFill>
                            <a:srgbClr val="000000"/>
                          </a:solidFill>
                          <a:latin typeface="Libre Baskerville Bold"/>
                          <a:ea typeface="Libre Baskerville Bold"/>
                          <a:cs typeface="Libre Baskerville Bold"/>
                          <a:sym typeface="Libre Baskerville Bold"/>
                        </a:rPr>
                        <a:t>Avalanche Effect</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E6E6E6"/>
                    </a:solidFill>
                  </a:tcPr>
                </a:tc>
              </a:tr>
              <a:tr h="780393">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 Bit Changes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72 / 128 (~56%)</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92014">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Interpretation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a:solidFill>
                            <a:srgbClr val="FFFFFF"/>
                          </a:solidFill>
                          <a:latin typeface="Libre Baskerville"/>
                          <a:ea typeface="Libre Baskerville"/>
                          <a:cs typeface="Libre Baskerville"/>
                          <a:sym typeface="Libre Baskerville"/>
                        </a:rPr>
                        <a:t>A 1-bit flip in the input caused an average of 72 bits flipped in the output (out of 128). </a:t>
                      </a:r>
                      <a:endParaRPr lang="en-US" sz="1100"/>
                    </a:p>
                    <a:p>
                      <a:pPr algn="ctr">
                        <a:lnSpc>
                          <a:spcPts val="2659"/>
                        </a:lnSpc>
                      </a:pPr>
                      <a:r>
                        <a:rPr lang="en-US" sz="1899">
                          <a:solidFill>
                            <a:srgbClr val="FFFFFF"/>
                          </a:solidFill>
                          <a:latin typeface="Libre Baskerville"/>
                          <a:ea typeface="Libre Baskerville"/>
                          <a:cs typeface="Libre Baskerville"/>
                          <a:sym typeface="Libre Baskerville"/>
                        </a:rPr>
                        <a:t>Indicates moderate-to-strong diffusion under minimal input perturbation.</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p="http://schemas.openxmlformats.org/presentationml/2006/main" xmlns:a="http://schemas.openxmlformats.org/drawingml/2006/main">
  <p:cSld>
    <p:bg>
      <p:bgPr>
        <a:solidFill>
          <a:srgbClr val="2B2B2B"/>
        </a:solidFill>
      </p:bgPr>
    </p:bg>
    <p:spTree>
      <p:nvGrpSpPr>
        <p:cNvPr id="1" name=""/>
        <p:cNvGrpSpPr/>
        <p:nvPr/>
      </p:nvGrpSpPr>
      <p:grpSpPr>
        <a:xfrm>
          <a:off x="0" y="0"/>
          <a:ext cx="0" cy="0"/>
          <a:chOff x="0" y="0"/>
          <a:chExt cx="0" cy="0"/>
        </a:xfrm>
      </p:grpSpPr>
      <p:grpSp>
        <p:nvGrpSpPr>
          <p:cNvPr name="Group 2" id="2"/>
          <p:cNvGrpSpPr/>
          <p:nvPr/>
        </p:nvGrpSpPr>
        <p:grpSpPr>
          <a:xfrm rot="0">
            <a:off x="775502" y="536521"/>
            <a:ext cx="16736997" cy="984358"/>
            <a:chOff x="0" y="0"/>
            <a:chExt cx="4408098" cy="259255"/>
          </a:xfrm>
        </p:grpSpPr>
        <p:sp>
          <p:nvSpPr>
            <p:cNvPr name="Freeform 3" id="3"/>
            <p:cNvSpPr/>
            <p:nvPr/>
          </p:nvSpPr>
          <p:spPr>
            <a:xfrm flipH="false" flipV="false" rot="0">
              <a:off x="0" y="0"/>
              <a:ext cx="4408098" cy="259255"/>
            </a:xfrm>
            <a:custGeom>
              <a:avLst/>
              <a:gdLst/>
              <a:ahLst/>
              <a:cxnLst/>
              <a:rect r="r" b="b" t="t" l="l"/>
              <a:pathLst>
                <a:path h="259255" w="4408098">
                  <a:moveTo>
                    <a:pt x="4626" y="0"/>
                  </a:moveTo>
                  <a:lnTo>
                    <a:pt x="4403472" y="0"/>
                  </a:lnTo>
                  <a:cubicBezTo>
                    <a:pt x="4404699" y="0"/>
                    <a:pt x="4405876" y="487"/>
                    <a:pt x="4406743" y="1355"/>
                  </a:cubicBezTo>
                  <a:cubicBezTo>
                    <a:pt x="4407611" y="2222"/>
                    <a:pt x="4408098" y="3399"/>
                    <a:pt x="4408098" y="4626"/>
                  </a:cubicBezTo>
                  <a:lnTo>
                    <a:pt x="4408098" y="254629"/>
                  </a:lnTo>
                  <a:cubicBezTo>
                    <a:pt x="4408098" y="255856"/>
                    <a:pt x="4407611" y="257033"/>
                    <a:pt x="4406743" y="257900"/>
                  </a:cubicBezTo>
                  <a:cubicBezTo>
                    <a:pt x="4405876" y="258768"/>
                    <a:pt x="4404699" y="259255"/>
                    <a:pt x="4403472" y="259255"/>
                  </a:cubicBezTo>
                  <a:lnTo>
                    <a:pt x="4626" y="259255"/>
                  </a:lnTo>
                  <a:cubicBezTo>
                    <a:pt x="3399" y="259255"/>
                    <a:pt x="2222" y="258768"/>
                    <a:pt x="1355" y="257900"/>
                  </a:cubicBezTo>
                  <a:cubicBezTo>
                    <a:pt x="487" y="257033"/>
                    <a:pt x="0" y="255856"/>
                    <a:pt x="0" y="254629"/>
                  </a:cubicBezTo>
                  <a:lnTo>
                    <a:pt x="0" y="4626"/>
                  </a:lnTo>
                  <a:cubicBezTo>
                    <a:pt x="0" y="3399"/>
                    <a:pt x="487" y="2222"/>
                    <a:pt x="1355" y="1355"/>
                  </a:cubicBezTo>
                  <a:cubicBezTo>
                    <a:pt x="2222" y="487"/>
                    <a:pt x="3399" y="0"/>
                    <a:pt x="4626" y="0"/>
                  </a:cubicBezTo>
                  <a:close/>
                </a:path>
              </a:pathLst>
            </a:custGeom>
            <a:solidFill>
              <a:srgbClr val="101010">
                <a:alpha val="60000"/>
              </a:srgbClr>
            </a:solidFill>
          </p:spPr>
        </p:sp>
        <p:sp>
          <p:nvSpPr>
            <p:cNvPr name="TextBox 4" id="4"/>
            <p:cNvSpPr txBox="true"/>
            <p:nvPr/>
          </p:nvSpPr>
          <p:spPr>
            <a:xfrm>
              <a:off x="0" y="-38100"/>
              <a:ext cx="4408098" cy="29735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14450" y="759460"/>
            <a:ext cx="9148946" cy="481330"/>
          </a:xfrm>
          <a:prstGeom prst="rect">
            <a:avLst/>
          </a:prstGeom>
        </p:spPr>
        <p:txBody>
          <a:bodyPr anchor="t" rtlCol="false" tIns="0" lIns="0" bIns="0" rIns="0">
            <a:spAutoFit/>
          </a:bodyPr>
          <a:lstStyle/>
          <a:p>
            <a:pPr algn="l">
              <a:lnSpc>
                <a:spcPts val="3919"/>
              </a:lnSpc>
            </a:pPr>
            <a:r>
              <a:rPr lang="en-US" sz="2799" b="true">
                <a:solidFill>
                  <a:srgbClr val="F7F7F9"/>
                </a:solidFill>
                <a:latin typeface="Libre Baskerville Bold"/>
                <a:ea typeface="Libre Baskerville Bold"/>
                <a:cs typeface="Libre Baskerville Bold"/>
                <a:sym typeface="Libre Baskerville Bold"/>
              </a:rPr>
              <a:t>CURRENT CHALLENGES &amp; LIMITATIONS</a:t>
            </a:r>
          </a:p>
        </p:txBody>
      </p:sp>
      <p:sp>
        <p:nvSpPr>
          <p:cNvPr name="TextBox 6" id="6"/>
          <p:cNvSpPr txBox="true"/>
          <p:nvPr/>
        </p:nvSpPr>
        <p:spPr>
          <a:xfrm rot="0">
            <a:off x="1028700" y="2562626"/>
            <a:ext cx="16230600" cy="5981700"/>
          </a:xfrm>
          <a:prstGeom prst="rect">
            <a:avLst/>
          </a:prstGeom>
        </p:spPr>
        <p:txBody>
          <a:bodyPr anchor="t" rtlCol="false" tIns="0" lIns="0" bIns="0" rIns="0">
            <a:spAutoFit/>
          </a:bodyPr>
          <a:lstStyle/>
          <a:p>
            <a:pPr algn="l" marL="777240" indent="-388620" lvl="1">
              <a:lnSpc>
                <a:spcPts val="4320"/>
              </a:lnSpc>
              <a:buFont typeface="Arial"/>
              <a:buChar char="•"/>
            </a:pPr>
            <a:r>
              <a:rPr lang="en-US" sz="3600" spc="-72">
                <a:solidFill>
                  <a:srgbClr val="F7F7F9"/>
                </a:solidFill>
                <a:latin typeface="Libre Baskerville"/>
                <a:ea typeface="Libre Baskerville"/>
                <a:cs typeface="Libre Baskerville"/>
                <a:sym typeface="Libre Baskerville"/>
              </a:rPr>
              <a:t>Statevector simulations are deterministic but may introduce subtle reuse biases.</a:t>
            </a:r>
          </a:p>
          <a:p>
            <a:pPr algn="l">
              <a:lnSpc>
                <a:spcPts val="4320"/>
              </a:lnSpc>
            </a:pPr>
          </a:p>
          <a:p>
            <a:pPr algn="l" marL="777240" indent="-388620" lvl="1">
              <a:lnSpc>
                <a:spcPts val="4320"/>
              </a:lnSpc>
              <a:buFont typeface="Arial"/>
              <a:buChar char="•"/>
            </a:pPr>
            <a:r>
              <a:rPr lang="en-US" sz="3600" spc="-72">
                <a:solidFill>
                  <a:srgbClr val="F7F7F9"/>
                </a:solidFill>
                <a:latin typeface="Libre Baskerville"/>
                <a:ea typeface="Libre Baskerville"/>
                <a:cs typeface="Libre Baskerville"/>
                <a:sym typeface="Libre Baskerville"/>
              </a:rPr>
              <a:t>Simulated quantum circuit, not hardware-executed</a:t>
            </a:r>
          </a:p>
          <a:p>
            <a:pPr algn="l">
              <a:lnSpc>
                <a:spcPts val="4320"/>
              </a:lnSpc>
            </a:pPr>
          </a:p>
          <a:p>
            <a:pPr algn="l" marL="777240" indent="-388620" lvl="1">
              <a:lnSpc>
                <a:spcPts val="4320"/>
              </a:lnSpc>
              <a:buFont typeface="Arial"/>
              <a:buChar char="•"/>
            </a:pPr>
            <a:r>
              <a:rPr lang="en-US" sz="3600" spc="-72">
                <a:solidFill>
                  <a:srgbClr val="F7F7F9"/>
                </a:solidFill>
                <a:latin typeface="Libre Baskerville"/>
                <a:ea typeface="Libre Baskerville"/>
                <a:cs typeface="Libre Baskerville"/>
                <a:sym typeface="Libre Baskerville"/>
              </a:rPr>
              <a:t>Performance does not yet scale to high-qubit, high-depth regimes.</a:t>
            </a:r>
          </a:p>
          <a:p>
            <a:pPr algn="l">
              <a:lnSpc>
                <a:spcPts val="4320"/>
              </a:lnSpc>
            </a:pPr>
          </a:p>
          <a:p>
            <a:pPr algn="l" marL="777240" indent="-388620" lvl="1">
              <a:lnSpc>
                <a:spcPts val="4320"/>
              </a:lnSpc>
              <a:buFont typeface="Arial"/>
              <a:buChar char="•"/>
            </a:pPr>
            <a:r>
              <a:rPr lang="en-US" sz="3600" spc="-72">
                <a:solidFill>
                  <a:srgbClr val="F7F7F9"/>
                </a:solidFill>
                <a:latin typeface="Libre Baskerville"/>
                <a:ea typeface="Libre Baskerville"/>
                <a:cs typeface="Libre Baskerville"/>
                <a:sym typeface="Libre Baskerville"/>
              </a:rPr>
              <a:t>Currently lacks cryptographic mixing and postprocessing.</a:t>
            </a:r>
          </a:p>
          <a:p>
            <a:pPr algn="l">
              <a:lnSpc>
                <a:spcPts val="4320"/>
              </a:lnSpc>
            </a:pPr>
          </a:p>
          <a:p>
            <a:pPr algn="l" marL="777240" indent="-388620" lvl="1">
              <a:lnSpc>
                <a:spcPts val="4320"/>
              </a:lnSpc>
              <a:buFont typeface="Arial"/>
              <a:buChar char="•"/>
            </a:pPr>
            <a:r>
              <a:rPr lang="en-US" sz="3600" spc="-72">
                <a:solidFill>
                  <a:srgbClr val="F7F7F9"/>
                </a:solidFill>
                <a:latin typeface="Libre Baskerville"/>
                <a:ea typeface="Libre Baskerville"/>
                <a:cs typeface="Libre Baskerville"/>
                <a:sym typeface="Libre Baskerville"/>
              </a:rPr>
              <a:t>Future work should move toward measurement-based extraction and NIST randomness test integration.</a:t>
            </a:r>
          </a:p>
        </p:txBody>
      </p:sp>
      <p:sp>
        <p:nvSpPr>
          <p:cNvPr name="TextBox 7" id="7"/>
          <p:cNvSpPr txBox="true"/>
          <p:nvPr/>
        </p:nvSpPr>
        <p:spPr>
          <a:xfrm rot="0">
            <a:off x="15957125" y="759460"/>
            <a:ext cx="1016425" cy="481330"/>
          </a:xfrm>
          <a:prstGeom prst="rect">
            <a:avLst/>
          </a:prstGeom>
        </p:spPr>
        <p:txBody>
          <a:bodyPr anchor="t" rtlCol="false" tIns="0" lIns="0" bIns="0" rIns="0">
            <a:spAutoFit/>
          </a:bodyPr>
          <a:lstStyle/>
          <a:p>
            <a:pPr algn="r">
              <a:lnSpc>
                <a:spcPts val="3919"/>
              </a:lnSpc>
            </a:pPr>
            <a:r>
              <a:rPr lang="en-US" sz="2799" b="true">
                <a:solidFill>
                  <a:srgbClr val="F7F7F9"/>
                </a:solidFill>
                <a:latin typeface="Libre Baskerville Bold"/>
                <a:ea typeface="Libre Baskerville Bold"/>
                <a:cs typeface="Libre Baskerville Bold"/>
                <a:sym typeface="Libre Baskerville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DAGkiI2DTqI</dc:identifier>
  <dcterms:modified xsi:type="dcterms:W3CDTF">2011-08-01T06:04:30Z</dcterms:modified>
  <cp:revision>1</cp:revision>
  <dc:title>Quantum Hash Function Presentation</dc:title>
</cp:coreProperties>
</file>