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1"/>
  </p:notesMasterIdLst>
  <p:sldIdLst>
    <p:sldId id="256" r:id="rId4"/>
    <p:sldId id="259" r:id="rId5"/>
    <p:sldId id="265" r:id="rId6"/>
    <p:sldId id="286" r:id="rId7"/>
    <p:sldId id="266" r:id="rId8"/>
    <p:sldId id="260" r:id="rId9"/>
    <p:sldId id="269" r:id="rId10"/>
    <p:sldId id="267" r:id="rId11"/>
    <p:sldId id="268" r:id="rId12"/>
    <p:sldId id="261" r:id="rId13"/>
    <p:sldId id="284" r:id="rId14"/>
    <p:sldId id="270" r:id="rId15"/>
    <p:sldId id="272" r:id="rId16"/>
    <p:sldId id="271" r:id="rId17"/>
    <p:sldId id="262" r:id="rId18"/>
    <p:sldId id="274" r:id="rId19"/>
    <p:sldId id="276" r:id="rId20"/>
    <p:sldId id="263" r:id="rId21"/>
    <p:sldId id="278" r:id="rId22"/>
    <p:sldId id="275" r:id="rId23"/>
    <p:sldId id="277" r:id="rId24"/>
    <p:sldId id="279" r:id="rId25"/>
    <p:sldId id="280" r:id="rId26"/>
    <p:sldId id="285" r:id="rId27"/>
    <p:sldId id="264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07098-5BFA-4D94-8496-F3B90A3F62F3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8F0F5-DA34-4A24-85B1-97863175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6FCC-5ECE-4EA0-BF72-D900889BA3CF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697C-5159-4EE6-BD37-5523B8AB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8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6EE8-96CE-4E79-A740-EAABA4BBC664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697C-5159-4EE6-BD37-5523B8AB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0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A524-E965-4424-85E9-D10C4DF85FE5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697C-5159-4EE6-BD37-5523B8AB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C1894B-D940-4F9C-9B4C-2956BFCBF026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32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2559EE-1665-48CB-A2EC-71EA75486EE3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03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7A5C07-4932-4718-AE4B-E264AD63EA55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75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F6A420-4F02-4EE6-8F09-368767E37018}" type="datetime1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71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B8077B-2062-48BC-A401-C8C4719E9D16}" type="datetime1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38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21C781-98D0-430B-B7A3-DABA3C3A762D}" type="datetime1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25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D0B8B3-F68A-4D0C-BECB-31E4B1600C9A}" type="datetime1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23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2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C3F55A-EF01-4D93-8D81-F35858946A6F}" type="datetime1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39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0933"/>
            <a:ext cx="10972800" cy="51047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C5AD-BB2C-48A5-A0DD-C2BC59A47547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697C-5159-4EE6-BD37-5523B8AB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5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0A68A4-8983-4B31-B3AE-37A9D4798F51}" type="datetime1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02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245B52-9F55-46FC-A842-7189851063FD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06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C3DBA3-E444-4218-BDE0-42BBE698B12A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27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DC1C2-F421-4EA4-94A8-9C0EC20D07F4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1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B53FB-8683-46F6-AC07-94060960C052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5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F9067-C49D-4E35-B64E-00CBB57D1E9E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829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D823B-0369-426F-A51F-805A73C4F983}" type="datetime1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80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D0B7A-5F9D-42EF-80E2-4ADDCB8ACA38}" type="datetime1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755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29260-8BDE-471E-A1B3-1FA9FC46196A}" type="datetime1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206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D43A1-5A7E-4978-8C58-65CA13DA166C}" type="datetime1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4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EC30-3045-47C0-B522-7F07E683DC2B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697C-5159-4EE6-BD37-5523B8AB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2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2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3AC65-4241-4DCA-88DB-14FCD6FB2245}" type="datetime1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675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7ED50-61CC-4E63-BE4A-C158771847F2}" type="datetime1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320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5DB30-492F-47B4-9CCF-62FCA2E72A12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671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9A301-8460-4B1A-8DF5-80AACA0983F6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05C2-BB25-4EA6-94B9-741C8FE00FCA}" type="datetime1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697C-5159-4EE6-BD37-5523B8AB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7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DBD2-DB44-4002-851C-D7F0FC40081B}" type="datetime1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697C-5159-4EE6-BD37-5523B8AB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6836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9470-0DFE-4E1C-A1C6-1151BAA9F769}" type="datetime1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697C-5159-4EE6-BD37-5523B8AB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A7EB-E1D7-4052-8458-C274A39F6AE6}" type="datetime1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697C-5159-4EE6-BD37-5523B8AB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4E48-6164-4AB0-93EA-09C250CD4CDC}" type="datetime1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697C-5159-4EE6-BD37-5523B8AB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2030-7446-4CB3-88BE-E76631DF71E9}" type="datetime1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697C-5159-4EE6-BD37-5523B8AB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13F9A-3977-4F1B-B86D-F2E5AADCD267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B697C-5159-4EE6-BD37-5523B8AB3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08377E2-8763-462F-8572-0F79D4194CE5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7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867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42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3733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C62036C-3C9B-4B2C-980C-7C16DCB1CD6C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0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867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42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3733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blitzkriegsoftware.net/Blog" TargetMode="External"/><Relationship Id="rId7" Type="http://schemas.openxmlformats.org/officeDocument/2006/relationships/image" Target="../media/image10.jpg"/><Relationship Id="rId2" Type="http://schemas.openxmlformats.org/officeDocument/2006/relationships/hyperlink" Target="mailto:stuartw@magenic.com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youtube.com/channel/UCO88zFRJMTrAZZbYzhvAlMg" TargetMode="External"/><Relationship Id="rId5" Type="http://schemas.openxmlformats.org/officeDocument/2006/relationships/hyperlink" Target="https://github.com/BlitzkriegSoftware" TargetMode="External"/><Relationship Id="rId4" Type="http://schemas.openxmlformats.org/officeDocument/2006/relationships/hyperlink" Target="http://lnkd.in/P35kVT" TargetMode="External"/><Relationship Id="rId9" Type="http://schemas.openxmlformats.org/officeDocument/2006/relationships/hyperlink" Target="https://github.com/BlitzkriegSoftware/MAL201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8B01F8-7753-4DD6-9367-DFC1C746A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MAW01 – Application Cloud Migrations: Lessons Learned from the Field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B6A0B6-AB59-4925-B01C-8788CC9BB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883084"/>
            <a:ext cx="8534400" cy="755715"/>
          </a:xfrm>
        </p:spPr>
        <p:txBody>
          <a:bodyPr>
            <a:normAutofit/>
          </a:bodyPr>
          <a:lstStyle/>
          <a:p>
            <a:r>
              <a:rPr lang="en-US" dirty="0"/>
              <a:t>Wednesday, Dec. 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974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D249-ABE8-4CF6-889A-944208E4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54" y="4972509"/>
            <a:ext cx="10363200" cy="938097"/>
          </a:xfrm>
        </p:spPr>
        <p:txBody>
          <a:bodyPr/>
          <a:lstStyle/>
          <a:p>
            <a:r>
              <a:rPr lang="en-US" dirty="0"/>
              <a:t>It's the code (sometimes)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DE85E-E306-4812-95ED-4C0E3576F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610" y="1550837"/>
            <a:ext cx="5126632" cy="3294538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There's nothing wrong with my code that getting rid of the users would not fix… -Anon</a:t>
            </a:r>
          </a:p>
        </p:txBody>
      </p:sp>
      <p:pic>
        <p:nvPicPr>
          <p:cNvPr id="3074" name="Picture 2" descr="Image result for programming you're doing it completely wrong">
            <a:extLst>
              <a:ext uri="{FF2B5EF4-FFF2-40B4-BE49-F238E27FC236}">
                <a16:creationId xmlns:a16="http://schemas.microsoft.com/office/drawing/2014/main" id="{96239CDD-3237-42D1-9BF3-11890A9BA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487" y="137158"/>
            <a:ext cx="4624141" cy="470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8E90ED-D8C5-45DD-8DEA-0F2F248CB3D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92D050"/>
                </a:solidFill>
              </a:rPr>
              <a:t>The 12Factor.net factors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BA4CC-525D-4AE2-8AB1-0B4328322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173" y="1361586"/>
            <a:ext cx="5384800" cy="516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I. Codebase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One codebase tracked in revision control, many deploys</a:t>
            </a:r>
          </a:p>
          <a:p>
            <a:pPr marL="0" indent="0">
              <a:buNone/>
            </a:pPr>
            <a:r>
              <a:rPr lang="en-US" sz="2000" dirty="0"/>
              <a:t>II. Dependencies</a:t>
            </a:r>
          </a:p>
          <a:p>
            <a:pPr marL="457200" lvl="1" indent="0">
              <a:buNone/>
            </a:pPr>
            <a:r>
              <a:rPr lang="en-US" sz="1800" dirty="0"/>
              <a:t>Explicitly declare and isolate dependencies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III. Config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Store config in the environment</a:t>
            </a:r>
          </a:p>
          <a:p>
            <a:pPr marL="0" indent="0">
              <a:buNone/>
            </a:pPr>
            <a:r>
              <a:rPr lang="en-US" sz="2000" dirty="0"/>
              <a:t>IV. Backing services</a:t>
            </a:r>
          </a:p>
          <a:p>
            <a:pPr marL="457200" lvl="1" indent="0">
              <a:buNone/>
            </a:pPr>
            <a:r>
              <a:rPr lang="en-US" sz="1800" dirty="0"/>
              <a:t>Treat backing services as attached resources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V. Build, release, run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Strictly separate build and run stages</a:t>
            </a:r>
          </a:p>
          <a:p>
            <a:pPr marL="0" indent="0">
              <a:buNone/>
            </a:pPr>
            <a:r>
              <a:rPr lang="en-US" sz="2000" dirty="0"/>
              <a:t>VI. Processes</a:t>
            </a:r>
          </a:p>
          <a:p>
            <a:pPr marL="457200" lvl="1" indent="0">
              <a:buNone/>
            </a:pPr>
            <a:r>
              <a:rPr lang="en-US" sz="1800" dirty="0"/>
              <a:t>Execute the app as one or more stateless processes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63FE2-EAFE-49DB-9B01-275DC72FD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173" y="1361586"/>
            <a:ext cx="5384800" cy="516254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000" dirty="0"/>
              <a:t>VII. Port binding</a:t>
            </a:r>
          </a:p>
          <a:p>
            <a:pPr marL="457200" lvl="1" indent="0">
              <a:buNone/>
            </a:pPr>
            <a:r>
              <a:rPr lang="en-US" sz="1800" dirty="0"/>
              <a:t>Export services via port binding</a:t>
            </a:r>
          </a:p>
          <a:p>
            <a:pPr marL="0" indent="0">
              <a:buNone/>
            </a:pPr>
            <a:r>
              <a:rPr lang="en-US" sz="2000" dirty="0"/>
              <a:t>VIII. Concurrency</a:t>
            </a:r>
          </a:p>
          <a:p>
            <a:pPr marL="457200" lvl="1" indent="0">
              <a:buNone/>
            </a:pPr>
            <a:r>
              <a:rPr lang="en-US" sz="1800" dirty="0"/>
              <a:t>Scale out via the process model</a:t>
            </a:r>
          </a:p>
          <a:p>
            <a:pPr marL="0" indent="0">
              <a:buNone/>
            </a:pPr>
            <a:r>
              <a:rPr lang="en-US" sz="2000" dirty="0"/>
              <a:t>IX. Disposability</a:t>
            </a:r>
          </a:p>
          <a:p>
            <a:pPr marL="457200" lvl="1" indent="0">
              <a:buNone/>
            </a:pPr>
            <a:r>
              <a:rPr lang="en-US" sz="1800" dirty="0"/>
              <a:t>Maximize robustness with fast startup and graceful shutdown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X. Dev/prod parity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Keep development, staging, and production as similar as possible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XI. Logs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Treat logs as event streams</a:t>
            </a:r>
          </a:p>
          <a:p>
            <a:pPr marL="0" indent="0">
              <a:buNone/>
            </a:pPr>
            <a:r>
              <a:rPr lang="en-US" sz="2000" dirty="0"/>
              <a:t>XII. Admin processes</a:t>
            </a:r>
          </a:p>
          <a:p>
            <a:pPr marL="457200" lvl="1" indent="0">
              <a:buNone/>
            </a:pPr>
            <a:r>
              <a:rPr lang="en-US" sz="1800" dirty="0"/>
              <a:t>Run admin/management tasks as one-off processes</a:t>
            </a:r>
          </a:p>
        </p:txBody>
      </p:sp>
    </p:spTree>
    <p:extLst>
      <p:ext uri="{BB962C8B-B14F-4D97-AF65-F5344CB8AC3E}">
        <p14:creationId xmlns:p14="http://schemas.microsoft.com/office/powerpoint/2010/main" val="421709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FBA25B-CB1F-4885-A9FB-643FAAFDCCB3}"/>
              </a:ext>
            </a:extLst>
          </p:cNvPr>
          <p:cNvSpPr/>
          <p:nvPr/>
        </p:nvSpPr>
        <p:spPr>
          <a:xfrm>
            <a:off x="452486" y="1313944"/>
            <a:ext cx="11312165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cap="none" spc="0" dirty="0">
                <a:ln/>
                <a:solidFill>
                  <a:schemeClr val="accent3"/>
                </a:solidFill>
                <a:effectLst/>
              </a:rPr>
              <a:t>Do the 12-Factor "Fast Five"</a:t>
            </a:r>
            <a:endParaRPr lang="en-US" sz="4800" b="1" dirty="0">
              <a:ln/>
              <a:solidFill>
                <a:schemeClr val="accent3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cap="none" spc="0" dirty="0">
                <a:ln/>
                <a:solidFill>
                  <a:schemeClr val="accent3"/>
                </a:solidFill>
                <a:effectLst/>
              </a:rPr>
              <a:t>Find and close memory leaks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n/>
                <a:solidFill>
                  <a:schemeClr val="accent3"/>
                </a:solidFill>
              </a:rPr>
              <a:t>Clean up your code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b="1" dirty="0">
                <a:ln/>
                <a:solidFill>
                  <a:schemeClr val="accent3"/>
                </a:solidFill>
              </a:rPr>
              <a:t>Linters, BPAs, Security Tools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cap="none" spc="0" dirty="0">
                <a:ln/>
                <a:solidFill>
                  <a:schemeClr val="accent3"/>
                </a:solidFill>
                <a:effectLst/>
              </a:rPr>
              <a:t>Upgrade your runtime and libraries to be the same and modern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dirty="0">
                <a:ln/>
                <a:solidFill>
                  <a:schemeClr val="accent3"/>
                </a:solidFill>
              </a:rPr>
              <a:t>Perf + Acceptance Tests, have some!</a:t>
            </a:r>
            <a:endParaRPr lang="en-US" sz="4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536DCA-2027-4B26-A8C2-34A7E595C146}"/>
              </a:ext>
            </a:extLst>
          </p:cNvPr>
          <p:cNvSpPr txBox="1">
            <a:spLocks/>
          </p:cNvSpPr>
          <p:nvPr/>
        </p:nvSpPr>
        <p:spPr>
          <a:xfrm>
            <a:off x="622169" y="170944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867" kern="1200">
                <a:solidFill>
                  <a:srgbClr val="002060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2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2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2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2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5pPr>
            <a:lvl6pPr marL="609585" algn="l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2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6pPr>
            <a:lvl7pPr marL="1219170" algn="l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2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7pPr>
            <a:lvl8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2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8pPr>
            <a:lvl9pPr marL="2438339" algn="l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2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9pPr>
          </a:lstStyle>
          <a:p>
            <a:r>
              <a:rPr lang="en-US" dirty="0">
                <a:solidFill>
                  <a:srgbClr val="92D050"/>
                </a:solidFill>
              </a:rPr>
              <a:t>Before you Migrate</a:t>
            </a:r>
          </a:p>
        </p:txBody>
      </p:sp>
    </p:spTree>
    <p:extLst>
      <p:ext uri="{BB962C8B-B14F-4D97-AF65-F5344CB8AC3E}">
        <p14:creationId xmlns:p14="http://schemas.microsoft.com/office/powerpoint/2010/main" val="390541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0D06F1-9D88-41AB-A91B-CBE62D9535D2}"/>
              </a:ext>
            </a:extLst>
          </p:cNvPr>
          <p:cNvSpPr/>
          <p:nvPr/>
        </p:nvSpPr>
        <p:spPr>
          <a:xfrm>
            <a:off x="742814" y="1354847"/>
            <a:ext cx="10399669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>
                <a:ln/>
                <a:solidFill>
                  <a:schemeClr val="accent3"/>
                </a:solidFill>
              </a:rPr>
              <a:t>The GAC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The Registry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>
                <a:ln/>
                <a:solidFill>
                  <a:schemeClr val="accent3"/>
                </a:solidFill>
              </a:rPr>
              <a:t>The Local File-System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Pre-Installed Components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>
                <a:ln/>
                <a:solidFill>
                  <a:schemeClr val="accent3"/>
                </a:solidFill>
              </a:rPr>
              <a:t>COM(+), DTC, Native Calls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Deployment order dependency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BDEED2-12F8-4454-A057-2312198EA65E}"/>
              </a:ext>
            </a:extLst>
          </p:cNvPr>
          <p:cNvSpPr txBox="1">
            <a:spLocks/>
          </p:cNvSpPr>
          <p:nvPr/>
        </p:nvSpPr>
        <p:spPr>
          <a:xfrm>
            <a:off x="622169" y="170944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867" kern="1200">
                <a:solidFill>
                  <a:srgbClr val="002060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2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2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2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2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5pPr>
            <a:lvl6pPr marL="609585" algn="l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2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6pPr>
            <a:lvl7pPr marL="1219170" algn="l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2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7pPr>
            <a:lvl8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2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8pPr>
            <a:lvl9pPr marL="2438339" algn="l" rtl="0" eaLnBrk="1" fontAlgn="base" hangingPunct="1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2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9pPr>
          </a:lstStyle>
          <a:p>
            <a:r>
              <a:rPr lang="en-US" dirty="0">
                <a:solidFill>
                  <a:srgbClr val="92D050"/>
                </a:solidFill>
              </a:rPr>
              <a:t>Beware</a:t>
            </a:r>
          </a:p>
        </p:txBody>
      </p:sp>
    </p:spTree>
    <p:extLst>
      <p:ext uri="{BB962C8B-B14F-4D97-AF65-F5344CB8AC3E}">
        <p14:creationId xmlns:p14="http://schemas.microsoft.com/office/powerpoint/2010/main" val="320334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70C272-2D8E-4EFE-AEF8-CF45A6D390BA}"/>
              </a:ext>
            </a:extLst>
          </p:cNvPr>
          <p:cNvSpPr/>
          <p:nvPr/>
        </p:nvSpPr>
        <p:spPr>
          <a:xfrm>
            <a:off x="1195300" y="2259820"/>
            <a:ext cx="966929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InfoSec hates you, and probably for a good reason…</a:t>
            </a:r>
          </a:p>
        </p:txBody>
      </p:sp>
    </p:spTree>
    <p:extLst>
      <p:ext uri="{BB962C8B-B14F-4D97-AF65-F5344CB8AC3E}">
        <p14:creationId xmlns:p14="http://schemas.microsoft.com/office/powerpoint/2010/main" val="2240198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13AE-AD30-4ED9-B3AF-96A9CB4D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352" y="5759876"/>
            <a:ext cx="9425254" cy="980289"/>
          </a:xfrm>
        </p:spPr>
        <p:txBody>
          <a:bodyPr/>
          <a:lstStyle/>
          <a:p>
            <a:r>
              <a:rPr lang="en-US" dirty="0"/>
              <a:t>It's the people (always)</a:t>
            </a:r>
          </a:p>
        </p:txBody>
      </p:sp>
      <p:pic>
        <p:nvPicPr>
          <p:cNvPr id="2050" name="Picture 2" descr="Image result for demotivators unhappy">
            <a:extLst>
              <a:ext uri="{FF2B5EF4-FFF2-40B4-BE49-F238E27FC236}">
                <a16:creationId xmlns:a16="http://schemas.microsoft.com/office/drawing/2014/main" id="{16827757-431F-4224-A008-5320BC8A0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21" y="207832"/>
            <a:ext cx="7875240" cy="555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177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72DA8C-424E-4D96-B3DA-986661675FED}"/>
              </a:ext>
            </a:extLst>
          </p:cNvPr>
          <p:cNvSpPr/>
          <p:nvPr/>
        </p:nvSpPr>
        <p:spPr>
          <a:xfrm>
            <a:off x="1157593" y="1109749"/>
            <a:ext cx="9669293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Migrations are duration not effort based…. Why?</a:t>
            </a:r>
          </a:p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Milestones are based on achievement not time!</a:t>
            </a:r>
          </a:p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Plus that whole people thing…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834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5A8E66-A44C-4068-A41B-AFBAB9C04A49}"/>
              </a:ext>
            </a:extLst>
          </p:cNvPr>
          <p:cNvSpPr/>
          <p:nvPr/>
        </p:nvSpPr>
        <p:spPr>
          <a:xfrm>
            <a:off x="1195300" y="2259820"/>
            <a:ext cx="966929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Not everyone wants to or can change… So…</a:t>
            </a:r>
          </a:p>
        </p:txBody>
      </p:sp>
    </p:spTree>
    <p:extLst>
      <p:ext uri="{BB962C8B-B14F-4D97-AF65-F5344CB8AC3E}">
        <p14:creationId xmlns:p14="http://schemas.microsoft.com/office/powerpoint/2010/main" val="4274094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B362-DF89-46EA-AFC5-70AC26BD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4727413"/>
            <a:ext cx="11538408" cy="975804"/>
          </a:xfrm>
        </p:spPr>
        <p:txBody>
          <a:bodyPr/>
          <a:lstStyle/>
          <a:p>
            <a:r>
              <a:rPr lang="en-US" dirty="0"/>
              <a:t>Tips for smoothing the road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D0466-9170-468E-8FC1-6BF8C6E91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499" y="301727"/>
            <a:ext cx="6259398" cy="3525555"/>
          </a:xfrm>
        </p:spPr>
        <p:txBody>
          <a:bodyPr/>
          <a:lstStyle/>
          <a:p>
            <a:r>
              <a:rPr lang="en-US" sz="6000" dirty="0">
                <a:solidFill>
                  <a:schemeClr val="tx1"/>
                </a:solidFill>
              </a:rPr>
              <a:t>That was </a:t>
            </a:r>
            <a:r>
              <a:rPr lang="en-US" sz="6000" dirty="0" err="1">
                <a:solidFill>
                  <a:schemeClr val="tx1"/>
                </a:solidFill>
              </a:rPr>
              <a:t>smooooooth</a:t>
            </a:r>
            <a:r>
              <a:rPr lang="en-US" sz="6000" dirty="0">
                <a:solidFill>
                  <a:schemeClr val="tx1"/>
                </a:solidFill>
              </a:rPr>
              <a:t> – Invader </a:t>
            </a:r>
            <a:r>
              <a:rPr lang="en-US" sz="6000" dirty="0" err="1">
                <a:solidFill>
                  <a:schemeClr val="tx1"/>
                </a:solidFill>
              </a:rPr>
              <a:t>Zim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3B965-CF8F-407A-A029-62DE91CBD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636" y="301727"/>
            <a:ext cx="4740051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31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94AD49-DDB2-4281-A63A-D125DA92E26E}"/>
              </a:ext>
            </a:extLst>
          </p:cNvPr>
          <p:cNvSpPr/>
          <p:nvPr/>
        </p:nvSpPr>
        <p:spPr>
          <a:xfrm>
            <a:off x="1195300" y="2259820"/>
            <a:ext cx="96692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Do the scary stuff first.</a:t>
            </a:r>
          </a:p>
        </p:txBody>
      </p:sp>
    </p:spTree>
    <p:extLst>
      <p:ext uri="{BB962C8B-B14F-4D97-AF65-F5344CB8AC3E}">
        <p14:creationId xmlns:p14="http://schemas.microsoft.com/office/powerpoint/2010/main" val="121285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97B93C-5058-499C-B199-55A6436C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It's harder than you think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87E01F-B9C4-47D0-B006-A5AED0E63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"Easy </a:t>
            </a:r>
            <a:r>
              <a:rPr lang="en-US" dirty="0" err="1">
                <a:solidFill>
                  <a:schemeClr val="tx1"/>
                </a:solidFill>
              </a:rPr>
              <a:t>Peasy</a:t>
            </a:r>
            <a:r>
              <a:rPr lang="en-US" dirty="0">
                <a:solidFill>
                  <a:schemeClr val="tx1"/>
                </a:solidFill>
              </a:rPr>
              <a:t> Lemon Squeezy" - </a:t>
            </a:r>
            <a:r>
              <a:rPr lang="en-US" sz="2400" dirty="0">
                <a:solidFill>
                  <a:schemeClr val="tx1"/>
                </a:solidFill>
              </a:rPr>
              <a:t>Francesca </a:t>
            </a:r>
            <a:r>
              <a:rPr lang="en-US" sz="2400" dirty="0" err="1">
                <a:solidFill>
                  <a:schemeClr val="tx1"/>
                </a:solidFill>
              </a:rPr>
              <a:t>Beauman</a:t>
            </a:r>
            <a:r>
              <a:rPr lang="en-US" sz="2400" dirty="0">
                <a:solidFill>
                  <a:schemeClr val="tx1"/>
                </a:solidFill>
              </a:rPr>
              <a:t>, How to Crack an Egg with One Hand: A Pocketbook for the New Mother (2013)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Image result for pareto principle">
            <a:extLst>
              <a:ext uri="{FF2B5EF4-FFF2-40B4-BE49-F238E27FC236}">
                <a16:creationId xmlns:a16="http://schemas.microsoft.com/office/drawing/2014/main" id="{21E3D266-D04C-47ED-B2A7-9C7FA1F5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032" y="137584"/>
            <a:ext cx="4876140" cy="342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001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2EB93-87C0-447E-B71C-5FD68D899CA5}"/>
              </a:ext>
            </a:extLst>
          </p:cNvPr>
          <p:cNvSpPr/>
          <p:nvPr/>
        </p:nvSpPr>
        <p:spPr>
          <a:xfrm>
            <a:off x="1195300" y="1166311"/>
            <a:ext cx="9669293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Talk w. Networking, DevOps, and Security, early and often.</a:t>
            </a:r>
          </a:p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Otherwise you may discover "Requirements" and "Challenges"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4274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2F0FBE-205C-4D9E-9A5E-CA831A05A3CD}"/>
              </a:ext>
            </a:extLst>
          </p:cNvPr>
          <p:cNvSpPr/>
          <p:nvPr/>
        </p:nvSpPr>
        <p:spPr>
          <a:xfrm>
            <a:off x="1195300" y="2259820"/>
            <a:ext cx="966929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Infrastructure is evolutionary and takes multiple iterations.</a:t>
            </a:r>
          </a:p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Plan for that… and AUTOMATE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2372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94AD49-DDB2-4281-A63A-D125DA92E26E}"/>
              </a:ext>
            </a:extLst>
          </p:cNvPr>
          <p:cNvSpPr/>
          <p:nvPr/>
        </p:nvSpPr>
        <p:spPr>
          <a:xfrm>
            <a:off x="1195300" y="2259820"/>
            <a:ext cx="966929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Get something running in the new environment early, and deploy constantly!</a:t>
            </a:r>
          </a:p>
        </p:txBody>
      </p:sp>
    </p:spTree>
    <p:extLst>
      <p:ext uri="{BB962C8B-B14F-4D97-AF65-F5344CB8AC3E}">
        <p14:creationId xmlns:p14="http://schemas.microsoft.com/office/powerpoint/2010/main" val="1560765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307E2F-00A6-460F-B666-9D5E3B734D18}"/>
              </a:ext>
            </a:extLst>
          </p:cNvPr>
          <p:cNvSpPr/>
          <p:nvPr/>
        </p:nvSpPr>
        <p:spPr>
          <a:xfrm>
            <a:off x="1261288" y="1647078"/>
            <a:ext cx="9669293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Plan and Rehearse your migrations, especially the data and file moves. </a:t>
            </a:r>
          </a:p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It is way harder than you think.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5698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38631D-EA31-4684-B495-CCF97DBF376A}"/>
              </a:ext>
            </a:extLst>
          </p:cNvPr>
          <p:cNvSpPr/>
          <p:nvPr/>
        </p:nvSpPr>
        <p:spPr>
          <a:xfrm>
            <a:off x="1129313" y="2420076"/>
            <a:ext cx="966929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No automation?</a:t>
            </a:r>
          </a:p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Not done.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2105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8B30-1B02-4CA8-8FCD-408511F7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thoughts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84812-E0E9-4E44-AB2C-1CFD0F3EF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 was thinking about it, and now not so much – me, myself, and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38A3C-038D-4C45-BF90-5144AEF0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241" y="1072837"/>
            <a:ext cx="3025402" cy="2072820"/>
          </a:xfrm>
          <a:prstGeom prst="rect">
            <a:avLst/>
          </a:prstGeom>
        </p:spPr>
      </p:pic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4B13DDFC-5B24-4F53-960F-EB9BC91D7E5B}"/>
              </a:ext>
            </a:extLst>
          </p:cNvPr>
          <p:cNvSpPr/>
          <p:nvPr/>
        </p:nvSpPr>
        <p:spPr>
          <a:xfrm>
            <a:off x="9125145" y="1453631"/>
            <a:ext cx="876693" cy="940777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050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A747A9-939B-404A-92FE-1AD36019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623" y="351743"/>
            <a:ext cx="5337660" cy="622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64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028" y="263320"/>
            <a:ext cx="912006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Stuart Williams</a:t>
            </a:r>
          </a:p>
          <a:p>
            <a:r>
              <a:rPr lang="en-US" sz="2000" dirty="0"/>
              <a:t>Cloud/DevOps Practice Lead + National Markets  Consultant</a:t>
            </a:r>
          </a:p>
          <a:p>
            <a:r>
              <a:rPr lang="en-US" sz="2000" dirty="0"/>
              <a:t>Magenic Technologies Inc.</a:t>
            </a:r>
          </a:p>
          <a:p>
            <a:r>
              <a:rPr lang="en-US" sz="20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Email: </a:t>
            </a:r>
            <a:r>
              <a:rPr lang="en-US" sz="2000" dirty="0">
                <a:hlinkClick r:id="rId2"/>
              </a:rPr>
              <a:t>stuartw@magenic.com</a:t>
            </a:r>
            <a:r>
              <a:rPr lang="en-US" sz="20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Blog: </a:t>
            </a:r>
            <a:r>
              <a:rPr lang="en-US" sz="2000" u="sng" dirty="0">
                <a:hlinkClick r:id="rId3"/>
              </a:rPr>
              <a:t>http://blitzkriegsoftware.net/Blog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LinkedIn: </a:t>
            </a:r>
            <a:r>
              <a:rPr lang="en-US" sz="2000" u="sng" dirty="0">
                <a:hlinkClick r:id="rId4"/>
              </a:rPr>
              <a:t>http://lnkd.in/P35kVT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GitHub: </a:t>
            </a:r>
            <a:r>
              <a:rPr lang="en-US" sz="2000" dirty="0">
                <a:hlinkClick r:id="rId5"/>
              </a:rPr>
              <a:t>https://github.com/BlitzkriegSoftware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YouTube: </a:t>
            </a:r>
            <a:r>
              <a:rPr lang="en-US" sz="2000" u="sng" dirty="0">
                <a:hlinkClick r:id="rId6"/>
              </a:rPr>
              <a:t>https://www.youtube.com/channel/UCO88zFRJMTrAZZbYzhvAlMg</a:t>
            </a:r>
            <a:endParaRPr lang="en-US" sz="2000" u="sng" dirty="0"/>
          </a:p>
        </p:txBody>
      </p:sp>
      <p:pic>
        <p:nvPicPr>
          <p:cNvPr id="3" name="Picture 2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4EAB62B2-29BE-4E5D-9986-3793BE3C80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587" y="263321"/>
            <a:ext cx="2251265" cy="3231654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30F1A405-C5A4-41AA-80C8-A60E6049A8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8" y="5503389"/>
            <a:ext cx="5944430" cy="130510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DF261D-9E13-489E-A619-0564EA7E8079}"/>
              </a:ext>
            </a:extLst>
          </p:cNvPr>
          <p:cNvSpPr/>
          <p:nvPr/>
        </p:nvSpPr>
        <p:spPr>
          <a:xfrm>
            <a:off x="269028" y="3837462"/>
            <a:ext cx="1054173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Get the code:</a:t>
            </a:r>
            <a:br>
              <a:rPr lang="en-US" sz="4000" dirty="0"/>
            </a:br>
            <a:r>
              <a:rPr lang="en-US" sz="4000" dirty="0">
                <a:hlinkClick r:id="rId9"/>
              </a:rPr>
              <a:t>https://github.com/BlitzkriegSoftware/MAL2018</a:t>
            </a:r>
            <a:r>
              <a:rPr lang="en-US" sz="4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7506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2C6E24-AAC6-4A2E-8092-B40A64A02CD5}"/>
              </a:ext>
            </a:extLst>
          </p:cNvPr>
          <p:cNvSpPr/>
          <p:nvPr/>
        </p:nvSpPr>
        <p:spPr>
          <a:xfrm>
            <a:off x="1304634" y="2458288"/>
            <a:ext cx="96016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It will take longer and cost more.</a:t>
            </a:r>
          </a:p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It just will.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300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38C22E-422F-49CB-BA6E-16EF8F8F9478}"/>
              </a:ext>
            </a:extLst>
          </p:cNvPr>
          <p:cNvCxnSpPr>
            <a:cxnSpLocks/>
          </p:cNvCxnSpPr>
          <p:nvPr/>
        </p:nvCxnSpPr>
        <p:spPr>
          <a:xfrm flipV="1">
            <a:off x="298237" y="1012694"/>
            <a:ext cx="11074400" cy="95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7BDF0-8790-4450-A074-B68D65A14074}"/>
              </a:ext>
            </a:extLst>
          </p:cNvPr>
          <p:cNvCxnSpPr/>
          <p:nvPr/>
        </p:nvCxnSpPr>
        <p:spPr>
          <a:xfrm>
            <a:off x="323637" y="1022219"/>
            <a:ext cx="0" cy="5429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263289-C51B-4819-90E8-5A003F8D15FD}"/>
              </a:ext>
            </a:extLst>
          </p:cNvPr>
          <p:cNvCxnSpPr/>
          <p:nvPr/>
        </p:nvCxnSpPr>
        <p:spPr>
          <a:xfrm>
            <a:off x="828462" y="1022219"/>
            <a:ext cx="0" cy="5429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F5059E-7332-4A5F-B233-C02D5E552930}"/>
              </a:ext>
            </a:extLst>
          </p:cNvPr>
          <p:cNvCxnSpPr/>
          <p:nvPr/>
        </p:nvCxnSpPr>
        <p:spPr>
          <a:xfrm>
            <a:off x="1333287" y="1022219"/>
            <a:ext cx="0" cy="5429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9CB22F-46EA-4091-BED3-06973064970B}"/>
              </a:ext>
            </a:extLst>
          </p:cNvPr>
          <p:cNvCxnSpPr/>
          <p:nvPr/>
        </p:nvCxnSpPr>
        <p:spPr>
          <a:xfrm>
            <a:off x="1838112" y="1022219"/>
            <a:ext cx="0" cy="5429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5C614F-A9A8-45DA-A164-D2CF0E6B5F9F}"/>
              </a:ext>
            </a:extLst>
          </p:cNvPr>
          <p:cNvCxnSpPr/>
          <p:nvPr/>
        </p:nvCxnSpPr>
        <p:spPr>
          <a:xfrm>
            <a:off x="2342937" y="1022219"/>
            <a:ext cx="0" cy="5429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657E33-8F9A-46A2-BDE5-6432728C2B44}"/>
              </a:ext>
            </a:extLst>
          </p:cNvPr>
          <p:cNvCxnSpPr/>
          <p:nvPr/>
        </p:nvCxnSpPr>
        <p:spPr>
          <a:xfrm>
            <a:off x="2847762" y="1022219"/>
            <a:ext cx="0" cy="5429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AAAD2E-E2A0-42CE-8396-813E2F152424}"/>
              </a:ext>
            </a:extLst>
          </p:cNvPr>
          <p:cNvCxnSpPr/>
          <p:nvPr/>
        </p:nvCxnSpPr>
        <p:spPr>
          <a:xfrm>
            <a:off x="3352587" y="1022219"/>
            <a:ext cx="0" cy="5429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07DA92-914C-4018-A129-C9EE0652A423}"/>
              </a:ext>
            </a:extLst>
          </p:cNvPr>
          <p:cNvCxnSpPr/>
          <p:nvPr/>
        </p:nvCxnSpPr>
        <p:spPr>
          <a:xfrm>
            <a:off x="3857412" y="1022219"/>
            <a:ext cx="0" cy="5429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DFC379-EE6B-4B56-B365-3D4D04CF3096}"/>
              </a:ext>
            </a:extLst>
          </p:cNvPr>
          <p:cNvCxnSpPr/>
          <p:nvPr/>
        </p:nvCxnSpPr>
        <p:spPr>
          <a:xfrm>
            <a:off x="4362237" y="1022219"/>
            <a:ext cx="0" cy="5429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27CF92-27B5-455A-888C-593018F1987B}"/>
              </a:ext>
            </a:extLst>
          </p:cNvPr>
          <p:cNvCxnSpPr/>
          <p:nvPr/>
        </p:nvCxnSpPr>
        <p:spPr>
          <a:xfrm>
            <a:off x="4867062" y="1022219"/>
            <a:ext cx="0" cy="5429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7F6539-34F7-43DF-A358-8180DADC3892}"/>
              </a:ext>
            </a:extLst>
          </p:cNvPr>
          <p:cNvCxnSpPr/>
          <p:nvPr/>
        </p:nvCxnSpPr>
        <p:spPr>
          <a:xfrm>
            <a:off x="5371887" y="1022219"/>
            <a:ext cx="0" cy="5429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A94838-0363-49BC-BBE0-FD3EE45089A6}"/>
              </a:ext>
            </a:extLst>
          </p:cNvPr>
          <p:cNvCxnSpPr/>
          <p:nvPr/>
        </p:nvCxnSpPr>
        <p:spPr>
          <a:xfrm>
            <a:off x="5876712" y="1022219"/>
            <a:ext cx="0" cy="5429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1CA727-96BE-4918-9F54-042670411E74}"/>
              </a:ext>
            </a:extLst>
          </p:cNvPr>
          <p:cNvCxnSpPr/>
          <p:nvPr/>
        </p:nvCxnSpPr>
        <p:spPr>
          <a:xfrm>
            <a:off x="6381537" y="1022219"/>
            <a:ext cx="0" cy="5429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8ABC03-5206-44CC-A7E6-A025EE1047E2}"/>
              </a:ext>
            </a:extLst>
          </p:cNvPr>
          <p:cNvCxnSpPr/>
          <p:nvPr/>
        </p:nvCxnSpPr>
        <p:spPr>
          <a:xfrm>
            <a:off x="6886362" y="1022219"/>
            <a:ext cx="0" cy="5429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5CA0CA-870E-4F00-9F2D-DD9CCE25AF52}"/>
              </a:ext>
            </a:extLst>
          </p:cNvPr>
          <p:cNvCxnSpPr/>
          <p:nvPr/>
        </p:nvCxnSpPr>
        <p:spPr>
          <a:xfrm>
            <a:off x="7391187" y="1022219"/>
            <a:ext cx="0" cy="5429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840711-FF09-4344-99EA-B984115B8B70}"/>
              </a:ext>
            </a:extLst>
          </p:cNvPr>
          <p:cNvCxnSpPr/>
          <p:nvPr/>
        </p:nvCxnSpPr>
        <p:spPr>
          <a:xfrm>
            <a:off x="7896012" y="1022219"/>
            <a:ext cx="0" cy="5429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B64432-5C0C-4A80-AFC8-DC2510E16907}"/>
              </a:ext>
            </a:extLst>
          </p:cNvPr>
          <p:cNvCxnSpPr/>
          <p:nvPr/>
        </p:nvCxnSpPr>
        <p:spPr>
          <a:xfrm>
            <a:off x="8400837" y="1022219"/>
            <a:ext cx="0" cy="5429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DA3D0-690B-4519-934A-1F2B2760D813}"/>
              </a:ext>
            </a:extLst>
          </p:cNvPr>
          <p:cNvCxnSpPr/>
          <p:nvPr/>
        </p:nvCxnSpPr>
        <p:spPr>
          <a:xfrm>
            <a:off x="8905662" y="1022219"/>
            <a:ext cx="0" cy="5429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4A28E7-A29D-4A83-A7A4-8A2C2EFA78E2}"/>
              </a:ext>
            </a:extLst>
          </p:cNvPr>
          <p:cNvCxnSpPr/>
          <p:nvPr/>
        </p:nvCxnSpPr>
        <p:spPr>
          <a:xfrm>
            <a:off x="9410487" y="1022219"/>
            <a:ext cx="0" cy="5429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1B2157-FA08-4D99-8D13-C261EBE5C456}"/>
              </a:ext>
            </a:extLst>
          </p:cNvPr>
          <p:cNvCxnSpPr/>
          <p:nvPr/>
        </p:nvCxnSpPr>
        <p:spPr>
          <a:xfrm>
            <a:off x="9915312" y="1022219"/>
            <a:ext cx="0" cy="5429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89B46C-709D-4DED-90D3-7139F3EEF7AD}"/>
              </a:ext>
            </a:extLst>
          </p:cNvPr>
          <p:cNvCxnSpPr/>
          <p:nvPr/>
        </p:nvCxnSpPr>
        <p:spPr>
          <a:xfrm>
            <a:off x="10420137" y="1022219"/>
            <a:ext cx="0" cy="5429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02CE22-5F08-4E3D-8B29-D8A9F15065D3}"/>
              </a:ext>
            </a:extLst>
          </p:cNvPr>
          <p:cNvCxnSpPr/>
          <p:nvPr/>
        </p:nvCxnSpPr>
        <p:spPr>
          <a:xfrm>
            <a:off x="10924962" y="1022219"/>
            <a:ext cx="0" cy="5429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775762F9-A396-49BF-B8FD-2BD0B6BFE4AB}"/>
              </a:ext>
            </a:extLst>
          </p:cNvPr>
          <p:cNvSpPr/>
          <p:nvPr/>
        </p:nvSpPr>
        <p:spPr>
          <a:xfrm>
            <a:off x="5416337" y="241169"/>
            <a:ext cx="419100" cy="7239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540D7629-C1F6-40D6-8B12-1FA29A798E77}"/>
              </a:ext>
            </a:extLst>
          </p:cNvPr>
          <p:cNvSpPr/>
          <p:nvPr/>
        </p:nvSpPr>
        <p:spPr>
          <a:xfrm>
            <a:off x="3647862" y="284032"/>
            <a:ext cx="419100" cy="72390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D5E7BA1D-E5C3-4B41-ABFE-FEA3A8FFCEAA}"/>
              </a:ext>
            </a:extLst>
          </p:cNvPr>
          <p:cNvSpPr/>
          <p:nvPr/>
        </p:nvSpPr>
        <p:spPr>
          <a:xfrm>
            <a:off x="7184812" y="284032"/>
            <a:ext cx="419100" cy="72390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800A3198-6E79-475A-AE6A-D26B266A1587}"/>
              </a:ext>
            </a:extLst>
          </p:cNvPr>
          <p:cNvSpPr/>
          <p:nvPr/>
        </p:nvSpPr>
        <p:spPr>
          <a:xfrm>
            <a:off x="10702712" y="250693"/>
            <a:ext cx="419100" cy="72390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5495B7E-7158-4A7D-A442-CF5136395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484909"/>
              </p:ext>
            </p:extLst>
          </p:nvPr>
        </p:nvGraphicFramePr>
        <p:xfrm>
          <a:off x="271250" y="2189079"/>
          <a:ext cx="1171964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24">
                  <a:extLst>
                    <a:ext uri="{9D8B030D-6E8A-4147-A177-3AD203B41FA5}">
                      <a16:colId xmlns:a16="http://schemas.microsoft.com/office/drawing/2014/main" val="3024700242"/>
                    </a:ext>
                  </a:extLst>
                </a:gridCol>
                <a:gridCol w="1150070">
                  <a:extLst>
                    <a:ext uri="{9D8B030D-6E8A-4147-A177-3AD203B41FA5}">
                      <a16:colId xmlns:a16="http://schemas.microsoft.com/office/drawing/2014/main" val="3331871905"/>
                    </a:ext>
                  </a:extLst>
                </a:gridCol>
                <a:gridCol w="5109328">
                  <a:extLst>
                    <a:ext uri="{9D8B030D-6E8A-4147-A177-3AD203B41FA5}">
                      <a16:colId xmlns:a16="http://schemas.microsoft.com/office/drawing/2014/main" val="2777883148"/>
                    </a:ext>
                  </a:extLst>
                </a:gridCol>
                <a:gridCol w="4826524">
                  <a:extLst>
                    <a:ext uri="{9D8B030D-6E8A-4147-A177-3AD203B41FA5}">
                      <a16:colId xmlns:a16="http://schemas.microsoft.com/office/drawing/2014/main" val="11373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Exit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8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on PCF, Jenkins Built and Deployed, on CL 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23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we have enough time to get to 3?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adjust timeline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25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 Debt, Refactoring, Stabilization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 starts (Timebox)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64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 Readiness, Like for Like testing, Runbook, handover,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in production</a:t>
                      </a:r>
                    </a:p>
                    <a:p>
                      <a:r>
                        <a:rPr lang="en-US" dirty="0"/>
                        <a:t>Managed by </a:t>
                      </a:r>
                      <a:r>
                        <a:rPr lang="en-US" dirty="0" err="1"/>
                        <a:t>Maint</a:t>
                      </a:r>
                      <a:r>
                        <a:rPr lang="en-US" dirty="0"/>
                        <a:t>.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4540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9F8B4F8-784F-47FC-8C90-6142DC124D84}"/>
              </a:ext>
            </a:extLst>
          </p:cNvPr>
          <p:cNvSpPr txBox="1"/>
          <p:nvPr/>
        </p:nvSpPr>
        <p:spPr>
          <a:xfrm>
            <a:off x="271250" y="650744"/>
            <a:ext cx="8096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49733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4E38A4-A192-4764-86C2-68AF561AFC98}"/>
              </a:ext>
            </a:extLst>
          </p:cNvPr>
          <p:cNvSpPr/>
          <p:nvPr/>
        </p:nvSpPr>
        <p:spPr>
          <a:xfrm>
            <a:off x="1157592" y="1466064"/>
            <a:ext cx="9669293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Ask is the 80% we get by doin</a:t>
            </a:r>
            <a:r>
              <a:rPr lang="en-US" sz="5400" b="1" dirty="0">
                <a:ln/>
                <a:solidFill>
                  <a:schemeClr val="accent3"/>
                </a:solidFill>
              </a:rPr>
              <a:t>g to 20% enough, yes, snowflakes are bad, but is fixing them worth the pain and extra effort?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857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350A-721A-4F99-A64E-64905B55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569693"/>
          </a:xfrm>
        </p:spPr>
        <p:txBody>
          <a:bodyPr>
            <a:normAutofit fontScale="90000"/>
          </a:bodyPr>
          <a:lstStyle/>
          <a:p>
            <a:r>
              <a:rPr lang="en-US" dirty="0"/>
              <a:t>Migrating to where? </a:t>
            </a:r>
            <a:br>
              <a:rPr lang="en-US" dirty="0"/>
            </a:br>
            <a:r>
              <a:rPr lang="en-US" dirty="0"/>
              <a:t>Think 3 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6087A-AAA0-4E94-ADE2-3F173EE99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279960"/>
            <a:ext cx="4466755" cy="1500187"/>
          </a:xfrm>
        </p:spPr>
        <p:txBody>
          <a:bodyPr/>
          <a:lstStyle/>
          <a:p>
            <a:r>
              <a:rPr lang="ja-JP" altLang="en-US" sz="4800" dirty="0">
                <a:solidFill>
                  <a:srgbClr val="7030A0"/>
                </a:solidFill>
              </a:rPr>
              <a:t>三思而行</a:t>
            </a:r>
            <a:r>
              <a:rPr lang="ja-JP" altLang="en-US" sz="4800" dirty="0">
                <a:solidFill>
                  <a:schemeClr val="tx1"/>
                </a:solidFill>
              </a:rPr>
              <a:t> </a:t>
            </a:r>
            <a:r>
              <a:rPr lang="en-US" altLang="ja-JP" sz="4800" dirty="0">
                <a:solidFill>
                  <a:schemeClr val="tx1"/>
                </a:solidFill>
              </a:rPr>
              <a:t>– </a:t>
            </a:r>
            <a:r>
              <a:rPr lang="en-US" altLang="ja-JP" sz="4800" i="1" dirty="0">
                <a:solidFill>
                  <a:schemeClr val="tx1"/>
                </a:solidFill>
              </a:rPr>
              <a:t>Chinese Proverb</a:t>
            </a:r>
            <a:endParaRPr lang="en-US" sz="4800" i="1" dirty="0">
              <a:solidFill>
                <a:schemeClr val="tx1"/>
              </a:solidFill>
            </a:endParaRPr>
          </a:p>
        </p:txBody>
      </p:sp>
      <p:pic>
        <p:nvPicPr>
          <p:cNvPr id="4098" name="Picture 2" descr="Image result for Migrating">
            <a:extLst>
              <a:ext uri="{FF2B5EF4-FFF2-40B4-BE49-F238E27FC236}">
                <a16:creationId xmlns:a16="http://schemas.microsoft.com/office/drawing/2014/main" id="{84C04D10-717A-4667-BA96-DE5CCC23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708" y="213968"/>
            <a:ext cx="6335851" cy="356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89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6DBECD-89E6-4DA7-83B5-4F35DCE792D7}"/>
              </a:ext>
            </a:extLst>
          </p:cNvPr>
          <p:cNvSpPr/>
          <p:nvPr/>
        </p:nvSpPr>
        <p:spPr>
          <a:xfrm>
            <a:off x="1157592" y="1222872"/>
            <a:ext cx="9669293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What is the best new host that supports the development platform you use now?</a:t>
            </a:r>
          </a:p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PaaS and Containers can help!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368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552EDF-ECC1-4A4E-B7F7-9DBA24FDBEDE}"/>
              </a:ext>
            </a:extLst>
          </p:cNvPr>
          <p:cNvSpPr/>
          <p:nvPr/>
        </p:nvSpPr>
        <p:spPr>
          <a:xfrm>
            <a:off x="1157592" y="1222872"/>
            <a:ext cx="9669293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Adopt something where you have lots of company. Being an early adopter may be more excitement than your organization can stand</a:t>
            </a:r>
          </a:p>
        </p:txBody>
      </p:sp>
    </p:spTree>
    <p:extLst>
      <p:ext uri="{BB962C8B-B14F-4D97-AF65-F5344CB8AC3E}">
        <p14:creationId xmlns:p14="http://schemas.microsoft.com/office/powerpoint/2010/main" val="361488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0D40E9-F90C-4903-B134-00B918FCAA1F}"/>
              </a:ext>
            </a:extLst>
          </p:cNvPr>
          <p:cNvSpPr/>
          <p:nvPr/>
        </p:nvSpPr>
        <p:spPr>
          <a:xfrm>
            <a:off x="443061" y="160255"/>
            <a:ext cx="115007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Make a pro/con list for each alternative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CE56B9-2778-4BFA-AB89-15893322E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040" y="1750669"/>
            <a:ext cx="3886986" cy="3951288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dirty="0">
                <a:ln/>
                <a:solidFill>
                  <a:schemeClr val="accent3"/>
                </a:solidFill>
              </a:rPr>
              <a:t>ROI?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dirty="0">
                <a:ln/>
                <a:solidFill>
                  <a:schemeClr val="accent3"/>
                </a:solidFill>
              </a:rPr>
              <a:t>Time?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dirty="0">
                <a:ln/>
                <a:solidFill>
                  <a:schemeClr val="accent3"/>
                </a:solidFill>
              </a:rPr>
              <a:t>Agility?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dirty="0">
                <a:ln/>
                <a:solidFill>
                  <a:schemeClr val="accent3"/>
                </a:solidFill>
              </a:rPr>
              <a:t>Stability?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dirty="0">
                <a:ln/>
                <a:solidFill>
                  <a:schemeClr val="accent3"/>
                </a:solidFill>
              </a:rPr>
              <a:t>Growth?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1" dirty="0">
                <a:ln/>
                <a:solidFill>
                  <a:schemeClr val="accent3"/>
                </a:solidFill>
              </a:rPr>
              <a:t>Risk!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20701F-B3E8-47F0-843B-4E168F0C6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76937" y="1766806"/>
            <a:ext cx="5389033" cy="39512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indent="-685800">
              <a:buFont typeface="Arial" panose="020B0604020202020204" pitchFamily="34" charset="0"/>
            </a:pPr>
            <a:r>
              <a:rPr lang="en-US" sz="3600" b="1" dirty="0">
                <a:ln/>
                <a:solidFill>
                  <a:schemeClr val="accent3"/>
                </a:solidFill>
              </a:rPr>
              <a:t>Familiarity?</a:t>
            </a:r>
          </a:p>
          <a:p>
            <a:pPr marL="685800" indent="-685800">
              <a:buFont typeface="Arial" panose="020B0604020202020204" pitchFamily="34" charset="0"/>
            </a:pPr>
            <a:r>
              <a:rPr lang="en-US" sz="3600" b="1" dirty="0">
                <a:ln/>
                <a:solidFill>
                  <a:schemeClr val="accent3"/>
                </a:solidFill>
              </a:rPr>
              <a:t>Fitness for purpose?</a:t>
            </a:r>
          </a:p>
          <a:p>
            <a:pPr marL="685800" indent="-685800">
              <a:buFont typeface="Arial" panose="020B0604020202020204" pitchFamily="34" charset="0"/>
            </a:pPr>
            <a:r>
              <a:rPr lang="en-US" sz="3600" b="1" dirty="0">
                <a:ln/>
                <a:solidFill>
                  <a:schemeClr val="accent3"/>
                </a:solidFill>
              </a:rPr>
              <a:t>Future Fit?</a:t>
            </a:r>
          </a:p>
          <a:p>
            <a:pPr marL="685800" indent="-685800">
              <a:buFont typeface="Arial" panose="020B0604020202020204" pitchFamily="34" charset="0"/>
            </a:pPr>
            <a:r>
              <a:rPr lang="en-US" sz="3600" b="1" dirty="0">
                <a:ln/>
                <a:solidFill>
                  <a:schemeClr val="accent3"/>
                </a:solidFill>
              </a:rPr>
              <a:t>Compliance?</a:t>
            </a:r>
          </a:p>
          <a:p>
            <a:pPr marL="685800" indent="-685800">
              <a:buFont typeface="Arial" panose="020B0604020202020204" pitchFamily="34" charset="0"/>
            </a:pPr>
            <a:r>
              <a:rPr lang="en-US" sz="3600" b="1" dirty="0">
                <a:ln/>
                <a:solidFill>
                  <a:schemeClr val="accent3"/>
                </a:solidFill>
              </a:rPr>
              <a:t>Financial model?</a:t>
            </a:r>
          </a:p>
        </p:txBody>
      </p:sp>
    </p:spTree>
    <p:extLst>
      <p:ext uri="{BB962C8B-B14F-4D97-AF65-F5344CB8AC3E}">
        <p14:creationId xmlns:p14="http://schemas.microsoft.com/office/powerpoint/2010/main" val="4480564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ive! 360 2018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MAL_STW_WS_01</Template>
  <TotalTime>124</TotalTime>
  <Words>667</Words>
  <Application>Microsoft Office PowerPoint</Application>
  <PresentationFormat>Widescreen</PresentationFormat>
  <Paragraphs>121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Arial Bold</vt:lpstr>
      <vt:lpstr>Calibri</vt:lpstr>
      <vt:lpstr>Custom Design</vt:lpstr>
      <vt:lpstr>Live! 360 2018</vt:lpstr>
      <vt:lpstr>Visual Studio Live! New York 2015</vt:lpstr>
      <vt:lpstr>MAW01 – Application Cloud Migrations: Lessons Learned from the Field</vt:lpstr>
      <vt:lpstr>It's harder than you think</vt:lpstr>
      <vt:lpstr>PowerPoint Presentation</vt:lpstr>
      <vt:lpstr>PowerPoint Presentation</vt:lpstr>
      <vt:lpstr>PowerPoint Presentation</vt:lpstr>
      <vt:lpstr>Migrating to where?  Think 3 times</vt:lpstr>
      <vt:lpstr>PowerPoint Presentation</vt:lpstr>
      <vt:lpstr>PowerPoint Presentation</vt:lpstr>
      <vt:lpstr>PowerPoint Presentation</vt:lpstr>
      <vt:lpstr>It's the code (sometimes)</vt:lpstr>
      <vt:lpstr>The 12Factor.net factors</vt:lpstr>
      <vt:lpstr>PowerPoint Presentation</vt:lpstr>
      <vt:lpstr>PowerPoint Presentation</vt:lpstr>
      <vt:lpstr>PowerPoint Presentation</vt:lpstr>
      <vt:lpstr>It's the people (always)</vt:lpstr>
      <vt:lpstr>PowerPoint Presentation</vt:lpstr>
      <vt:lpstr>PowerPoint Presentation</vt:lpstr>
      <vt:lpstr>Tips for smoothing the road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Last thoughts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Modernization and Migration</dc:title>
  <dc:creator>Stuart Williams</dc:creator>
  <cp:lastModifiedBy>Stuart Williams</cp:lastModifiedBy>
  <cp:revision>74</cp:revision>
  <dcterms:created xsi:type="dcterms:W3CDTF">2018-08-26T19:55:20Z</dcterms:created>
  <dcterms:modified xsi:type="dcterms:W3CDTF">2018-12-05T12:28:53Z</dcterms:modified>
</cp:coreProperties>
</file>