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66" r:id="rId7"/>
    <p:sldId id="259" r:id="rId8"/>
    <p:sldId id="267" r:id="rId9"/>
    <p:sldId id="275" r:id="rId10"/>
    <p:sldId id="277" r:id="rId11"/>
    <p:sldId id="268" r:id="rId12"/>
    <p:sldId id="269" r:id="rId13"/>
    <p:sldId id="260" r:id="rId14"/>
    <p:sldId id="261" r:id="rId15"/>
    <p:sldId id="262" r:id="rId16"/>
    <p:sldId id="263" r:id="rId17"/>
    <p:sldId id="264" r:id="rId18"/>
    <p:sldId id="265" r:id="rId19"/>
    <p:sldId id="270" r:id="rId20"/>
    <p:sldId id="271" r:id="rId21"/>
    <p:sldId id="272" r:id="rId22"/>
    <p:sldId id="27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4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55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9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4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1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6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9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9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52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2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2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2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9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D2BF-90BC-41F1-849D-2A6F63D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4F0A97-E1BC-4843-929F-BA753F210A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14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/MAL2018" TargetMode="External"/><Relationship Id="rId4" Type="http://schemas.openxmlformats.org/officeDocument/2006/relationships/hyperlink" Target="http://lnkd.in/P35kV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2C8E-CF9E-4C5C-876C-22FFF642D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MAM01 – Workshop: Application Cloud Modernization and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AACA-023B-4D44-ABD2-9B086465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29" y="4291553"/>
            <a:ext cx="8534400" cy="1752600"/>
          </a:xfrm>
        </p:spPr>
        <p:txBody>
          <a:bodyPr/>
          <a:lstStyle/>
          <a:p>
            <a:r>
              <a:rPr lang="en-US" dirty="0"/>
              <a:t>Monday Dec.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Session 01</a:t>
            </a:r>
          </a:p>
        </p:txBody>
      </p:sp>
    </p:spTree>
    <p:extLst>
      <p:ext uri="{BB962C8B-B14F-4D97-AF65-F5344CB8AC3E}">
        <p14:creationId xmlns:p14="http://schemas.microsoft.com/office/powerpoint/2010/main" val="2505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C3932-6B00-489E-A345-CA0F4CEE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analysis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86887-D256-4CCC-B7CB-B2530F6D7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figure out what to do?</a:t>
            </a:r>
          </a:p>
        </p:txBody>
      </p:sp>
    </p:spTree>
    <p:extLst>
      <p:ext uri="{BB962C8B-B14F-4D97-AF65-F5344CB8AC3E}">
        <p14:creationId xmlns:p14="http://schemas.microsoft.com/office/powerpoint/2010/main" val="302051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C43C8-3B6D-4D18-88BF-368B0BB0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Portfolio Rationalization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8F67D3-18B4-493C-85FA-ED511B36146E}"/>
              </a:ext>
            </a:extLst>
          </p:cNvPr>
          <p:cNvSpPr/>
          <p:nvPr/>
        </p:nvSpPr>
        <p:spPr>
          <a:xfrm>
            <a:off x="452487" y="2350523"/>
            <a:ext cx="2449816" cy="540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AED96E-157B-47E0-B71F-D9F265F80488}"/>
              </a:ext>
            </a:extLst>
          </p:cNvPr>
          <p:cNvSpPr/>
          <p:nvPr/>
        </p:nvSpPr>
        <p:spPr>
          <a:xfrm>
            <a:off x="3434371" y="2350523"/>
            <a:ext cx="2449816" cy="540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03475D-E3FF-45A8-A8F3-86536EF3822F}"/>
              </a:ext>
            </a:extLst>
          </p:cNvPr>
          <p:cNvSpPr/>
          <p:nvPr/>
        </p:nvSpPr>
        <p:spPr>
          <a:xfrm>
            <a:off x="6439789" y="2360992"/>
            <a:ext cx="2449816" cy="540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3EDE61-0479-44D5-9F2A-C7AC1A33AD77}"/>
              </a:ext>
            </a:extLst>
          </p:cNvPr>
          <p:cNvSpPr/>
          <p:nvPr/>
        </p:nvSpPr>
        <p:spPr>
          <a:xfrm>
            <a:off x="9421673" y="2360992"/>
            <a:ext cx="2449816" cy="540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023D6D32-0B90-4913-9E0B-E9ADE044AE9B}"/>
              </a:ext>
            </a:extLst>
          </p:cNvPr>
          <p:cNvSpPr/>
          <p:nvPr/>
        </p:nvSpPr>
        <p:spPr>
          <a:xfrm>
            <a:off x="2290634" y="1417639"/>
            <a:ext cx="1747101" cy="7331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433FDF-F298-4021-98ED-5E4096792407}"/>
              </a:ext>
            </a:extLst>
          </p:cNvPr>
          <p:cNvSpPr/>
          <p:nvPr/>
        </p:nvSpPr>
        <p:spPr>
          <a:xfrm>
            <a:off x="452487" y="3212403"/>
            <a:ext cx="2449816" cy="2395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Ancillary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the system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5FDC82-DB46-425D-A2E2-2CDA9EA3ABFE}"/>
              </a:ext>
            </a:extLst>
          </p:cNvPr>
          <p:cNvSpPr/>
          <p:nvPr/>
        </p:nvSpPr>
        <p:spPr>
          <a:xfrm>
            <a:off x="6439789" y="3216998"/>
            <a:ext cx="2449816" cy="2395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Decompose </a:t>
            </a:r>
            <a:r>
              <a:rPr lang="en-US"/>
              <a:t>functionality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Catalog the functionality of each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functionality that crosses apps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E532FF-8C02-48B0-ADDD-A43937D642F1}"/>
              </a:ext>
            </a:extLst>
          </p:cNvPr>
          <p:cNvSpPr/>
          <p:nvPr/>
        </p:nvSpPr>
        <p:spPr>
          <a:xfrm>
            <a:off x="3434371" y="3212402"/>
            <a:ext cx="2449816" cy="2395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if the app is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its business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suitability for the cloud (SNAP)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D21C40-60FA-46CA-921E-8434E08BA67C}"/>
              </a:ext>
            </a:extLst>
          </p:cNvPr>
          <p:cNvSpPr/>
          <p:nvPr/>
        </p:nvSpPr>
        <p:spPr>
          <a:xfrm>
            <a:off x="9421673" y="3212402"/>
            <a:ext cx="2449816" cy="2399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Backlog based on app inventory and functionality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based on deprecation or modernizations</a:t>
            </a: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1A857BE2-F5FB-4E12-A245-AA54E31A38B0}"/>
              </a:ext>
            </a:extLst>
          </p:cNvPr>
          <p:cNvSpPr/>
          <p:nvPr/>
        </p:nvSpPr>
        <p:spPr>
          <a:xfrm>
            <a:off x="5288437" y="1417639"/>
            <a:ext cx="1747101" cy="7331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4C73306D-48E8-481A-9216-BC746DE498AD}"/>
              </a:ext>
            </a:extLst>
          </p:cNvPr>
          <p:cNvSpPr/>
          <p:nvPr/>
        </p:nvSpPr>
        <p:spPr>
          <a:xfrm>
            <a:off x="8286241" y="1417639"/>
            <a:ext cx="1747101" cy="7331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9F023-20E1-4B20-BDCB-7C8322A4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C5DE8-4852-4D7C-BBF8-72379524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61" y="1375419"/>
            <a:ext cx="4608973" cy="48108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Conversational approach of evaluating the suitability of moving an app to the cloud.</a:t>
            </a:r>
          </a:p>
          <a:p>
            <a:r>
              <a:rPr lang="en-US" sz="2800" dirty="0"/>
              <a:t>Flush out risks</a:t>
            </a:r>
          </a:p>
          <a:p>
            <a:r>
              <a:rPr lang="en-US" sz="2800" dirty="0"/>
              <a:t>Outline priorities </a:t>
            </a:r>
          </a:p>
          <a:p>
            <a:r>
              <a:rPr lang="en-US" sz="2800" dirty="0"/>
              <a:t>General understand of the technologies used</a:t>
            </a:r>
          </a:p>
          <a:p>
            <a:r>
              <a:rPr lang="en-US" sz="2800" dirty="0"/>
              <a:t>Understand relative sizing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C3C928-3106-4E23-A48B-183906AF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179501"/>
            <a:ext cx="6449129" cy="45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0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F51F8-FFC2-484A-BB0E-9A6A3A3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A5B56C-D492-492F-B470-F6627C40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Event storming </a:t>
            </a:r>
            <a:r>
              <a:rPr lang="en-US" sz="2400" dirty="0"/>
              <a:t>(Pioneered by: Alberto </a:t>
            </a:r>
            <a:r>
              <a:rPr lang="en-US" sz="2400" dirty="0" err="1"/>
              <a:t>Brandolini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Workshop method used to understand domains in a system</a:t>
            </a:r>
          </a:p>
          <a:p>
            <a:pPr lvl="1"/>
            <a:r>
              <a:rPr lang="en-US" dirty="0"/>
              <a:t>People </a:t>
            </a:r>
          </a:p>
          <a:p>
            <a:pPr lvl="2"/>
            <a:r>
              <a:rPr lang="en-US" dirty="0"/>
              <a:t>Business: those who understand events in business process</a:t>
            </a:r>
          </a:p>
          <a:p>
            <a:pPr lvl="2"/>
            <a:r>
              <a:rPr lang="en-US" dirty="0"/>
              <a:t>Technical: those who understand where the bodies are buried</a:t>
            </a:r>
          </a:p>
        </p:txBody>
      </p:sp>
    </p:spTree>
    <p:extLst>
      <p:ext uri="{BB962C8B-B14F-4D97-AF65-F5344CB8AC3E}">
        <p14:creationId xmlns:p14="http://schemas.microsoft.com/office/powerpoint/2010/main" val="306882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6423F9-0560-410A-9BC7-6A45D699B99A}"/>
              </a:ext>
            </a:extLst>
          </p:cNvPr>
          <p:cNvSpPr/>
          <p:nvPr/>
        </p:nvSpPr>
        <p:spPr>
          <a:xfrm>
            <a:off x="8980878" y="1284616"/>
            <a:ext cx="1765190" cy="4722135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41089-D93C-4865-BC83-4437AEC5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Storming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64B2F5-856B-44C2-9BAC-5D0FD381A1C6}"/>
              </a:ext>
            </a:extLst>
          </p:cNvPr>
          <p:cNvSpPr/>
          <p:nvPr/>
        </p:nvSpPr>
        <p:spPr>
          <a:xfrm>
            <a:off x="612310" y="2356139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</a:t>
            </a:r>
            <a:r>
              <a:rPr lang="en-US" sz="1200" dirty="0" err="1">
                <a:solidFill>
                  <a:schemeClr val="tx1"/>
                </a:solidFill>
              </a:rPr>
              <a:t>aParty</a:t>
            </a:r>
            <a:r>
              <a:rPr lang="en-US" sz="1200" dirty="0">
                <a:solidFill>
                  <a:schemeClr val="tx1"/>
                </a:solidFill>
              </a:rPr>
              <a:t> Size and Name Recorded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9F8FFF-97ED-4CEC-90AC-CBF4248FB423}"/>
              </a:ext>
            </a:extLst>
          </p:cNvPr>
          <p:cNvSpPr/>
          <p:nvPr/>
        </p:nvSpPr>
        <p:spPr>
          <a:xfrm>
            <a:off x="612310" y="4281192"/>
            <a:ext cx="1223047" cy="691997"/>
          </a:xfrm>
          <a:prstGeom prst="rect">
            <a:avLst/>
          </a:prstGeom>
          <a:solidFill>
            <a:schemeClr val="accent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What do we do if no seats are available?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ED8706-6CDE-4096-9D99-EF01C44BE7A9}"/>
              </a:ext>
            </a:extLst>
          </p:cNvPr>
          <p:cNvSpPr/>
          <p:nvPr/>
        </p:nvSpPr>
        <p:spPr>
          <a:xfrm>
            <a:off x="2627600" y="2336086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Drinks Ordered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BFD9AD-231A-4364-A3C1-0D6360B8686E}"/>
              </a:ext>
            </a:extLst>
          </p:cNvPr>
          <p:cNvSpPr/>
          <p:nvPr/>
        </p:nvSpPr>
        <p:spPr>
          <a:xfrm>
            <a:off x="2627599" y="4361400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Food Ordered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819913-32B0-4A7E-A813-748D5EC85742}"/>
              </a:ext>
            </a:extLst>
          </p:cNvPr>
          <p:cNvSpPr/>
          <p:nvPr/>
        </p:nvSpPr>
        <p:spPr>
          <a:xfrm>
            <a:off x="2627598" y="3348742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Drinks Served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6E1760-3ABB-4AF6-BD0B-86BAA0A48331}"/>
              </a:ext>
            </a:extLst>
          </p:cNvPr>
          <p:cNvSpPr/>
          <p:nvPr/>
        </p:nvSpPr>
        <p:spPr>
          <a:xfrm>
            <a:off x="4953703" y="2356137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Order Queued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60FC3A-51F9-41DA-9DF5-42B50FB05046}"/>
              </a:ext>
            </a:extLst>
          </p:cNvPr>
          <p:cNvSpPr/>
          <p:nvPr/>
        </p:nvSpPr>
        <p:spPr>
          <a:xfrm>
            <a:off x="7119387" y="2316033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Food Served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09D61D4-15CD-4B79-BD47-73EFBC83570F}"/>
              </a:ext>
            </a:extLst>
          </p:cNvPr>
          <p:cNvSpPr/>
          <p:nvPr/>
        </p:nvSpPr>
        <p:spPr>
          <a:xfrm>
            <a:off x="7119387" y="3348744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Food Eaten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5E64966-645C-403C-B38B-A0D4AB7A99E5}"/>
              </a:ext>
            </a:extLst>
          </p:cNvPr>
          <p:cNvSpPr/>
          <p:nvPr/>
        </p:nvSpPr>
        <p:spPr>
          <a:xfrm>
            <a:off x="4953703" y="3368795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Food Cooked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3C1F5A1-6F16-4335-9340-410FBAD018A3}"/>
              </a:ext>
            </a:extLst>
          </p:cNvPr>
          <p:cNvSpPr/>
          <p:nvPr/>
        </p:nvSpPr>
        <p:spPr>
          <a:xfrm>
            <a:off x="4953703" y="4381453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Food Staged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6AB432-1117-4488-9591-2E8245386C9D}"/>
              </a:ext>
            </a:extLst>
          </p:cNvPr>
          <p:cNvSpPr/>
          <p:nvPr/>
        </p:nvSpPr>
        <p:spPr>
          <a:xfrm>
            <a:off x="9224912" y="2316033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Bill Presented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F6C0D0-5389-4067-9F03-97575A65E2C0}"/>
              </a:ext>
            </a:extLst>
          </p:cNvPr>
          <p:cNvSpPr/>
          <p:nvPr/>
        </p:nvSpPr>
        <p:spPr>
          <a:xfrm>
            <a:off x="9224907" y="4281190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Bill Paid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0E21D4-B1E0-45E0-AA70-3F03F89EA9B8}"/>
              </a:ext>
            </a:extLst>
          </p:cNvPr>
          <p:cNvSpPr/>
          <p:nvPr/>
        </p:nvSpPr>
        <p:spPr>
          <a:xfrm>
            <a:off x="2597521" y="1373559"/>
            <a:ext cx="1223047" cy="6919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Order Drinks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F1AA24-8412-4569-9CF5-EB5876697126}"/>
              </a:ext>
            </a:extLst>
          </p:cNvPr>
          <p:cNvSpPr/>
          <p:nvPr/>
        </p:nvSpPr>
        <p:spPr>
          <a:xfrm>
            <a:off x="4953705" y="1373559"/>
            <a:ext cx="1223047" cy="6919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Queue Order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8AE7B8-0C84-408A-84E8-87FE9B3CA13F}"/>
              </a:ext>
            </a:extLst>
          </p:cNvPr>
          <p:cNvSpPr/>
          <p:nvPr/>
        </p:nvSpPr>
        <p:spPr>
          <a:xfrm>
            <a:off x="9224915" y="1373559"/>
            <a:ext cx="1223047" cy="6919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Present Bill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B39504-DD8C-4BA1-ABE8-CC3838A341E1}"/>
              </a:ext>
            </a:extLst>
          </p:cNvPr>
          <p:cNvSpPr/>
          <p:nvPr/>
        </p:nvSpPr>
        <p:spPr>
          <a:xfrm>
            <a:off x="7119391" y="1373559"/>
            <a:ext cx="1223047" cy="6919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Ring Bell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37FF57-AF03-47FC-998A-537F304267D6}"/>
              </a:ext>
            </a:extLst>
          </p:cNvPr>
          <p:cNvSpPr/>
          <p:nvPr/>
        </p:nvSpPr>
        <p:spPr>
          <a:xfrm>
            <a:off x="642389" y="1373559"/>
            <a:ext cx="1223047" cy="6919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Seat Requested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90862F-4BBD-45CB-AAD4-DB94C0BBC8F0}"/>
              </a:ext>
            </a:extLst>
          </p:cNvPr>
          <p:cNvSpPr/>
          <p:nvPr/>
        </p:nvSpPr>
        <p:spPr>
          <a:xfrm>
            <a:off x="612309" y="3348744"/>
            <a:ext cx="1223047" cy="691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Customer Seated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FFB5F8-9CFE-418C-90DF-4AC8568E203A}"/>
              </a:ext>
            </a:extLst>
          </p:cNvPr>
          <p:cNvSpPr/>
          <p:nvPr/>
        </p:nvSpPr>
        <p:spPr>
          <a:xfrm>
            <a:off x="9224916" y="3348743"/>
            <a:ext cx="1223047" cy="6919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Pay Bill</a:t>
            </a:r>
            <a:endParaRPr lang="en-US" sz="1200" err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4A8945-A682-44DA-A619-B65F2B37C471}"/>
              </a:ext>
            </a:extLst>
          </p:cNvPr>
          <p:cNvCxnSpPr>
            <a:cxnSpLocks/>
          </p:cNvCxnSpPr>
          <p:nvPr/>
        </p:nvCxnSpPr>
        <p:spPr>
          <a:xfrm>
            <a:off x="8755061" y="1372971"/>
            <a:ext cx="0" cy="45806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92DF592-D8E7-4C3E-9B69-BFE27B360DFE}"/>
              </a:ext>
            </a:extLst>
          </p:cNvPr>
          <p:cNvSpPr/>
          <p:nvPr/>
        </p:nvSpPr>
        <p:spPr>
          <a:xfrm>
            <a:off x="9224914" y="5293850"/>
            <a:ext cx="1223047" cy="691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What do we do if payment is declined?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825205-6994-44C3-A028-EBE60414CABD}"/>
              </a:ext>
            </a:extLst>
          </p:cNvPr>
          <p:cNvCxnSpPr>
            <a:cxnSpLocks/>
          </p:cNvCxnSpPr>
          <p:nvPr/>
        </p:nvCxnSpPr>
        <p:spPr>
          <a:xfrm>
            <a:off x="2212460" y="1372971"/>
            <a:ext cx="0" cy="45806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1B7260-3356-4FEE-9CA2-9ACFB8EBE07B}"/>
              </a:ext>
            </a:extLst>
          </p:cNvPr>
          <p:cNvCxnSpPr>
            <a:cxnSpLocks/>
          </p:cNvCxnSpPr>
          <p:nvPr/>
        </p:nvCxnSpPr>
        <p:spPr>
          <a:xfrm>
            <a:off x="4392443" y="1382249"/>
            <a:ext cx="0" cy="45806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7E898B-277F-491D-BC70-3487231FE8DE}"/>
              </a:ext>
            </a:extLst>
          </p:cNvPr>
          <p:cNvCxnSpPr>
            <a:cxnSpLocks/>
          </p:cNvCxnSpPr>
          <p:nvPr/>
        </p:nvCxnSpPr>
        <p:spPr>
          <a:xfrm>
            <a:off x="6723500" y="1433130"/>
            <a:ext cx="0" cy="45806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73AB81C-22A4-40E6-9A73-C74443278F09}"/>
              </a:ext>
            </a:extLst>
          </p:cNvPr>
          <p:cNvSpPr/>
          <p:nvPr/>
        </p:nvSpPr>
        <p:spPr>
          <a:xfrm>
            <a:off x="6320542" y="2506060"/>
            <a:ext cx="3254267" cy="1324604"/>
          </a:xfrm>
          <a:prstGeom prst="wedgeRectCallout">
            <a:avLst>
              <a:gd name="adj1" fmla="val -49809"/>
              <a:gd name="adj2" fmla="val 100415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Stickies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- Orange: Events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- Blue: Commands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- Yellow: Aggregates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- Purple: trouble spots</a:t>
            </a:r>
          </a:p>
        </p:txBody>
      </p:sp>
    </p:spTree>
    <p:extLst>
      <p:ext uri="{BB962C8B-B14F-4D97-AF65-F5344CB8AC3E}">
        <p14:creationId xmlns:p14="http://schemas.microsoft.com/office/powerpoint/2010/main" val="16063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1" grpId="0" animBg="1"/>
      <p:bldP spid="22" grpId="0" animBg="1"/>
      <p:bldP spid="24" grpId="0" animBg="1"/>
      <p:bldP spid="26" grpId="0" animBg="1"/>
      <p:bldP spid="35" grpId="0" animBg="1"/>
      <p:bldP spid="25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3D7312-E506-42DC-9577-F938D623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Storming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B153BA-82C9-4C31-83F1-F85FCB9E3B7A}"/>
              </a:ext>
            </a:extLst>
          </p:cNvPr>
          <p:cNvSpPr/>
          <p:nvPr/>
        </p:nvSpPr>
        <p:spPr>
          <a:xfrm>
            <a:off x="751985" y="1294721"/>
            <a:ext cx="1765190" cy="5194348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8">
            <a:extLst>
              <a:ext uri="{FF2B5EF4-FFF2-40B4-BE49-F238E27FC236}">
                <a16:creationId xmlns:a16="http://schemas.microsoft.com/office/drawing/2014/main" id="{CE7D47D1-C38D-41DA-A802-A61E0F7534E3}"/>
              </a:ext>
            </a:extLst>
          </p:cNvPr>
          <p:cNvSpPr/>
          <p:nvPr/>
        </p:nvSpPr>
        <p:spPr>
          <a:xfrm>
            <a:off x="980117" y="2527645"/>
            <a:ext cx="1223047" cy="761197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Bill Presented</a:t>
            </a:r>
            <a:endParaRPr lang="en-US"/>
          </a:p>
        </p:txBody>
      </p:sp>
      <p:sp>
        <p:nvSpPr>
          <p:cNvPr id="6" name="Rectangle: Rounded Corners 19">
            <a:extLst>
              <a:ext uri="{FF2B5EF4-FFF2-40B4-BE49-F238E27FC236}">
                <a16:creationId xmlns:a16="http://schemas.microsoft.com/office/drawing/2014/main" id="{0328F934-D939-4A50-A210-0DBAF8F3FBF1}"/>
              </a:ext>
            </a:extLst>
          </p:cNvPr>
          <p:cNvSpPr/>
          <p:nvPr/>
        </p:nvSpPr>
        <p:spPr>
          <a:xfrm>
            <a:off x="980112" y="4492802"/>
            <a:ext cx="1223047" cy="7611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Bill Paid</a:t>
            </a:r>
            <a:endParaRPr lang="en-US"/>
          </a:p>
        </p:txBody>
      </p:sp>
      <p:sp>
        <p:nvSpPr>
          <p:cNvPr id="7" name="Rectangle: Rounded Corners 23">
            <a:extLst>
              <a:ext uri="{FF2B5EF4-FFF2-40B4-BE49-F238E27FC236}">
                <a16:creationId xmlns:a16="http://schemas.microsoft.com/office/drawing/2014/main" id="{58F77FC0-7D8E-4B56-994D-33990C66D4FB}"/>
              </a:ext>
            </a:extLst>
          </p:cNvPr>
          <p:cNvSpPr/>
          <p:nvPr/>
        </p:nvSpPr>
        <p:spPr>
          <a:xfrm>
            <a:off x="980120" y="1585171"/>
            <a:ext cx="1223047" cy="761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Present Bill</a:t>
            </a:r>
          </a:p>
        </p:txBody>
      </p:sp>
      <p:sp>
        <p:nvSpPr>
          <p:cNvPr id="8" name="Rectangle: Rounded Corners 24">
            <a:extLst>
              <a:ext uri="{FF2B5EF4-FFF2-40B4-BE49-F238E27FC236}">
                <a16:creationId xmlns:a16="http://schemas.microsoft.com/office/drawing/2014/main" id="{7624C018-7278-4E9B-A24B-2A555E2195F1}"/>
              </a:ext>
            </a:extLst>
          </p:cNvPr>
          <p:cNvSpPr/>
          <p:nvPr/>
        </p:nvSpPr>
        <p:spPr>
          <a:xfrm>
            <a:off x="980121" y="3560355"/>
            <a:ext cx="1223047" cy="761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Pay Bill</a:t>
            </a:r>
            <a:endParaRPr lang="en-US" sz="1200" err="1"/>
          </a:p>
        </p:txBody>
      </p:sp>
      <p:sp>
        <p:nvSpPr>
          <p:cNvPr id="9" name="Rectangle: Rounded Corners 43">
            <a:extLst>
              <a:ext uri="{FF2B5EF4-FFF2-40B4-BE49-F238E27FC236}">
                <a16:creationId xmlns:a16="http://schemas.microsoft.com/office/drawing/2014/main" id="{53089E6D-0787-4BD9-9528-EDDC881D020C}"/>
              </a:ext>
            </a:extLst>
          </p:cNvPr>
          <p:cNvSpPr/>
          <p:nvPr/>
        </p:nvSpPr>
        <p:spPr>
          <a:xfrm>
            <a:off x="980119" y="5505462"/>
            <a:ext cx="1223047" cy="76119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What do we do if payment is declined?</a:t>
            </a:r>
          </a:p>
        </p:txBody>
      </p:sp>
      <p:pic>
        <p:nvPicPr>
          <p:cNvPr id="2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076586-BE1F-41E2-9868-CD1AAC7F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55" y="1480946"/>
            <a:ext cx="7870237" cy="482189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E27988-70AF-424E-9EEB-D764AE60D101}"/>
              </a:ext>
            </a:extLst>
          </p:cNvPr>
          <p:cNvCxnSpPr>
            <a:stCxn id="8" idx="3"/>
          </p:cNvCxnSpPr>
          <p:nvPr/>
        </p:nvCxnSpPr>
        <p:spPr>
          <a:xfrm flipV="1">
            <a:off x="2203168" y="3786540"/>
            <a:ext cx="3812580" cy="15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A13A2-95F7-476F-9E2B-8A6FBAFA2CD5}"/>
              </a:ext>
            </a:extLst>
          </p:cNvPr>
          <p:cNvCxnSpPr>
            <a:stCxn id="8" idx="3"/>
          </p:cNvCxnSpPr>
          <p:nvPr/>
        </p:nvCxnSpPr>
        <p:spPr>
          <a:xfrm>
            <a:off x="2203168" y="3940954"/>
            <a:ext cx="3812580" cy="441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B0309C-61BE-42A2-9E26-E28354AF6B85}"/>
              </a:ext>
            </a:extLst>
          </p:cNvPr>
          <p:cNvCxnSpPr>
            <a:stCxn id="7" idx="3"/>
          </p:cNvCxnSpPr>
          <p:nvPr/>
        </p:nvCxnSpPr>
        <p:spPr>
          <a:xfrm>
            <a:off x="2203167" y="1965770"/>
            <a:ext cx="3812581" cy="818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287710-BB12-4C7F-BAC9-3D2401B61580}"/>
              </a:ext>
            </a:extLst>
          </p:cNvPr>
          <p:cNvCxnSpPr>
            <a:stCxn id="5" idx="3"/>
          </p:cNvCxnSpPr>
          <p:nvPr/>
        </p:nvCxnSpPr>
        <p:spPr>
          <a:xfrm>
            <a:off x="2203164" y="2908244"/>
            <a:ext cx="3812584" cy="380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A9BF1F-9FA1-4124-A2C2-C86018553127}"/>
              </a:ext>
            </a:extLst>
          </p:cNvPr>
          <p:cNvCxnSpPr>
            <a:stCxn id="6" idx="3"/>
          </p:cNvCxnSpPr>
          <p:nvPr/>
        </p:nvCxnSpPr>
        <p:spPr>
          <a:xfrm flipV="1">
            <a:off x="2203159" y="3786540"/>
            <a:ext cx="3812589" cy="108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89BC2-C1AC-4C50-86FE-4F02F3BE51E4}"/>
              </a:ext>
            </a:extLst>
          </p:cNvPr>
          <p:cNvCxnSpPr>
            <a:stCxn id="6" idx="3"/>
          </p:cNvCxnSpPr>
          <p:nvPr/>
        </p:nvCxnSpPr>
        <p:spPr>
          <a:xfrm flipV="1">
            <a:off x="2203159" y="4382888"/>
            <a:ext cx="3812589" cy="490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14591-BE44-4279-9213-FA34DA5A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Cataloging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2D8C25-675B-4459-9867-E045632A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Identifying and catalog functionality for each application</a:t>
            </a:r>
          </a:p>
          <a:p>
            <a:pPr lvl="1"/>
            <a:r>
              <a:rPr lang="en-US" dirty="0"/>
              <a:t>On such platforms like Confluence or Tettra</a:t>
            </a:r>
          </a:p>
          <a:p>
            <a:r>
              <a:rPr lang="en-US" dirty="0"/>
              <a:t>Evaluate proposed efforts against any existing functionality </a:t>
            </a:r>
          </a:p>
          <a:p>
            <a:pPr lvl="1"/>
            <a:r>
              <a:rPr lang="en-US" dirty="0"/>
              <a:t>Consider centralizing functionality if possible that crosses applications</a:t>
            </a:r>
          </a:p>
          <a:p>
            <a:r>
              <a:rPr lang="en-US" dirty="0"/>
              <a:t>Update the catalog frequently</a:t>
            </a:r>
          </a:p>
        </p:txBody>
      </p:sp>
    </p:spTree>
    <p:extLst>
      <p:ext uri="{BB962C8B-B14F-4D97-AF65-F5344CB8AC3E}">
        <p14:creationId xmlns:p14="http://schemas.microsoft.com/office/powerpoint/2010/main" val="11840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69FF-3E8A-447D-B039-06E23D77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A760-C76B-45D4-9808-FE805BB6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r>
              <a:rPr lang="en-US" dirty="0"/>
              <a:t>Identify all deployable units</a:t>
            </a:r>
          </a:p>
          <a:p>
            <a:pPr lvl="1"/>
            <a:r>
              <a:rPr lang="en-US" dirty="0"/>
              <a:t>Something is a deployable unit if code/script executes at it, and it's instance is unique</a:t>
            </a:r>
          </a:p>
          <a:p>
            <a:pPr lvl="1"/>
            <a:r>
              <a:rPr lang="en-US" dirty="0"/>
              <a:t>Web Site, </a:t>
            </a:r>
            <a:r>
              <a:rPr lang="en-US" dirty="0" err="1"/>
              <a:t>WebService</a:t>
            </a:r>
            <a:r>
              <a:rPr lang="en-US" dirty="0"/>
              <a:t>, DB, Queue, Storage are all examples</a:t>
            </a:r>
          </a:p>
          <a:p>
            <a:pPr lvl="1"/>
            <a:r>
              <a:rPr lang="en-US" dirty="0"/>
              <a:t>Develop a plan for each deployable unit</a:t>
            </a:r>
          </a:p>
          <a:p>
            <a:pPr lvl="2"/>
            <a:r>
              <a:rPr lang="en-US" dirty="0"/>
              <a:t>The approach can vary depending on the type of deployable unit</a:t>
            </a:r>
          </a:p>
        </p:txBody>
      </p:sp>
    </p:spTree>
    <p:extLst>
      <p:ext uri="{BB962C8B-B14F-4D97-AF65-F5344CB8AC3E}">
        <p14:creationId xmlns:p14="http://schemas.microsoft.com/office/powerpoint/2010/main" val="415296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C3932-6B00-489E-A345-CA0F4CEE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M+M To Where?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86887-D256-4CCC-B7CB-B2530F6D7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put it?</a:t>
            </a:r>
          </a:p>
        </p:txBody>
      </p:sp>
    </p:spTree>
    <p:extLst>
      <p:ext uri="{BB962C8B-B14F-4D97-AF65-F5344CB8AC3E}">
        <p14:creationId xmlns:p14="http://schemas.microsoft.com/office/powerpoint/2010/main" val="332042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5D8D1-296E-4773-BA2C-B3101D5D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M+M Alternatives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38600-B72D-4C4E-B2B1-E9A8DD07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04" y="1208175"/>
            <a:ext cx="525954" cy="81280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2132A4D-D818-43DF-A2A9-71AF1E08A486}"/>
              </a:ext>
            </a:extLst>
          </p:cNvPr>
          <p:cNvGrpSpPr/>
          <p:nvPr/>
        </p:nvGrpSpPr>
        <p:grpSpPr>
          <a:xfrm>
            <a:off x="5348875" y="1258815"/>
            <a:ext cx="885433" cy="743125"/>
            <a:chOff x="3790950" y="2721745"/>
            <a:chExt cx="1800225" cy="117397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19392812-6C1D-4DF6-ADB7-43ED40CDF51C}"/>
                </a:ext>
              </a:extLst>
            </p:cNvPr>
            <p:cNvSpPr/>
            <p:nvPr/>
          </p:nvSpPr>
          <p:spPr>
            <a:xfrm>
              <a:off x="3790950" y="3254644"/>
              <a:ext cx="1800225" cy="641080"/>
            </a:xfrm>
            <a:prstGeom prst="cloud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087282-404C-4C59-8354-1A79BDD0B965}"/>
                </a:ext>
              </a:extLst>
            </p:cNvPr>
            <p:cNvGrpSpPr/>
            <p:nvPr/>
          </p:nvGrpSpPr>
          <p:grpSpPr>
            <a:xfrm>
              <a:off x="4100512" y="2721745"/>
              <a:ext cx="1181100" cy="914400"/>
              <a:chOff x="7400925" y="3322569"/>
              <a:chExt cx="1181100" cy="914400"/>
            </a:xfrm>
            <a:grpFill/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C81D63CF-64DB-409B-91C9-2D74BA1FA72D}"/>
                  </a:ext>
                </a:extLst>
              </p:cNvPr>
              <p:cNvSpPr/>
              <p:nvPr/>
            </p:nvSpPr>
            <p:spPr>
              <a:xfrm>
                <a:off x="7534275" y="33225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FD0D0E90-E0F3-47C7-A94A-BDE908B80CAC}"/>
                  </a:ext>
                </a:extLst>
              </p:cNvPr>
              <p:cNvSpPr/>
              <p:nvPr/>
            </p:nvSpPr>
            <p:spPr>
              <a:xfrm>
                <a:off x="7867650" y="33225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01E44A89-6C65-4FAD-87CF-68DC50FFBD77}"/>
                  </a:ext>
                </a:extLst>
              </p:cNvPr>
              <p:cNvSpPr/>
              <p:nvPr/>
            </p:nvSpPr>
            <p:spPr>
              <a:xfrm>
                <a:off x="8220075" y="33225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29E06DED-2DCC-4766-9F8F-729EB49EF5D1}"/>
                  </a:ext>
                </a:extLst>
              </p:cNvPr>
              <p:cNvSpPr/>
              <p:nvPr/>
            </p:nvSpPr>
            <p:spPr>
              <a:xfrm>
                <a:off x="7467600" y="36273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20A574BE-B3ED-44A8-8B66-4249B19CDADF}"/>
                  </a:ext>
                </a:extLst>
              </p:cNvPr>
              <p:cNvSpPr/>
              <p:nvPr/>
            </p:nvSpPr>
            <p:spPr>
              <a:xfrm>
                <a:off x="7800975" y="36273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B1654A9F-196C-4437-A5F0-6DEA0FDD79DC}"/>
                  </a:ext>
                </a:extLst>
              </p:cNvPr>
              <p:cNvSpPr/>
              <p:nvPr/>
            </p:nvSpPr>
            <p:spPr>
              <a:xfrm>
                <a:off x="8153400" y="36273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433FF20B-CEB3-46C1-A654-5AB3C76A5E1E}"/>
                  </a:ext>
                </a:extLst>
              </p:cNvPr>
              <p:cNvSpPr/>
              <p:nvPr/>
            </p:nvSpPr>
            <p:spPr>
              <a:xfrm>
                <a:off x="7400925" y="39321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EDFEC468-36F2-4DB2-AD91-01C07CB94A48}"/>
                  </a:ext>
                </a:extLst>
              </p:cNvPr>
              <p:cNvSpPr/>
              <p:nvPr/>
            </p:nvSpPr>
            <p:spPr>
              <a:xfrm>
                <a:off x="7734300" y="39321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A6628F3F-2F4B-4F4F-B65C-8BD87CB8916C}"/>
                  </a:ext>
                </a:extLst>
              </p:cNvPr>
              <p:cNvSpPr/>
              <p:nvPr/>
            </p:nvSpPr>
            <p:spPr>
              <a:xfrm>
                <a:off x="8086725" y="39321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D87DC6-3D25-414D-AB09-A3CD69160E3F}"/>
              </a:ext>
            </a:extLst>
          </p:cNvPr>
          <p:cNvGrpSpPr/>
          <p:nvPr/>
        </p:nvGrpSpPr>
        <p:grpSpPr>
          <a:xfrm>
            <a:off x="6830310" y="1203876"/>
            <a:ext cx="885433" cy="873946"/>
            <a:chOff x="6259989" y="2479880"/>
            <a:chExt cx="1800225" cy="138064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9E51B221-E15F-4914-9E19-B6B06A96A9BA}"/>
                </a:ext>
              </a:extLst>
            </p:cNvPr>
            <p:cNvSpPr/>
            <p:nvPr/>
          </p:nvSpPr>
          <p:spPr>
            <a:xfrm>
              <a:off x="6259989" y="3219449"/>
              <a:ext cx="1800225" cy="641080"/>
            </a:xfrm>
            <a:prstGeom prst="cloud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0A1CD1D-1321-462D-891D-10B64985381D}"/>
                </a:ext>
              </a:extLst>
            </p:cNvPr>
            <p:cNvGrpSpPr/>
            <p:nvPr/>
          </p:nvGrpSpPr>
          <p:grpSpPr>
            <a:xfrm>
              <a:off x="6698139" y="2479880"/>
              <a:ext cx="1123950" cy="1266350"/>
              <a:chOff x="7591425" y="1849659"/>
              <a:chExt cx="1123950" cy="1266350"/>
            </a:xfrm>
            <a:grpFill/>
          </p:grpSpPr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5417D4EF-93BE-4DB7-BACF-E213DBF68A03}"/>
                  </a:ext>
                </a:extLst>
              </p:cNvPr>
              <p:cNvSpPr/>
              <p:nvPr/>
            </p:nvSpPr>
            <p:spPr>
              <a:xfrm>
                <a:off x="7591425" y="2190750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A8F8E7A1-F309-4FE2-B622-7DE4C1A16ABE}"/>
                  </a:ext>
                </a:extLst>
              </p:cNvPr>
              <p:cNvSpPr/>
              <p:nvPr/>
            </p:nvSpPr>
            <p:spPr>
              <a:xfrm>
                <a:off x="7953375" y="2327720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23F175B5-1441-4695-A232-79062CA26998}"/>
                  </a:ext>
                </a:extLst>
              </p:cNvPr>
              <p:cNvSpPr/>
              <p:nvPr/>
            </p:nvSpPr>
            <p:spPr>
              <a:xfrm>
                <a:off x="8315325" y="2464690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782893E3-D146-42AC-BEBE-8D4E24BC3669}"/>
                  </a:ext>
                </a:extLst>
              </p:cNvPr>
              <p:cNvSpPr/>
              <p:nvPr/>
            </p:nvSpPr>
            <p:spPr>
              <a:xfrm>
                <a:off x="7591425" y="253726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266F0A0C-68F5-40A1-8F1E-5D3074E7EB0B}"/>
                  </a:ext>
                </a:extLst>
              </p:cNvPr>
              <p:cNvSpPr/>
              <p:nvPr/>
            </p:nvSpPr>
            <p:spPr>
              <a:xfrm>
                <a:off x="7953375" y="267423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C26CCE65-7387-42A1-A2D1-826FD801835C}"/>
                  </a:ext>
                </a:extLst>
              </p:cNvPr>
              <p:cNvSpPr/>
              <p:nvPr/>
            </p:nvSpPr>
            <p:spPr>
              <a:xfrm>
                <a:off x="8315325" y="281120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47623315-CBAF-414F-91BB-2622B242D98F}"/>
                  </a:ext>
                </a:extLst>
              </p:cNvPr>
              <p:cNvSpPr/>
              <p:nvPr/>
            </p:nvSpPr>
            <p:spPr>
              <a:xfrm>
                <a:off x="7591425" y="184965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8BB3FEB3-24CE-42C3-AEBF-8A2C6DF22F58}"/>
                  </a:ext>
                </a:extLst>
              </p:cNvPr>
              <p:cNvSpPr/>
              <p:nvPr/>
            </p:nvSpPr>
            <p:spPr>
              <a:xfrm>
                <a:off x="7953375" y="198662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B5664DDA-BCC4-43A2-A506-FD845911E84F}"/>
                  </a:ext>
                </a:extLst>
              </p:cNvPr>
              <p:cNvSpPr/>
              <p:nvPr/>
            </p:nvSpPr>
            <p:spPr>
              <a:xfrm>
                <a:off x="8315325" y="212359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99E2C31F-AE5F-49F4-B78D-88ED1507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52" y="1302803"/>
            <a:ext cx="500473" cy="718179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6C5255-DDEA-4C99-9A22-57ECF4EBDAB0}"/>
              </a:ext>
            </a:extLst>
          </p:cNvPr>
          <p:cNvCxnSpPr>
            <a:cxnSpLocks/>
          </p:cNvCxnSpPr>
          <p:nvPr/>
        </p:nvCxnSpPr>
        <p:spPr>
          <a:xfrm flipV="1">
            <a:off x="508253" y="2315022"/>
            <a:ext cx="11111679" cy="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1C4993-0C6D-4C74-90B0-B6F5E93AB888}"/>
              </a:ext>
            </a:extLst>
          </p:cNvPr>
          <p:cNvCxnSpPr>
            <a:cxnSpLocks/>
          </p:cNvCxnSpPr>
          <p:nvPr/>
        </p:nvCxnSpPr>
        <p:spPr>
          <a:xfrm>
            <a:off x="1875857" y="1136166"/>
            <a:ext cx="0" cy="5477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95740D7-2609-45BB-A488-D41C7E3A9216}"/>
              </a:ext>
            </a:extLst>
          </p:cNvPr>
          <p:cNvCxnSpPr>
            <a:cxnSpLocks/>
          </p:cNvCxnSpPr>
          <p:nvPr/>
        </p:nvCxnSpPr>
        <p:spPr>
          <a:xfrm flipV="1">
            <a:off x="508253" y="3356378"/>
            <a:ext cx="11111679" cy="1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AEDE4AC-E03B-41C3-A7FD-4660CF98F59A}"/>
              </a:ext>
            </a:extLst>
          </p:cNvPr>
          <p:cNvCxnSpPr>
            <a:cxnSpLocks/>
          </p:cNvCxnSpPr>
          <p:nvPr/>
        </p:nvCxnSpPr>
        <p:spPr>
          <a:xfrm>
            <a:off x="508253" y="4451753"/>
            <a:ext cx="11111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35AB59-4CD7-48B2-9E12-0736B531AB99}"/>
              </a:ext>
            </a:extLst>
          </p:cNvPr>
          <p:cNvCxnSpPr>
            <a:cxnSpLocks/>
          </p:cNvCxnSpPr>
          <p:nvPr/>
        </p:nvCxnSpPr>
        <p:spPr>
          <a:xfrm>
            <a:off x="411633" y="5547128"/>
            <a:ext cx="1120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4C912E-DE82-43E5-8288-E9FBCADAFD26}"/>
              </a:ext>
            </a:extLst>
          </p:cNvPr>
          <p:cNvCxnSpPr>
            <a:cxnSpLocks/>
          </p:cNvCxnSpPr>
          <p:nvPr/>
        </p:nvCxnSpPr>
        <p:spPr>
          <a:xfrm>
            <a:off x="3428432" y="1136166"/>
            <a:ext cx="0" cy="547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6309877-3A80-4B05-B377-4D380D466C17}"/>
              </a:ext>
            </a:extLst>
          </p:cNvPr>
          <p:cNvCxnSpPr>
            <a:cxnSpLocks/>
          </p:cNvCxnSpPr>
          <p:nvPr/>
        </p:nvCxnSpPr>
        <p:spPr>
          <a:xfrm>
            <a:off x="4981007" y="1136166"/>
            <a:ext cx="0" cy="547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06C5042-1B3D-4F43-ADBA-A35CE52DB34A}"/>
              </a:ext>
            </a:extLst>
          </p:cNvPr>
          <p:cNvCxnSpPr>
            <a:cxnSpLocks/>
          </p:cNvCxnSpPr>
          <p:nvPr/>
        </p:nvCxnSpPr>
        <p:spPr>
          <a:xfrm>
            <a:off x="6533582" y="1136166"/>
            <a:ext cx="0" cy="547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502F9C6-FBAA-45CB-8708-DE804786F508}"/>
              </a:ext>
            </a:extLst>
          </p:cNvPr>
          <p:cNvCxnSpPr>
            <a:cxnSpLocks/>
          </p:cNvCxnSpPr>
          <p:nvPr/>
        </p:nvCxnSpPr>
        <p:spPr>
          <a:xfrm>
            <a:off x="8086157" y="1136166"/>
            <a:ext cx="0" cy="547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0D6B6E9-F395-4CC5-830F-921D1A4EBC63}"/>
              </a:ext>
            </a:extLst>
          </p:cNvPr>
          <p:cNvGrpSpPr/>
          <p:nvPr/>
        </p:nvGrpSpPr>
        <p:grpSpPr>
          <a:xfrm>
            <a:off x="641906" y="5615228"/>
            <a:ext cx="885433" cy="873946"/>
            <a:chOff x="6259989" y="2479880"/>
            <a:chExt cx="1800225" cy="138064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FA19F1D9-7AE0-4CAD-9F34-09C429F53143}"/>
                </a:ext>
              </a:extLst>
            </p:cNvPr>
            <p:cNvSpPr/>
            <p:nvPr/>
          </p:nvSpPr>
          <p:spPr>
            <a:xfrm>
              <a:off x="6259989" y="3219449"/>
              <a:ext cx="1800225" cy="641080"/>
            </a:xfrm>
            <a:prstGeom prst="cloud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A8B46D1-4866-45D9-A28C-B198622A79FC}"/>
                </a:ext>
              </a:extLst>
            </p:cNvPr>
            <p:cNvGrpSpPr/>
            <p:nvPr/>
          </p:nvGrpSpPr>
          <p:grpSpPr>
            <a:xfrm>
              <a:off x="6698139" y="2479880"/>
              <a:ext cx="1123950" cy="1266350"/>
              <a:chOff x="7591425" y="1849659"/>
              <a:chExt cx="1123950" cy="1266350"/>
            </a:xfrm>
            <a:grpFill/>
          </p:grpSpPr>
          <p:sp>
            <p:nvSpPr>
              <p:cNvPr id="93" name="Hexagon 92">
                <a:extLst>
                  <a:ext uri="{FF2B5EF4-FFF2-40B4-BE49-F238E27FC236}">
                    <a16:creationId xmlns:a16="http://schemas.microsoft.com/office/drawing/2014/main" id="{6C87DF32-A26E-44E3-B0E7-7DBCFD06C41E}"/>
                  </a:ext>
                </a:extLst>
              </p:cNvPr>
              <p:cNvSpPr/>
              <p:nvPr/>
            </p:nvSpPr>
            <p:spPr>
              <a:xfrm>
                <a:off x="7591425" y="2190750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xagon 93">
                <a:extLst>
                  <a:ext uri="{FF2B5EF4-FFF2-40B4-BE49-F238E27FC236}">
                    <a16:creationId xmlns:a16="http://schemas.microsoft.com/office/drawing/2014/main" id="{6AC55B2E-5D46-4021-8401-0A7B18184D55}"/>
                  </a:ext>
                </a:extLst>
              </p:cNvPr>
              <p:cNvSpPr/>
              <p:nvPr/>
            </p:nvSpPr>
            <p:spPr>
              <a:xfrm>
                <a:off x="7953375" y="2327720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id="{0B678B65-92F2-4B27-B4FE-26CAAE7C85CD}"/>
                  </a:ext>
                </a:extLst>
              </p:cNvPr>
              <p:cNvSpPr/>
              <p:nvPr/>
            </p:nvSpPr>
            <p:spPr>
              <a:xfrm>
                <a:off x="8315325" y="2464690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Hexagon 95">
                <a:extLst>
                  <a:ext uri="{FF2B5EF4-FFF2-40B4-BE49-F238E27FC236}">
                    <a16:creationId xmlns:a16="http://schemas.microsoft.com/office/drawing/2014/main" id="{7B93D7DD-BC65-4296-9078-18F3ABBC3822}"/>
                  </a:ext>
                </a:extLst>
              </p:cNvPr>
              <p:cNvSpPr/>
              <p:nvPr/>
            </p:nvSpPr>
            <p:spPr>
              <a:xfrm>
                <a:off x="7591425" y="253726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Hexagon 96">
                <a:extLst>
                  <a:ext uri="{FF2B5EF4-FFF2-40B4-BE49-F238E27FC236}">
                    <a16:creationId xmlns:a16="http://schemas.microsoft.com/office/drawing/2014/main" id="{CF245937-792F-41FF-B77E-A7713A21B113}"/>
                  </a:ext>
                </a:extLst>
              </p:cNvPr>
              <p:cNvSpPr/>
              <p:nvPr/>
            </p:nvSpPr>
            <p:spPr>
              <a:xfrm>
                <a:off x="7953375" y="267423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Hexagon 97">
                <a:extLst>
                  <a:ext uri="{FF2B5EF4-FFF2-40B4-BE49-F238E27FC236}">
                    <a16:creationId xmlns:a16="http://schemas.microsoft.com/office/drawing/2014/main" id="{2271DEF9-E2B3-464F-9BDB-34DC8CD02B0B}"/>
                  </a:ext>
                </a:extLst>
              </p:cNvPr>
              <p:cNvSpPr/>
              <p:nvPr/>
            </p:nvSpPr>
            <p:spPr>
              <a:xfrm>
                <a:off x="8315325" y="281120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Hexagon 98">
                <a:extLst>
                  <a:ext uri="{FF2B5EF4-FFF2-40B4-BE49-F238E27FC236}">
                    <a16:creationId xmlns:a16="http://schemas.microsoft.com/office/drawing/2014/main" id="{520E8824-312B-4286-B6B1-29C612527CD9}"/>
                  </a:ext>
                </a:extLst>
              </p:cNvPr>
              <p:cNvSpPr/>
              <p:nvPr/>
            </p:nvSpPr>
            <p:spPr>
              <a:xfrm>
                <a:off x="7591425" y="184965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Hexagon 99">
                <a:extLst>
                  <a:ext uri="{FF2B5EF4-FFF2-40B4-BE49-F238E27FC236}">
                    <a16:creationId xmlns:a16="http://schemas.microsoft.com/office/drawing/2014/main" id="{9B91E9CD-A333-4319-892C-C1C6507149FA}"/>
                  </a:ext>
                </a:extLst>
              </p:cNvPr>
              <p:cNvSpPr/>
              <p:nvPr/>
            </p:nvSpPr>
            <p:spPr>
              <a:xfrm>
                <a:off x="7953375" y="198662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Hexagon 100">
                <a:extLst>
                  <a:ext uri="{FF2B5EF4-FFF2-40B4-BE49-F238E27FC236}">
                    <a16:creationId xmlns:a16="http://schemas.microsoft.com/office/drawing/2014/main" id="{E252E9FF-FB45-4F66-977D-501E87DDFD62}"/>
                  </a:ext>
                </a:extLst>
              </p:cNvPr>
              <p:cNvSpPr/>
              <p:nvPr/>
            </p:nvSpPr>
            <p:spPr>
              <a:xfrm>
                <a:off x="8315325" y="2123599"/>
                <a:ext cx="400050" cy="304800"/>
              </a:xfrm>
              <a:prstGeom prst="hexagon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A41A54-345B-496E-B0BC-BF22784FA2CA}"/>
              </a:ext>
            </a:extLst>
          </p:cNvPr>
          <p:cNvGrpSpPr/>
          <p:nvPr/>
        </p:nvGrpSpPr>
        <p:grpSpPr>
          <a:xfrm>
            <a:off x="693040" y="4603057"/>
            <a:ext cx="885433" cy="743125"/>
            <a:chOff x="3790950" y="2721745"/>
            <a:chExt cx="1800225" cy="117397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06FD77E4-E85A-4BE2-AB63-A0D4AA7A2D67}"/>
                </a:ext>
              </a:extLst>
            </p:cNvPr>
            <p:cNvSpPr/>
            <p:nvPr/>
          </p:nvSpPr>
          <p:spPr>
            <a:xfrm>
              <a:off x="3790950" y="3254644"/>
              <a:ext cx="1800225" cy="641080"/>
            </a:xfrm>
            <a:prstGeom prst="cloud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3C6A460-80C8-4ACC-8FC8-E7F238640B84}"/>
                </a:ext>
              </a:extLst>
            </p:cNvPr>
            <p:cNvGrpSpPr/>
            <p:nvPr/>
          </p:nvGrpSpPr>
          <p:grpSpPr>
            <a:xfrm>
              <a:off x="4100512" y="2721745"/>
              <a:ext cx="1181100" cy="914400"/>
              <a:chOff x="7400925" y="3322569"/>
              <a:chExt cx="1181100" cy="914400"/>
            </a:xfrm>
            <a:grpFill/>
          </p:grpSpPr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D157739A-172A-4C55-9927-8A517DA2BE6F}"/>
                  </a:ext>
                </a:extLst>
              </p:cNvPr>
              <p:cNvSpPr/>
              <p:nvPr/>
            </p:nvSpPr>
            <p:spPr>
              <a:xfrm>
                <a:off x="7534275" y="33225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C9DD3585-6808-4657-B3C7-77A20722AF22}"/>
                  </a:ext>
                </a:extLst>
              </p:cNvPr>
              <p:cNvSpPr/>
              <p:nvPr/>
            </p:nvSpPr>
            <p:spPr>
              <a:xfrm>
                <a:off x="7867650" y="33225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28A50C0E-4DE4-45DF-A8CB-8AB96571F700}"/>
                  </a:ext>
                </a:extLst>
              </p:cNvPr>
              <p:cNvSpPr/>
              <p:nvPr/>
            </p:nvSpPr>
            <p:spPr>
              <a:xfrm>
                <a:off x="8220075" y="33225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36122AE6-FB48-418B-A82B-5F249813D782}"/>
                  </a:ext>
                </a:extLst>
              </p:cNvPr>
              <p:cNvSpPr/>
              <p:nvPr/>
            </p:nvSpPr>
            <p:spPr>
              <a:xfrm>
                <a:off x="7467600" y="36273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ECF44EFF-A8FA-4864-BFDE-E895C218E000}"/>
                  </a:ext>
                </a:extLst>
              </p:cNvPr>
              <p:cNvSpPr/>
              <p:nvPr/>
            </p:nvSpPr>
            <p:spPr>
              <a:xfrm>
                <a:off x="7800975" y="36273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8597E349-2944-494C-AF9A-3894186570F2}"/>
                  </a:ext>
                </a:extLst>
              </p:cNvPr>
              <p:cNvSpPr/>
              <p:nvPr/>
            </p:nvSpPr>
            <p:spPr>
              <a:xfrm>
                <a:off x="8153400" y="36273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37D4F33C-ECA8-4985-8480-5D42C54E45DA}"/>
                  </a:ext>
                </a:extLst>
              </p:cNvPr>
              <p:cNvSpPr/>
              <p:nvPr/>
            </p:nvSpPr>
            <p:spPr>
              <a:xfrm>
                <a:off x="7400925" y="39321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D4FD7A80-AEDF-4EEB-87ED-697FF39BE2B2}"/>
                  </a:ext>
                </a:extLst>
              </p:cNvPr>
              <p:cNvSpPr/>
              <p:nvPr/>
            </p:nvSpPr>
            <p:spPr>
              <a:xfrm>
                <a:off x="7734300" y="39321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D063359C-941A-43C1-AB83-77B618E7FF91}"/>
                  </a:ext>
                </a:extLst>
              </p:cNvPr>
              <p:cNvSpPr/>
              <p:nvPr/>
            </p:nvSpPr>
            <p:spPr>
              <a:xfrm>
                <a:off x="8086725" y="3932169"/>
                <a:ext cx="361950" cy="304800"/>
              </a:xfrm>
              <a:prstGeom prst="cub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5AC9D1A-031F-4EF3-91DD-E5C463ED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31" y="3509179"/>
            <a:ext cx="525954" cy="81280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FD5A846-6238-4505-9287-109D249D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4" y="2493140"/>
            <a:ext cx="500473" cy="718179"/>
          </a:xfrm>
          <a:prstGeom prst="rect">
            <a:avLst/>
          </a:prstGeom>
        </p:spPr>
      </p:pic>
      <p:sp>
        <p:nvSpPr>
          <p:cNvPr id="126" name="Arrow: Down 125">
            <a:extLst>
              <a:ext uri="{FF2B5EF4-FFF2-40B4-BE49-F238E27FC236}">
                <a16:creationId xmlns:a16="http://schemas.microsoft.com/office/drawing/2014/main" id="{2504C186-E132-4A40-B574-B3E16FD24BA7}"/>
              </a:ext>
            </a:extLst>
          </p:cNvPr>
          <p:cNvSpPr/>
          <p:nvPr/>
        </p:nvSpPr>
        <p:spPr>
          <a:xfrm>
            <a:off x="782522" y="1234320"/>
            <a:ext cx="370101" cy="984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From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B0CF87E7-FB7E-4309-98FC-15FFD4F3DF3A}"/>
              </a:ext>
            </a:extLst>
          </p:cNvPr>
          <p:cNvSpPr/>
          <p:nvPr/>
        </p:nvSpPr>
        <p:spPr>
          <a:xfrm>
            <a:off x="1124854" y="1138777"/>
            <a:ext cx="665146" cy="338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79A3D8-45FC-40E9-BED3-F21BF73FB06F}"/>
              </a:ext>
            </a:extLst>
          </p:cNvPr>
          <p:cNvSpPr txBox="1"/>
          <p:nvPr/>
        </p:nvSpPr>
        <p:spPr>
          <a:xfrm>
            <a:off x="2233419" y="1937253"/>
            <a:ext cx="945916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09BE67A-6BD1-4EAE-9511-6C635D6177CF}"/>
              </a:ext>
            </a:extLst>
          </p:cNvPr>
          <p:cNvSpPr txBox="1"/>
          <p:nvPr/>
        </p:nvSpPr>
        <p:spPr>
          <a:xfrm>
            <a:off x="3888406" y="1937253"/>
            <a:ext cx="945916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B4C14D-C214-4766-A7F6-59AAFCF36608}"/>
              </a:ext>
            </a:extLst>
          </p:cNvPr>
          <p:cNvSpPr txBox="1"/>
          <p:nvPr/>
        </p:nvSpPr>
        <p:spPr>
          <a:xfrm>
            <a:off x="5338945" y="1966908"/>
            <a:ext cx="1449538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93FBBC9-A38D-4C31-A6ED-986E2416C446}"/>
              </a:ext>
            </a:extLst>
          </p:cNvPr>
          <p:cNvSpPr txBox="1"/>
          <p:nvPr/>
        </p:nvSpPr>
        <p:spPr>
          <a:xfrm>
            <a:off x="6989189" y="1972998"/>
            <a:ext cx="660058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E18A71-BA0E-42E9-A394-A61BF1D1C918}"/>
              </a:ext>
            </a:extLst>
          </p:cNvPr>
          <p:cNvSpPr txBox="1"/>
          <p:nvPr/>
        </p:nvSpPr>
        <p:spPr>
          <a:xfrm rot="16200000">
            <a:off x="1316350" y="5886785"/>
            <a:ext cx="6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0B5C4B-58EB-4490-A508-E80926343CEB}"/>
              </a:ext>
            </a:extLst>
          </p:cNvPr>
          <p:cNvSpPr txBox="1"/>
          <p:nvPr/>
        </p:nvSpPr>
        <p:spPr>
          <a:xfrm rot="16200000">
            <a:off x="914387" y="4643904"/>
            <a:ext cx="15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1E3048-EDB5-466F-A3DF-7909A4526A2F}"/>
              </a:ext>
            </a:extLst>
          </p:cNvPr>
          <p:cNvSpPr txBox="1"/>
          <p:nvPr/>
        </p:nvSpPr>
        <p:spPr>
          <a:xfrm rot="16200000">
            <a:off x="1173634" y="3623794"/>
            <a:ext cx="9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D21185-5CD8-47EF-8584-56ED3A0FE24B}"/>
              </a:ext>
            </a:extLst>
          </p:cNvPr>
          <p:cNvSpPr txBox="1"/>
          <p:nvPr/>
        </p:nvSpPr>
        <p:spPr>
          <a:xfrm rot="16200000">
            <a:off x="1159712" y="2622977"/>
            <a:ext cx="9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734D1D0-EA15-4C7D-9C41-25EE84CAA75A}"/>
              </a:ext>
            </a:extLst>
          </p:cNvPr>
          <p:cNvCxnSpPr>
            <a:cxnSpLocks/>
          </p:cNvCxnSpPr>
          <p:nvPr/>
        </p:nvCxnSpPr>
        <p:spPr>
          <a:xfrm>
            <a:off x="411633" y="6613928"/>
            <a:ext cx="1120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DDF6F57-CC1F-4278-8F60-776D969D465D}"/>
              </a:ext>
            </a:extLst>
          </p:cNvPr>
          <p:cNvSpPr txBox="1"/>
          <p:nvPr/>
        </p:nvSpPr>
        <p:spPr>
          <a:xfrm>
            <a:off x="2047520" y="2380914"/>
            <a:ext cx="1091450" cy="52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 upgrade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AAA5E91-014B-4993-8EDA-0E67956A680E}"/>
              </a:ext>
            </a:extLst>
          </p:cNvPr>
          <p:cNvSpPr txBox="1"/>
          <p:nvPr/>
        </p:nvSpPr>
        <p:spPr>
          <a:xfrm>
            <a:off x="3598953" y="2342984"/>
            <a:ext cx="1091450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P2V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EB8B93-AC53-4E73-862D-65F471083974}"/>
              </a:ext>
            </a:extLst>
          </p:cNvPr>
          <p:cNvSpPr txBox="1"/>
          <p:nvPr/>
        </p:nvSpPr>
        <p:spPr>
          <a:xfrm>
            <a:off x="5112375" y="2372895"/>
            <a:ext cx="1091450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P2C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265062-97AE-41CD-895A-A384EF148ACF}"/>
              </a:ext>
            </a:extLst>
          </p:cNvPr>
          <p:cNvSpPr txBox="1"/>
          <p:nvPr/>
        </p:nvSpPr>
        <p:spPr>
          <a:xfrm>
            <a:off x="6771042" y="2362886"/>
            <a:ext cx="1091450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790E057-CAFD-4387-BFBC-A147127E2B38}"/>
              </a:ext>
            </a:extLst>
          </p:cNvPr>
          <p:cNvSpPr txBox="1"/>
          <p:nvPr/>
        </p:nvSpPr>
        <p:spPr>
          <a:xfrm>
            <a:off x="2055210" y="3429833"/>
            <a:ext cx="1254259" cy="52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Rare, unless specialize HW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C0BA85F-1749-4BC9-A289-BD0F46D236BE}"/>
              </a:ext>
            </a:extLst>
          </p:cNvPr>
          <p:cNvSpPr txBox="1"/>
          <p:nvPr/>
        </p:nvSpPr>
        <p:spPr>
          <a:xfrm>
            <a:off x="3563368" y="3420967"/>
            <a:ext cx="1254259" cy="74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V2V or VM Platform Upgrade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7FD2F1-5CBA-42C3-ADF0-41D2AD4C99E0}"/>
              </a:ext>
            </a:extLst>
          </p:cNvPr>
          <p:cNvSpPr txBox="1"/>
          <p:nvPr/>
        </p:nvSpPr>
        <p:spPr>
          <a:xfrm>
            <a:off x="5133923" y="3410425"/>
            <a:ext cx="1254259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F2A97E8-81FB-435D-8B16-AA9699C6ABEA}"/>
              </a:ext>
            </a:extLst>
          </p:cNvPr>
          <p:cNvSpPr txBox="1"/>
          <p:nvPr/>
        </p:nvSpPr>
        <p:spPr>
          <a:xfrm>
            <a:off x="6704478" y="3399009"/>
            <a:ext cx="1254259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A915FE9-423B-41D9-A87E-D07B2E7B2020}"/>
              </a:ext>
            </a:extLst>
          </p:cNvPr>
          <p:cNvSpPr txBox="1"/>
          <p:nvPr/>
        </p:nvSpPr>
        <p:spPr>
          <a:xfrm>
            <a:off x="6704478" y="4558898"/>
            <a:ext cx="1254259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C2P (rare)</a:t>
            </a:r>
          </a:p>
        </p:txBody>
      </p:sp>
      <p:sp>
        <p:nvSpPr>
          <p:cNvPr id="153" name="&quot;Not Allowed&quot; Symbol 152">
            <a:extLst>
              <a:ext uri="{FF2B5EF4-FFF2-40B4-BE49-F238E27FC236}">
                <a16:creationId xmlns:a16="http://schemas.microsoft.com/office/drawing/2014/main" id="{6C99E4BA-9834-4895-998E-4CF2CE2B5839}"/>
              </a:ext>
            </a:extLst>
          </p:cNvPr>
          <p:cNvSpPr/>
          <p:nvPr/>
        </p:nvSpPr>
        <p:spPr>
          <a:xfrm>
            <a:off x="2393751" y="4785058"/>
            <a:ext cx="454767" cy="463401"/>
          </a:xfrm>
          <a:prstGeom prst="noSmoking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&quot;Not Allowed&quot; Symbol 153">
            <a:extLst>
              <a:ext uri="{FF2B5EF4-FFF2-40B4-BE49-F238E27FC236}">
                <a16:creationId xmlns:a16="http://schemas.microsoft.com/office/drawing/2014/main" id="{DA81B18F-A86F-4B0A-B4DA-9CFF391794C0}"/>
              </a:ext>
            </a:extLst>
          </p:cNvPr>
          <p:cNvSpPr/>
          <p:nvPr/>
        </p:nvSpPr>
        <p:spPr>
          <a:xfrm>
            <a:off x="3908639" y="4749329"/>
            <a:ext cx="454767" cy="463401"/>
          </a:xfrm>
          <a:prstGeom prst="noSmoking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&quot;Not Allowed&quot; Symbol 154">
            <a:extLst>
              <a:ext uri="{FF2B5EF4-FFF2-40B4-BE49-F238E27FC236}">
                <a16:creationId xmlns:a16="http://schemas.microsoft.com/office/drawing/2014/main" id="{DC311B49-5A63-4949-9CAD-D8F36ECA358F}"/>
              </a:ext>
            </a:extLst>
          </p:cNvPr>
          <p:cNvSpPr/>
          <p:nvPr/>
        </p:nvSpPr>
        <p:spPr>
          <a:xfrm>
            <a:off x="2393751" y="5829767"/>
            <a:ext cx="454767" cy="463401"/>
          </a:xfrm>
          <a:prstGeom prst="noSmoking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&quot;Not Allowed&quot; Symbol 155">
            <a:extLst>
              <a:ext uri="{FF2B5EF4-FFF2-40B4-BE49-F238E27FC236}">
                <a16:creationId xmlns:a16="http://schemas.microsoft.com/office/drawing/2014/main" id="{9BA0AC12-C096-47CE-BDE2-2C0B13418404}"/>
              </a:ext>
            </a:extLst>
          </p:cNvPr>
          <p:cNvSpPr/>
          <p:nvPr/>
        </p:nvSpPr>
        <p:spPr>
          <a:xfrm>
            <a:off x="3917861" y="5855641"/>
            <a:ext cx="454767" cy="463401"/>
          </a:xfrm>
          <a:prstGeom prst="noSmoking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389ED2A-912A-430B-85D7-8022A9219EB6}"/>
              </a:ext>
            </a:extLst>
          </p:cNvPr>
          <p:cNvSpPr txBox="1"/>
          <p:nvPr/>
        </p:nvSpPr>
        <p:spPr>
          <a:xfrm>
            <a:off x="5133923" y="4559945"/>
            <a:ext cx="1254259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129AD16-538C-43EE-B3C5-77A65A4EEE4B}"/>
              </a:ext>
            </a:extLst>
          </p:cNvPr>
          <p:cNvSpPr txBox="1"/>
          <p:nvPr/>
        </p:nvSpPr>
        <p:spPr>
          <a:xfrm>
            <a:off x="5124111" y="5826075"/>
            <a:ext cx="1254259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C586458-6E06-4D33-BB0D-7BEE983E73AA}"/>
              </a:ext>
            </a:extLst>
          </p:cNvPr>
          <p:cNvSpPr txBox="1"/>
          <p:nvPr/>
        </p:nvSpPr>
        <p:spPr>
          <a:xfrm>
            <a:off x="6721977" y="5810363"/>
            <a:ext cx="1254259" cy="37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P2P</a:t>
            </a:r>
          </a:p>
        </p:txBody>
      </p: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897B5463-3123-489A-91A2-FD9553E2A173}"/>
              </a:ext>
            </a:extLst>
          </p:cNvPr>
          <p:cNvSpPr/>
          <p:nvPr/>
        </p:nvSpPr>
        <p:spPr>
          <a:xfrm>
            <a:off x="1941579" y="3038146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91DC855B-8543-467D-A8C5-41019A19E7D4}"/>
              </a:ext>
            </a:extLst>
          </p:cNvPr>
          <p:cNvSpPr/>
          <p:nvPr/>
        </p:nvSpPr>
        <p:spPr>
          <a:xfrm>
            <a:off x="2218996" y="303506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Star: 5 Points 171">
            <a:extLst>
              <a:ext uri="{FF2B5EF4-FFF2-40B4-BE49-F238E27FC236}">
                <a16:creationId xmlns:a16="http://schemas.microsoft.com/office/drawing/2014/main" id="{01B27872-1B06-47FE-BD73-4293A2012654}"/>
              </a:ext>
            </a:extLst>
          </p:cNvPr>
          <p:cNvSpPr/>
          <p:nvPr/>
        </p:nvSpPr>
        <p:spPr>
          <a:xfrm>
            <a:off x="2486270" y="303506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D9E9592-D3B5-4EC2-8687-9CE71148BA6E}"/>
              </a:ext>
            </a:extLst>
          </p:cNvPr>
          <p:cNvSpPr/>
          <p:nvPr/>
        </p:nvSpPr>
        <p:spPr>
          <a:xfrm>
            <a:off x="2753544" y="303506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43031F64-7CA9-4322-AA5E-E059B1E32A7E}"/>
              </a:ext>
            </a:extLst>
          </p:cNvPr>
          <p:cNvSpPr/>
          <p:nvPr/>
        </p:nvSpPr>
        <p:spPr>
          <a:xfrm>
            <a:off x="3020818" y="303506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B7F3DCEA-9723-491C-A319-A0ACA17501D9}"/>
              </a:ext>
            </a:extLst>
          </p:cNvPr>
          <p:cNvSpPr/>
          <p:nvPr/>
        </p:nvSpPr>
        <p:spPr>
          <a:xfrm>
            <a:off x="3505324" y="304764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A05CCDEE-180F-4AE7-AF89-7C1DDF868985}"/>
              </a:ext>
            </a:extLst>
          </p:cNvPr>
          <p:cNvSpPr/>
          <p:nvPr/>
        </p:nvSpPr>
        <p:spPr>
          <a:xfrm>
            <a:off x="3772598" y="304764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Star: 5 Points 176">
            <a:extLst>
              <a:ext uri="{FF2B5EF4-FFF2-40B4-BE49-F238E27FC236}">
                <a16:creationId xmlns:a16="http://schemas.microsoft.com/office/drawing/2014/main" id="{14D031C7-44AD-450C-8D6F-E983E0790B81}"/>
              </a:ext>
            </a:extLst>
          </p:cNvPr>
          <p:cNvSpPr/>
          <p:nvPr/>
        </p:nvSpPr>
        <p:spPr>
          <a:xfrm>
            <a:off x="4041053" y="3060934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AD6ADA60-4CCD-4200-883A-CAC8B55DA7B4}"/>
              </a:ext>
            </a:extLst>
          </p:cNvPr>
          <p:cNvSpPr/>
          <p:nvPr/>
        </p:nvSpPr>
        <p:spPr>
          <a:xfrm>
            <a:off x="4308327" y="3060934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Star: 5 Points 178">
            <a:extLst>
              <a:ext uri="{FF2B5EF4-FFF2-40B4-BE49-F238E27FC236}">
                <a16:creationId xmlns:a16="http://schemas.microsoft.com/office/drawing/2014/main" id="{76D30197-CDF3-427C-BC6D-49D389394590}"/>
              </a:ext>
            </a:extLst>
          </p:cNvPr>
          <p:cNvSpPr/>
          <p:nvPr/>
        </p:nvSpPr>
        <p:spPr>
          <a:xfrm>
            <a:off x="4575601" y="3060934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FACF1C79-0CEE-4B3A-A196-E891A490F6E3}"/>
              </a:ext>
            </a:extLst>
          </p:cNvPr>
          <p:cNvSpPr/>
          <p:nvPr/>
        </p:nvSpPr>
        <p:spPr>
          <a:xfrm>
            <a:off x="5077737" y="3038146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8F7A5AC7-93B2-49C3-A3C3-4ECDF4A1CAAB}"/>
              </a:ext>
            </a:extLst>
          </p:cNvPr>
          <p:cNvSpPr/>
          <p:nvPr/>
        </p:nvSpPr>
        <p:spPr>
          <a:xfrm>
            <a:off x="5345011" y="3038146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tar: 5 Points 181">
            <a:extLst>
              <a:ext uri="{FF2B5EF4-FFF2-40B4-BE49-F238E27FC236}">
                <a16:creationId xmlns:a16="http://schemas.microsoft.com/office/drawing/2014/main" id="{CC68C903-3AA9-4A0B-B097-B7C43971B634}"/>
              </a:ext>
            </a:extLst>
          </p:cNvPr>
          <p:cNvSpPr/>
          <p:nvPr/>
        </p:nvSpPr>
        <p:spPr>
          <a:xfrm>
            <a:off x="5613466" y="3051437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Star: 5 Points 182">
            <a:extLst>
              <a:ext uri="{FF2B5EF4-FFF2-40B4-BE49-F238E27FC236}">
                <a16:creationId xmlns:a16="http://schemas.microsoft.com/office/drawing/2014/main" id="{13E7F5F7-28C1-47E4-AD76-87A4D44A5B29}"/>
              </a:ext>
            </a:extLst>
          </p:cNvPr>
          <p:cNvSpPr/>
          <p:nvPr/>
        </p:nvSpPr>
        <p:spPr>
          <a:xfrm>
            <a:off x="5880740" y="3051437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Star: 5 Points 183">
            <a:extLst>
              <a:ext uri="{FF2B5EF4-FFF2-40B4-BE49-F238E27FC236}">
                <a16:creationId xmlns:a16="http://schemas.microsoft.com/office/drawing/2014/main" id="{F82819AF-ED7E-4DB3-A932-5AF1D28B64BC}"/>
              </a:ext>
            </a:extLst>
          </p:cNvPr>
          <p:cNvSpPr/>
          <p:nvPr/>
        </p:nvSpPr>
        <p:spPr>
          <a:xfrm>
            <a:off x="6148014" y="3051437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473F2073-5CC9-471A-AB1C-1FC1C80C8C30}"/>
              </a:ext>
            </a:extLst>
          </p:cNvPr>
          <p:cNvSpPr/>
          <p:nvPr/>
        </p:nvSpPr>
        <p:spPr>
          <a:xfrm>
            <a:off x="6650150" y="3028649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Star: 5 Points 185">
            <a:extLst>
              <a:ext uri="{FF2B5EF4-FFF2-40B4-BE49-F238E27FC236}">
                <a16:creationId xmlns:a16="http://schemas.microsoft.com/office/drawing/2014/main" id="{83447E75-A2C8-4A35-B638-CBB7D0157DB3}"/>
              </a:ext>
            </a:extLst>
          </p:cNvPr>
          <p:cNvSpPr/>
          <p:nvPr/>
        </p:nvSpPr>
        <p:spPr>
          <a:xfrm>
            <a:off x="6917424" y="3028649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B9EB0758-08FB-4380-89F3-28A2C92C7026}"/>
              </a:ext>
            </a:extLst>
          </p:cNvPr>
          <p:cNvSpPr/>
          <p:nvPr/>
        </p:nvSpPr>
        <p:spPr>
          <a:xfrm>
            <a:off x="7185879" y="3041940"/>
            <a:ext cx="227384" cy="236205"/>
          </a:xfrm>
          <a:prstGeom prst="star5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DC5A54C2-B174-4640-BB0E-8DC227A20F42}"/>
              </a:ext>
            </a:extLst>
          </p:cNvPr>
          <p:cNvSpPr/>
          <p:nvPr/>
        </p:nvSpPr>
        <p:spPr>
          <a:xfrm>
            <a:off x="7453153" y="304194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A035AE06-76F6-4764-BE5B-7C50B9BDC344}"/>
              </a:ext>
            </a:extLst>
          </p:cNvPr>
          <p:cNvSpPr/>
          <p:nvPr/>
        </p:nvSpPr>
        <p:spPr>
          <a:xfrm>
            <a:off x="7720427" y="304194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727C5F8-90FA-4154-8C44-B22BCF03F038}"/>
              </a:ext>
            </a:extLst>
          </p:cNvPr>
          <p:cNvCxnSpPr>
            <a:cxnSpLocks/>
          </p:cNvCxnSpPr>
          <p:nvPr/>
        </p:nvCxnSpPr>
        <p:spPr>
          <a:xfrm>
            <a:off x="11619932" y="1038153"/>
            <a:ext cx="0" cy="557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Star: 5 Points 204">
            <a:extLst>
              <a:ext uri="{FF2B5EF4-FFF2-40B4-BE49-F238E27FC236}">
                <a16:creationId xmlns:a16="http://schemas.microsoft.com/office/drawing/2014/main" id="{636B9C07-B8C6-4551-8265-2F7C4F5D6399}"/>
              </a:ext>
            </a:extLst>
          </p:cNvPr>
          <p:cNvSpPr/>
          <p:nvPr/>
        </p:nvSpPr>
        <p:spPr>
          <a:xfrm>
            <a:off x="2027158" y="4170549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Star: 5 Points 205">
            <a:extLst>
              <a:ext uri="{FF2B5EF4-FFF2-40B4-BE49-F238E27FC236}">
                <a16:creationId xmlns:a16="http://schemas.microsoft.com/office/drawing/2014/main" id="{2A78DC79-1849-4084-A892-8A7289CE3C17}"/>
              </a:ext>
            </a:extLst>
          </p:cNvPr>
          <p:cNvSpPr/>
          <p:nvPr/>
        </p:nvSpPr>
        <p:spPr>
          <a:xfrm>
            <a:off x="2304575" y="4167463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Star: 5 Points 206">
            <a:extLst>
              <a:ext uri="{FF2B5EF4-FFF2-40B4-BE49-F238E27FC236}">
                <a16:creationId xmlns:a16="http://schemas.microsoft.com/office/drawing/2014/main" id="{33D905B3-05D4-40BB-9464-1A89ECE435D5}"/>
              </a:ext>
            </a:extLst>
          </p:cNvPr>
          <p:cNvSpPr/>
          <p:nvPr/>
        </p:nvSpPr>
        <p:spPr>
          <a:xfrm>
            <a:off x="2571849" y="4167463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Star: 5 Points 207">
            <a:extLst>
              <a:ext uri="{FF2B5EF4-FFF2-40B4-BE49-F238E27FC236}">
                <a16:creationId xmlns:a16="http://schemas.microsoft.com/office/drawing/2014/main" id="{94373362-7821-4CFA-8570-22CDA7D9937E}"/>
              </a:ext>
            </a:extLst>
          </p:cNvPr>
          <p:cNvSpPr/>
          <p:nvPr/>
        </p:nvSpPr>
        <p:spPr>
          <a:xfrm>
            <a:off x="2839123" y="4167463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Star: 5 Points 208">
            <a:extLst>
              <a:ext uri="{FF2B5EF4-FFF2-40B4-BE49-F238E27FC236}">
                <a16:creationId xmlns:a16="http://schemas.microsoft.com/office/drawing/2014/main" id="{E79906BD-2066-4C01-B452-CA360EAB35C4}"/>
              </a:ext>
            </a:extLst>
          </p:cNvPr>
          <p:cNvSpPr/>
          <p:nvPr/>
        </p:nvSpPr>
        <p:spPr>
          <a:xfrm>
            <a:off x="3106397" y="4167463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Star: 5 Points 209">
            <a:extLst>
              <a:ext uri="{FF2B5EF4-FFF2-40B4-BE49-F238E27FC236}">
                <a16:creationId xmlns:a16="http://schemas.microsoft.com/office/drawing/2014/main" id="{07855777-CB23-4454-9FE3-9ED99474CA04}"/>
              </a:ext>
            </a:extLst>
          </p:cNvPr>
          <p:cNvSpPr/>
          <p:nvPr/>
        </p:nvSpPr>
        <p:spPr>
          <a:xfrm>
            <a:off x="3533714" y="4143017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Star: 5 Points 210">
            <a:extLst>
              <a:ext uri="{FF2B5EF4-FFF2-40B4-BE49-F238E27FC236}">
                <a16:creationId xmlns:a16="http://schemas.microsoft.com/office/drawing/2014/main" id="{C3B01371-9BE0-4EF7-A914-0C5B06111D5E}"/>
              </a:ext>
            </a:extLst>
          </p:cNvPr>
          <p:cNvSpPr/>
          <p:nvPr/>
        </p:nvSpPr>
        <p:spPr>
          <a:xfrm>
            <a:off x="3800988" y="4143017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Star: 5 Points 211">
            <a:extLst>
              <a:ext uri="{FF2B5EF4-FFF2-40B4-BE49-F238E27FC236}">
                <a16:creationId xmlns:a16="http://schemas.microsoft.com/office/drawing/2014/main" id="{8F9EAFA4-F330-4E20-9A41-253D35970D59}"/>
              </a:ext>
            </a:extLst>
          </p:cNvPr>
          <p:cNvSpPr/>
          <p:nvPr/>
        </p:nvSpPr>
        <p:spPr>
          <a:xfrm>
            <a:off x="4069443" y="4156308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Star: 5 Points 212">
            <a:extLst>
              <a:ext uri="{FF2B5EF4-FFF2-40B4-BE49-F238E27FC236}">
                <a16:creationId xmlns:a16="http://schemas.microsoft.com/office/drawing/2014/main" id="{8ED755DD-80B6-47F7-BB6F-4BCE96DF237E}"/>
              </a:ext>
            </a:extLst>
          </p:cNvPr>
          <p:cNvSpPr/>
          <p:nvPr/>
        </p:nvSpPr>
        <p:spPr>
          <a:xfrm>
            <a:off x="4336717" y="4156308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tar: 5 Points 213">
            <a:extLst>
              <a:ext uri="{FF2B5EF4-FFF2-40B4-BE49-F238E27FC236}">
                <a16:creationId xmlns:a16="http://schemas.microsoft.com/office/drawing/2014/main" id="{733269AF-80A3-4170-8063-36B8D7FA662F}"/>
              </a:ext>
            </a:extLst>
          </p:cNvPr>
          <p:cNvSpPr/>
          <p:nvPr/>
        </p:nvSpPr>
        <p:spPr>
          <a:xfrm>
            <a:off x="4603991" y="4156308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tar: 5 Points 214">
            <a:extLst>
              <a:ext uri="{FF2B5EF4-FFF2-40B4-BE49-F238E27FC236}">
                <a16:creationId xmlns:a16="http://schemas.microsoft.com/office/drawing/2014/main" id="{4332876F-DF09-45E4-ACEA-60B316BB2D9D}"/>
              </a:ext>
            </a:extLst>
          </p:cNvPr>
          <p:cNvSpPr/>
          <p:nvPr/>
        </p:nvSpPr>
        <p:spPr>
          <a:xfrm>
            <a:off x="5112897" y="416596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tar: 5 Points 215">
            <a:extLst>
              <a:ext uri="{FF2B5EF4-FFF2-40B4-BE49-F238E27FC236}">
                <a16:creationId xmlns:a16="http://schemas.microsoft.com/office/drawing/2014/main" id="{6D3E14B0-79DE-4F62-9C7A-56BD11FCE0DD}"/>
              </a:ext>
            </a:extLst>
          </p:cNvPr>
          <p:cNvSpPr/>
          <p:nvPr/>
        </p:nvSpPr>
        <p:spPr>
          <a:xfrm>
            <a:off x="5380171" y="416596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tar: 5 Points 216">
            <a:extLst>
              <a:ext uri="{FF2B5EF4-FFF2-40B4-BE49-F238E27FC236}">
                <a16:creationId xmlns:a16="http://schemas.microsoft.com/office/drawing/2014/main" id="{54C28773-179E-4693-9920-FA47BFD116E9}"/>
              </a:ext>
            </a:extLst>
          </p:cNvPr>
          <p:cNvSpPr/>
          <p:nvPr/>
        </p:nvSpPr>
        <p:spPr>
          <a:xfrm>
            <a:off x="5647445" y="416596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tar: 5 Points 217">
            <a:extLst>
              <a:ext uri="{FF2B5EF4-FFF2-40B4-BE49-F238E27FC236}">
                <a16:creationId xmlns:a16="http://schemas.microsoft.com/office/drawing/2014/main" id="{EE07D861-FA0E-4F9D-B999-72FD9D2CA94C}"/>
              </a:ext>
            </a:extLst>
          </p:cNvPr>
          <p:cNvSpPr/>
          <p:nvPr/>
        </p:nvSpPr>
        <p:spPr>
          <a:xfrm>
            <a:off x="5914719" y="416596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tar: 5 Points 218">
            <a:extLst>
              <a:ext uri="{FF2B5EF4-FFF2-40B4-BE49-F238E27FC236}">
                <a16:creationId xmlns:a16="http://schemas.microsoft.com/office/drawing/2014/main" id="{189E208E-6221-4B05-A804-FC664DB01F4A}"/>
              </a:ext>
            </a:extLst>
          </p:cNvPr>
          <p:cNvSpPr/>
          <p:nvPr/>
        </p:nvSpPr>
        <p:spPr>
          <a:xfrm>
            <a:off x="6181993" y="416596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Star: 5 Points 219">
            <a:extLst>
              <a:ext uri="{FF2B5EF4-FFF2-40B4-BE49-F238E27FC236}">
                <a16:creationId xmlns:a16="http://schemas.microsoft.com/office/drawing/2014/main" id="{8B5435B8-FEBC-4484-817F-FEC31862FC31}"/>
              </a:ext>
            </a:extLst>
          </p:cNvPr>
          <p:cNvSpPr/>
          <p:nvPr/>
        </p:nvSpPr>
        <p:spPr>
          <a:xfrm>
            <a:off x="6697535" y="4156368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9DB1D44A-A1F3-4C79-9325-C265240916AF}"/>
              </a:ext>
            </a:extLst>
          </p:cNvPr>
          <p:cNvSpPr/>
          <p:nvPr/>
        </p:nvSpPr>
        <p:spPr>
          <a:xfrm>
            <a:off x="6964809" y="4156368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9B6337B6-E539-427D-9549-85C74D8E13B1}"/>
              </a:ext>
            </a:extLst>
          </p:cNvPr>
          <p:cNvSpPr/>
          <p:nvPr/>
        </p:nvSpPr>
        <p:spPr>
          <a:xfrm>
            <a:off x="7232083" y="4156368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Star: 5 Points 222">
            <a:extLst>
              <a:ext uri="{FF2B5EF4-FFF2-40B4-BE49-F238E27FC236}">
                <a16:creationId xmlns:a16="http://schemas.microsoft.com/office/drawing/2014/main" id="{B67FCBB8-410E-42D8-99A8-B6851D6CD2B0}"/>
              </a:ext>
            </a:extLst>
          </p:cNvPr>
          <p:cNvSpPr/>
          <p:nvPr/>
        </p:nvSpPr>
        <p:spPr>
          <a:xfrm>
            <a:off x="7499357" y="4156368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Star: 5 Points 224">
            <a:extLst>
              <a:ext uri="{FF2B5EF4-FFF2-40B4-BE49-F238E27FC236}">
                <a16:creationId xmlns:a16="http://schemas.microsoft.com/office/drawing/2014/main" id="{B951EA36-4C2C-4360-96D4-EA8302B19494}"/>
              </a:ext>
            </a:extLst>
          </p:cNvPr>
          <p:cNvSpPr/>
          <p:nvPr/>
        </p:nvSpPr>
        <p:spPr>
          <a:xfrm>
            <a:off x="7788055" y="4146403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Star: 5 Points 225">
            <a:extLst>
              <a:ext uri="{FF2B5EF4-FFF2-40B4-BE49-F238E27FC236}">
                <a16:creationId xmlns:a16="http://schemas.microsoft.com/office/drawing/2014/main" id="{C7AF145C-C169-447D-8369-BA552667EC2B}"/>
              </a:ext>
            </a:extLst>
          </p:cNvPr>
          <p:cNvSpPr/>
          <p:nvPr/>
        </p:nvSpPr>
        <p:spPr>
          <a:xfrm>
            <a:off x="5077737" y="5211188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Star: 5 Points 226">
            <a:extLst>
              <a:ext uri="{FF2B5EF4-FFF2-40B4-BE49-F238E27FC236}">
                <a16:creationId xmlns:a16="http://schemas.microsoft.com/office/drawing/2014/main" id="{C47E7F39-C99A-4369-B1E6-350E79DBCC48}"/>
              </a:ext>
            </a:extLst>
          </p:cNvPr>
          <p:cNvSpPr/>
          <p:nvPr/>
        </p:nvSpPr>
        <p:spPr>
          <a:xfrm>
            <a:off x="5345011" y="5211188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173AE32F-B2C6-480C-A580-39E00C0507E2}"/>
              </a:ext>
            </a:extLst>
          </p:cNvPr>
          <p:cNvSpPr/>
          <p:nvPr/>
        </p:nvSpPr>
        <p:spPr>
          <a:xfrm>
            <a:off x="5613466" y="5224479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id="{13CE5EE3-1848-4127-8788-345B40DCEE2F}"/>
              </a:ext>
            </a:extLst>
          </p:cNvPr>
          <p:cNvSpPr/>
          <p:nvPr/>
        </p:nvSpPr>
        <p:spPr>
          <a:xfrm>
            <a:off x="5880740" y="5224479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id="{1B651071-5A8F-422A-8A9A-E523916ECD40}"/>
              </a:ext>
            </a:extLst>
          </p:cNvPr>
          <p:cNvSpPr/>
          <p:nvPr/>
        </p:nvSpPr>
        <p:spPr>
          <a:xfrm>
            <a:off x="6148014" y="5224479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D2FBE048-63D2-4D97-8443-831C45DAB9AC}"/>
              </a:ext>
            </a:extLst>
          </p:cNvPr>
          <p:cNvSpPr/>
          <p:nvPr/>
        </p:nvSpPr>
        <p:spPr>
          <a:xfrm>
            <a:off x="5085524" y="6231279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779338D5-E0F0-4DC8-8EB7-051201298387}"/>
              </a:ext>
            </a:extLst>
          </p:cNvPr>
          <p:cNvSpPr/>
          <p:nvPr/>
        </p:nvSpPr>
        <p:spPr>
          <a:xfrm>
            <a:off x="5352798" y="6231279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id="{E157F98A-5E79-4F6F-92ED-3ADA7AA83841}"/>
              </a:ext>
            </a:extLst>
          </p:cNvPr>
          <p:cNvSpPr/>
          <p:nvPr/>
        </p:nvSpPr>
        <p:spPr>
          <a:xfrm>
            <a:off x="5621253" y="6244570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E8DA9818-DCAC-441B-A782-8FB1080F6472}"/>
              </a:ext>
            </a:extLst>
          </p:cNvPr>
          <p:cNvSpPr/>
          <p:nvPr/>
        </p:nvSpPr>
        <p:spPr>
          <a:xfrm>
            <a:off x="5888527" y="624457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DA10AB3-5FEE-46D0-B546-278E139EB3A2}"/>
              </a:ext>
            </a:extLst>
          </p:cNvPr>
          <p:cNvSpPr/>
          <p:nvPr/>
        </p:nvSpPr>
        <p:spPr>
          <a:xfrm>
            <a:off x="6155801" y="6244570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id="{536FC0E1-1EAD-4539-AD4B-A621046106CD}"/>
              </a:ext>
            </a:extLst>
          </p:cNvPr>
          <p:cNvSpPr/>
          <p:nvPr/>
        </p:nvSpPr>
        <p:spPr>
          <a:xfrm>
            <a:off x="6643361" y="6280078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7393A67D-DCE2-4B84-B840-27F67312642B}"/>
              </a:ext>
            </a:extLst>
          </p:cNvPr>
          <p:cNvSpPr/>
          <p:nvPr/>
        </p:nvSpPr>
        <p:spPr>
          <a:xfrm>
            <a:off x="6910635" y="6280078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8" name="Star: 5 Points 237">
            <a:extLst>
              <a:ext uri="{FF2B5EF4-FFF2-40B4-BE49-F238E27FC236}">
                <a16:creationId xmlns:a16="http://schemas.microsoft.com/office/drawing/2014/main" id="{072CAEC6-247F-49D9-913C-A420C86F0A71}"/>
              </a:ext>
            </a:extLst>
          </p:cNvPr>
          <p:cNvSpPr/>
          <p:nvPr/>
        </p:nvSpPr>
        <p:spPr>
          <a:xfrm>
            <a:off x="7179090" y="6293369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Star: 5 Points 238">
            <a:extLst>
              <a:ext uri="{FF2B5EF4-FFF2-40B4-BE49-F238E27FC236}">
                <a16:creationId xmlns:a16="http://schemas.microsoft.com/office/drawing/2014/main" id="{E200C6A8-162F-46C3-9F85-FF55647C78AE}"/>
              </a:ext>
            </a:extLst>
          </p:cNvPr>
          <p:cNvSpPr/>
          <p:nvPr/>
        </p:nvSpPr>
        <p:spPr>
          <a:xfrm>
            <a:off x="7446364" y="6293369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Star: 5 Points 239">
            <a:extLst>
              <a:ext uri="{FF2B5EF4-FFF2-40B4-BE49-F238E27FC236}">
                <a16:creationId xmlns:a16="http://schemas.microsoft.com/office/drawing/2014/main" id="{E917CBF1-5E8A-4C31-84DE-1FE59BB1B525}"/>
              </a:ext>
            </a:extLst>
          </p:cNvPr>
          <p:cNvSpPr/>
          <p:nvPr/>
        </p:nvSpPr>
        <p:spPr>
          <a:xfrm>
            <a:off x="7713638" y="6293369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Star: 5 Points 240">
            <a:extLst>
              <a:ext uri="{FF2B5EF4-FFF2-40B4-BE49-F238E27FC236}">
                <a16:creationId xmlns:a16="http://schemas.microsoft.com/office/drawing/2014/main" id="{4E2DBC08-53A8-4A28-A6EE-2BD48FAF8E6D}"/>
              </a:ext>
            </a:extLst>
          </p:cNvPr>
          <p:cNvSpPr/>
          <p:nvPr/>
        </p:nvSpPr>
        <p:spPr>
          <a:xfrm>
            <a:off x="6637207" y="5240953"/>
            <a:ext cx="227384" cy="23620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E5E491D2-7571-4335-BF7E-A4B818CEA301}"/>
              </a:ext>
            </a:extLst>
          </p:cNvPr>
          <p:cNvSpPr/>
          <p:nvPr/>
        </p:nvSpPr>
        <p:spPr>
          <a:xfrm>
            <a:off x="6904481" y="5240953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DBA58974-FA0A-4975-AF0E-717A6148F167}"/>
              </a:ext>
            </a:extLst>
          </p:cNvPr>
          <p:cNvSpPr/>
          <p:nvPr/>
        </p:nvSpPr>
        <p:spPr>
          <a:xfrm>
            <a:off x="7172936" y="5254244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Star: 5 Points 243">
            <a:extLst>
              <a:ext uri="{FF2B5EF4-FFF2-40B4-BE49-F238E27FC236}">
                <a16:creationId xmlns:a16="http://schemas.microsoft.com/office/drawing/2014/main" id="{AD576B4B-BC30-43F6-A082-C92CE78ED141}"/>
              </a:ext>
            </a:extLst>
          </p:cNvPr>
          <p:cNvSpPr/>
          <p:nvPr/>
        </p:nvSpPr>
        <p:spPr>
          <a:xfrm>
            <a:off x="7440210" y="5254244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C1BF1069-FF28-440C-8232-725884DCA307}"/>
              </a:ext>
            </a:extLst>
          </p:cNvPr>
          <p:cNvSpPr/>
          <p:nvPr/>
        </p:nvSpPr>
        <p:spPr>
          <a:xfrm>
            <a:off x="7707484" y="5254244"/>
            <a:ext cx="227384" cy="236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6DA066-814E-4ABC-9E46-1245421C126F}"/>
              </a:ext>
            </a:extLst>
          </p:cNvPr>
          <p:cNvSpPr txBox="1"/>
          <p:nvPr/>
        </p:nvSpPr>
        <p:spPr>
          <a:xfrm>
            <a:off x="8244368" y="2358054"/>
            <a:ext cx="3375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general starting from a physical server is difficult. Matching the performance can be challenging w/o re-architecture.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23E6CC7-1A23-4E29-917B-D30D04391425}"/>
              </a:ext>
            </a:extLst>
          </p:cNvPr>
          <p:cNvSpPr txBox="1"/>
          <p:nvPr/>
        </p:nvSpPr>
        <p:spPr>
          <a:xfrm>
            <a:off x="8257331" y="3370059"/>
            <a:ext cx="3375563" cy="83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the most typical scenario. Most orgs have adopted the "utility computing" model e.g. VMs.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4C04FE6-3EE6-4701-A5A1-6256568A7A8E}"/>
              </a:ext>
            </a:extLst>
          </p:cNvPr>
          <p:cNvSpPr txBox="1"/>
          <p:nvPr/>
        </p:nvSpPr>
        <p:spPr>
          <a:xfrm>
            <a:off x="8239276" y="4551426"/>
            <a:ext cx="3375563" cy="83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Once an organization is on containers, generally there are few benefits to changing (other than $$)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0370844-E8B2-4D5E-8751-2EDF012513ED}"/>
              </a:ext>
            </a:extLst>
          </p:cNvPr>
          <p:cNvSpPr txBox="1"/>
          <p:nvPr/>
        </p:nvSpPr>
        <p:spPr>
          <a:xfrm>
            <a:off x="8231408" y="5593167"/>
            <a:ext cx="3375563" cy="83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is some benefit here, especially in P2C, but generally PaaS is a good place for systems.</a:t>
            </a:r>
          </a:p>
        </p:txBody>
      </p:sp>
    </p:spTree>
    <p:extLst>
      <p:ext uri="{BB962C8B-B14F-4D97-AF65-F5344CB8AC3E}">
        <p14:creationId xmlns:p14="http://schemas.microsoft.com/office/powerpoint/2010/main" val="293021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465A-14EA-4950-AC2A-A6EAD6BF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59CF-995B-46E6-ADB8-C805FDC0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  <a:p>
            <a:pPr lvl="1"/>
            <a:r>
              <a:rPr lang="en-US" dirty="0"/>
              <a:t>Goals &amp; Non-Goals</a:t>
            </a:r>
          </a:p>
          <a:p>
            <a:r>
              <a:rPr lang="en-US" dirty="0"/>
              <a:t>Why do it?</a:t>
            </a:r>
          </a:p>
          <a:p>
            <a:r>
              <a:rPr lang="en-US" dirty="0"/>
              <a:t>Measuring Success</a:t>
            </a:r>
          </a:p>
          <a:p>
            <a:r>
              <a:rPr lang="en-US" dirty="0"/>
              <a:t>Application &amp; Portfolio Analysis Process</a:t>
            </a:r>
          </a:p>
          <a:p>
            <a:r>
              <a:rPr lang="en-US" dirty="0"/>
              <a:t>M+M To Where?</a:t>
            </a:r>
          </a:p>
        </p:txBody>
      </p:sp>
    </p:spTree>
    <p:extLst>
      <p:ext uri="{BB962C8B-B14F-4D97-AF65-F5344CB8AC3E}">
        <p14:creationId xmlns:p14="http://schemas.microsoft.com/office/powerpoint/2010/main" val="66256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551472"/>
            <a:ext cx="107494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In general the most successful M+M projects use containers for workloads, and PaaS for persistence.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4C9C1F0-BD3E-41A4-8657-BAC256DF1A0A}"/>
              </a:ext>
            </a:extLst>
          </p:cNvPr>
          <p:cNvSpPr/>
          <p:nvPr/>
        </p:nvSpPr>
        <p:spPr>
          <a:xfrm>
            <a:off x="4552950" y="4200525"/>
            <a:ext cx="4295775" cy="862563"/>
          </a:xfrm>
          <a:prstGeom prst="wedgeRectCallout">
            <a:avLst>
              <a:gd name="adj1" fmla="val 4044"/>
              <a:gd name="adj2" fmla="val 110305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The last time you saw the app, was it still on fire?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E95976B-7966-41D1-96D3-81FE063C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2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7C7E876-83AA-4271-BA7B-C60B1306B60C}"/>
              </a:ext>
            </a:extLst>
          </p:cNvPr>
          <p:cNvSpPr/>
          <p:nvPr/>
        </p:nvSpPr>
        <p:spPr>
          <a:xfrm>
            <a:off x="657225" y="1333500"/>
            <a:ext cx="10991850" cy="4562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Next: Technology Team Concerns</a:t>
            </a:r>
          </a:p>
        </p:txBody>
      </p:sp>
    </p:spTree>
    <p:extLst>
      <p:ext uri="{BB962C8B-B14F-4D97-AF65-F5344CB8AC3E}">
        <p14:creationId xmlns:p14="http://schemas.microsoft.com/office/powerpoint/2010/main" val="408988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https://github.com/BlitzkriegSoftware/MAL2018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D380-2CD2-420D-8504-9184DBA4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B2D7-4309-4D33-899A-D9BC4819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an application system from one platform or data-center (DC) to another (including the cloud)</a:t>
            </a:r>
          </a:p>
          <a:p>
            <a:r>
              <a:rPr lang="en-US" dirty="0"/>
              <a:t>The move in the 90s to go from physical servers to virtual ones, is an example</a:t>
            </a:r>
          </a:p>
          <a:p>
            <a:r>
              <a:rPr lang="en-US" dirty="0"/>
              <a:t>Moving from the DC to the cloud is another</a:t>
            </a:r>
          </a:p>
        </p:txBody>
      </p:sp>
    </p:spTree>
    <p:extLst>
      <p:ext uri="{BB962C8B-B14F-4D97-AF65-F5344CB8AC3E}">
        <p14:creationId xmlns:p14="http://schemas.microsoft.com/office/powerpoint/2010/main" val="5375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4336-5380-4E99-9E3A-D801D983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Migration: Goals and Non-Goals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A329-C094-4041-BB64-F35F0EB2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Become more 12-Factor</a:t>
            </a:r>
          </a:p>
          <a:p>
            <a:pPr lvl="1"/>
            <a:r>
              <a:rPr lang="en-US" dirty="0"/>
              <a:t>Runs in new environment</a:t>
            </a:r>
          </a:p>
          <a:p>
            <a:pPr lvl="1"/>
            <a:r>
              <a:rPr lang="en-US" dirty="0"/>
              <a:t>Minimal system changes</a:t>
            </a:r>
          </a:p>
          <a:p>
            <a:r>
              <a:rPr lang="en-US" dirty="0"/>
              <a:t>Non-Goals</a:t>
            </a:r>
          </a:p>
          <a:p>
            <a:pPr lvl="1"/>
            <a:r>
              <a:rPr lang="en-US" dirty="0"/>
              <a:t>Rewrite the app</a:t>
            </a:r>
          </a:p>
          <a:p>
            <a:pPr lvl="1"/>
            <a:r>
              <a:rPr lang="en-US" dirty="0"/>
              <a:t>Rearchitect the app</a:t>
            </a:r>
          </a:p>
        </p:txBody>
      </p:sp>
    </p:spTree>
    <p:extLst>
      <p:ext uri="{BB962C8B-B14F-4D97-AF65-F5344CB8AC3E}">
        <p14:creationId xmlns:p14="http://schemas.microsoft.com/office/powerpoint/2010/main" val="34397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C99-DB5A-4244-9DAA-EC3B59D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4487-6B1A-4912-86FF-169E1DE5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7322"/>
            <a:ext cx="10972800" cy="5104702"/>
          </a:xfrm>
        </p:spPr>
        <p:txBody>
          <a:bodyPr/>
          <a:lstStyle/>
          <a:p>
            <a:r>
              <a:rPr lang="en-US" dirty="0"/>
              <a:t>Updating a software system </a:t>
            </a:r>
          </a:p>
          <a:p>
            <a:pPr lvl="1"/>
            <a:r>
              <a:rPr lang="en-US" dirty="0"/>
              <a:t>to a current (vendor or community) supported platform</a:t>
            </a:r>
          </a:p>
          <a:p>
            <a:pPr lvl="1"/>
            <a:r>
              <a:rPr lang="en-US" dirty="0"/>
              <a:t>to adopt more modern patterns and practices, such as breaking up monoliths into microservices</a:t>
            </a:r>
          </a:p>
          <a:p>
            <a:pPr lvl="1"/>
            <a:r>
              <a:rPr lang="en-US" dirty="0"/>
              <a:t>Improving the "abilities" of a system (security, durability, scalability, etc.)</a:t>
            </a:r>
          </a:p>
        </p:txBody>
      </p:sp>
    </p:spTree>
    <p:extLst>
      <p:ext uri="{BB962C8B-B14F-4D97-AF65-F5344CB8AC3E}">
        <p14:creationId xmlns:p14="http://schemas.microsoft.com/office/powerpoint/2010/main" val="84346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4336-5380-4E99-9E3A-D801D983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Modernization: Goals and Non-Goals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A329-C094-4041-BB64-F35F0EB2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34531"/>
            <a:ext cx="10972800" cy="4977354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Full 12-Factor implementation</a:t>
            </a:r>
          </a:p>
          <a:p>
            <a:pPr lvl="1"/>
            <a:r>
              <a:rPr lang="en-US" dirty="0"/>
              <a:t>No Monoliths </a:t>
            </a:r>
          </a:p>
          <a:p>
            <a:pPr lvl="1"/>
            <a:r>
              <a:rPr lang="en-US" dirty="0"/>
              <a:t>No Singletons</a:t>
            </a:r>
          </a:p>
          <a:p>
            <a:pPr lvl="1"/>
            <a:r>
              <a:rPr lang="en-US" dirty="0"/>
              <a:t>More operable</a:t>
            </a:r>
          </a:p>
          <a:p>
            <a:r>
              <a:rPr lang="en-US" dirty="0"/>
              <a:t>Non-Goals</a:t>
            </a:r>
          </a:p>
          <a:p>
            <a:pPr lvl="1"/>
            <a:r>
              <a:rPr lang="en-US" dirty="0"/>
              <a:t>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7315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1193729"/>
            <a:ext cx="107494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In truth, almost any migration will have elements of modernization if only to allow the bits to run on the new platform</a:t>
            </a:r>
          </a:p>
        </p:txBody>
      </p:sp>
    </p:spTree>
    <p:extLst>
      <p:ext uri="{BB962C8B-B14F-4D97-AF65-F5344CB8AC3E}">
        <p14:creationId xmlns:p14="http://schemas.microsoft.com/office/powerpoint/2010/main" val="23604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n-Agile outcomes">
            <a:extLst>
              <a:ext uri="{FF2B5EF4-FFF2-40B4-BE49-F238E27FC236}">
                <a16:creationId xmlns:a16="http://schemas.microsoft.com/office/drawing/2014/main" id="{DEC1FC42-02C7-41C2-AFBF-6BC6781E4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6" t="28575" b="38613"/>
          <a:stretch/>
        </p:blipFill>
        <p:spPr bwMode="auto">
          <a:xfrm>
            <a:off x="6005775" y="1587105"/>
            <a:ext cx="1920952" cy="111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92">
            <a:extLst>
              <a:ext uri="{FF2B5EF4-FFF2-40B4-BE49-F238E27FC236}">
                <a16:creationId xmlns:a16="http://schemas.microsoft.com/office/drawing/2014/main" id="{B1D3EDED-3AA9-4DB1-B37E-B642DFD8AE6E}"/>
              </a:ext>
            </a:extLst>
          </p:cNvPr>
          <p:cNvSpPr txBox="1"/>
          <p:nvPr/>
        </p:nvSpPr>
        <p:spPr>
          <a:xfrm>
            <a:off x="7782121" y="1528448"/>
            <a:ext cx="1542797" cy="110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sz="1000" dirty="0">
              <a:latin typeface="+mn-lt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28BA57B-CE69-42E3-92C7-622A3DB74DCF}"/>
              </a:ext>
            </a:extLst>
          </p:cNvPr>
          <p:cNvSpPr txBox="1"/>
          <p:nvPr/>
        </p:nvSpPr>
        <p:spPr>
          <a:xfrm>
            <a:off x="7782121" y="1459784"/>
            <a:ext cx="205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400" b="1" dirty="0">
                <a:latin typeface="+mj-lt"/>
              </a:rPr>
              <a:t>Faster Time To Market</a:t>
            </a:r>
            <a:endParaRPr lang="en-US" dirty="0"/>
          </a:p>
        </p:txBody>
      </p:sp>
      <p:pic>
        <p:nvPicPr>
          <p:cNvPr id="6" name="Shape 90">
            <a:extLst>
              <a:ext uri="{FF2B5EF4-FFF2-40B4-BE49-F238E27FC236}">
                <a16:creationId xmlns:a16="http://schemas.microsoft.com/office/drawing/2014/main" id="{AAA8D886-8A6B-4E9E-98B6-66BD55A202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0" y="5004798"/>
            <a:ext cx="804461" cy="8024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Image result for business uptime graphic">
            <a:extLst>
              <a:ext uri="{FF2B5EF4-FFF2-40B4-BE49-F238E27FC236}">
                <a16:creationId xmlns:a16="http://schemas.microsoft.com/office/drawing/2014/main" id="{8E129670-894B-4FC1-AC7A-07C76056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9" y="1417639"/>
            <a:ext cx="1941597" cy="130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C088C514-6722-4524-B336-D148A400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07" y="3574416"/>
            <a:ext cx="1472492" cy="72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usage charge cloud images">
            <a:extLst>
              <a:ext uri="{FF2B5EF4-FFF2-40B4-BE49-F238E27FC236}">
                <a16:creationId xmlns:a16="http://schemas.microsoft.com/office/drawing/2014/main" id="{B04121E7-E6DF-4981-9393-CA3E36D4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19" y="3194096"/>
            <a:ext cx="1468065" cy="8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86">
            <a:extLst>
              <a:ext uri="{FF2B5EF4-FFF2-40B4-BE49-F238E27FC236}">
                <a16:creationId xmlns:a16="http://schemas.microsoft.com/office/drawing/2014/main" id="{711541C6-1ECA-4442-9FC9-F625E40BEEA6}"/>
              </a:ext>
            </a:extLst>
          </p:cNvPr>
          <p:cNvSpPr txBox="1"/>
          <p:nvPr/>
        </p:nvSpPr>
        <p:spPr>
          <a:xfrm>
            <a:off x="6105427" y="4984478"/>
            <a:ext cx="2651558" cy="6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6A2AD43C-36F1-4956-B533-BDB38BF8DCCC}"/>
              </a:ext>
            </a:extLst>
          </p:cNvPr>
          <p:cNvSpPr txBox="1"/>
          <p:nvPr/>
        </p:nvSpPr>
        <p:spPr>
          <a:xfrm>
            <a:off x="2673565" y="3014874"/>
            <a:ext cx="277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>
              <a:defRPr>
                <a:latin typeface="Arial" charset="0"/>
                <a:cs typeface="Arial" charset="0"/>
              </a:defRPr>
            </a:lvl6pPr>
            <a:lvl7pPr>
              <a:defRPr>
                <a:latin typeface="Arial" charset="0"/>
                <a:cs typeface="Arial" charset="0"/>
              </a:defRPr>
            </a:lvl7pPr>
            <a:lvl8pPr>
              <a:defRPr>
                <a:latin typeface="Arial" charset="0"/>
                <a:cs typeface="Arial" charset="0"/>
              </a:defRPr>
            </a:lvl8pPr>
            <a:lvl9pPr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Self-Service Environments and Streamlined DevOps support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F337E3FE-F6E0-422C-9389-3E6D051D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it?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F7C9FB-729F-491D-AEE8-140A2BC6DE32}"/>
              </a:ext>
            </a:extLst>
          </p:cNvPr>
          <p:cNvSpPr txBox="1"/>
          <p:nvPr/>
        </p:nvSpPr>
        <p:spPr>
          <a:xfrm>
            <a:off x="2673565" y="1459784"/>
            <a:ext cx="252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More Business Uptime</a:t>
            </a:r>
          </a:p>
        </p:txBody>
      </p:sp>
      <p:pic>
        <p:nvPicPr>
          <p:cNvPr id="1026" name="Picture 2" descr="Image result for provisioning">
            <a:extLst>
              <a:ext uri="{FF2B5EF4-FFF2-40B4-BE49-F238E27FC236}">
                <a16:creationId xmlns:a16="http://schemas.microsoft.com/office/drawing/2014/main" id="{AC15C15E-975B-47B0-8114-219FD87C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61" y="4667971"/>
            <a:ext cx="1585240" cy="11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3C7967-1953-4A3A-9AD9-F35943F79A25}"/>
              </a:ext>
            </a:extLst>
          </p:cNvPr>
          <p:cNvSpPr txBox="1"/>
          <p:nvPr/>
        </p:nvSpPr>
        <p:spPr>
          <a:xfrm>
            <a:off x="7782121" y="1755430"/>
            <a:ext cx="3150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New product releases will occur more frequently, be automated and    require no down-time to deploy or roll-back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028E1-76B8-4780-86B7-2340E8572BF2}"/>
              </a:ext>
            </a:extLst>
          </p:cNvPr>
          <p:cNvSpPr txBox="1"/>
          <p:nvPr/>
        </p:nvSpPr>
        <p:spPr>
          <a:xfrm>
            <a:off x="7782121" y="3005875"/>
            <a:ext cx="266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Scalability &amp; Cost Savings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176B8E-72E6-45FC-8A47-6FC6DC89233E}"/>
              </a:ext>
            </a:extLst>
          </p:cNvPr>
          <p:cNvSpPr txBox="1"/>
          <p:nvPr/>
        </p:nvSpPr>
        <p:spPr>
          <a:xfrm>
            <a:off x="7782121" y="3239346"/>
            <a:ext cx="314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power will dynamically scale up/down when usage is high/low and we will only be charged for what is used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9AD71-B8CA-4ED7-9291-8D3E88F43D97}"/>
              </a:ext>
            </a:extLst>
          </p:cNvPr>
          <p:cNvSpPr txBox="1"/>
          <p:nvPr/>
        </p:nvSpPr>
        <p:spPr>
          <a:xfrm>
            <a:off x="7782121" y="4514083"/>
            <a:ext cx="244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Rapid resource provisioning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9425C-FA68-4AC5-8BC7-7E8A6D4B5D1F}"/>
              </a:ext>
            </a:extLst>
          </p:cNvPr>
          <p:cNvSpPr txBox="1"/>
          <p:nvPr/>
        </p:nvSpPr>
        <p:spPr>
          <a:xfrm>
            <a:off x="7782121" y="4757236"/>
            <a:ext cx="312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Servers, Networks, Disc volumes, Databases,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9FE806-31B4-4E15-BD7D-08D09E36CE94}"/>
              </a:ext>
            </a:extLst>
          </p:cNvPr>
          <p:cNvSpPr txBox="1"/>
          <p:nvPr/>
        </p:nvSpPr>
        <p:spPr>
          <a:xfrm>
            <a:off x="2673565" y="1731515"/>
            <a:ext cx="2811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Incidents are infrequent vs a regular occurrence. Stable/unified platform!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8519E9-6D56-47FF-AB2A-4EC9068DFE46}"/>
              </a:ext>
            </a:extLst>
          </p:cNvPr>
          <p:cNvSpPr txBox="1"/>
          <p:nvPr/>
        </p:nvSpPr>
        <p:spPr>
          <a:xfrm>
            <a:off x="2673565" y="3480596"/>
            <a:ext cx="2775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Product dev teams will use self-service to automatically spin up new environments for QA and testing when needed         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5B9F4294-A9B0-4112-9A42-32C09E2F8DA2}"/>
              </a:ext>
            </a:extLst>
          </p:cNvPr>
          <p:cNvSpPr txBox="1"/>
          <p:nvPr/>
        </p:nvSpPr>
        <p:spPr>
          <a:xfrm>
            <a:off x="2673565" y="4638815"/>
            <a:ext cx="236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>
              <a:defRPr>
                <a:latin typeface="Arial" charset="0"/>
                <a:cs typeface="Arial" charset="0"/>
              </a:defRPr>
            </a:lvl6pPr>
            <a:lvl7pPr>
              <a:defRPr>
                <a:latin typeface="Arial" charset="0"/>
                <a:cs typeface="Arial" charset="0"/>
              </a:defRPr>
            </a:lvl7pPr>
            <a:lvl8pPr>
              <a:defRPr>
                <a:latin typeface="Arial" charset="0"/>
                <a:cs typeface="Arial" charset="0"/>
              </a:defRPr>
            </a:lvl8pPr>
            <a:lvl9pPr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Better Security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1B5B7-A73F-4F95-9CF5-C415A93D4EF6}"/>
              </a:ext>
            </a:extLst>
          </p:cNvPr>
          <p:cNvSpPr txBox="1"/>
          <p:nvPr/>
        </p:nvSpPr>
        <p:spPr>
          <a:xfrm>
            <a:off x="2673565" y="4894828"/>
            <a:ext cx="309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Products and services will be highly secured with more effective InfoSec controls along with continuous automated Pivotal repaving</a:t>
            </a:r>
          </a:p>
        </p:txBody>
      </p:sp>
    </p:spTree>
    <p:extLst>
      <p:ext uri="{BB962C8B-B14F-4D97-AF65-F5344CB8AC3E}">
        <p14:creationId xmlns:p14="http://schemas.microsoft.com/office/powerpoint/2010/main" val="149556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77D-5EAE-4208-A9A9-FC54DB2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M+M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B4B3-50DF-44D0-93AE-4F076751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176"/>
            <a:ext cx="10972800" cy="5104702"/>
          </a:xfrm>
        </p:spPr>
        <p:txBody>
          <a:bodyPr>
            <a:normAutofit/>
          </a:bodyPr>
          <a:lstStyle/>
          <a:p>
            <a:r>
              <a:rPr lang="en-US" dirty="0"/>
              <a:t>The application system </a:t>
            </a:r>
          </a:p>
          <a:p>
            <a:pPr lvl="1"/>
            <a:r>
              <a:rPr lang="en-US" dirty="0"/>
              <a:t>continues to fulfill it's business requirements</a:t>
            </a:r>
          </a:p>
          <a:p>
            <a:pPr lvl="1"/>
            <a:r>
              <a:rPr lang="en-US" dirty="0"/>
              <a:t>abilities remain the same or ideally improve</a:t>
            </a:r>
          </a:p>
          <a:p>
            <a:pPr lvl="1"/>
            <a:r>
              <a:rPr lang="en-US" dirty="0"/>
              <a:t>adopts a more scalable and durable enterprise architecture</a:t>
            </a:r>
          </a:p>
          <a:p>
            <a:pPr lvl="1"/>
            <a:r>
              <a:rPr lang="en-US" dirty="0"/>
              <a:t>is more operable</a:t>
            </a:r>
          </a:p>
          <a:p>
            <a:pPr lvl="1"/>
            <a:r>
              <a:rPr lang="en-US" dirty="0"/>
              <a:t>costs less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634745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MAL_TEMPLATE_2017</Template>
  <TotalTime>139</TotalTime>
  <Words>865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Arial Bold</vt:lpstr>
      <vt:lpstr>Calibri</vt:lpstr>
      <vt:lpstr>Custom Design</vt:lpstr>
      <vt:lpstr>Live! 360 2018</vt:lpstr>
      <vt:lpstr>Visual Studio Live! New York 2015</vt:lpstr>
      <vt:lpstr>MAM01 – Workshop: Application Cloud Modernization and Migration</vt:lpstr>
      <vt:lpstr>Agenda</vt:lpstr>
      <vt:lpstr>Migration</vt:lpstr>
      <vt:lpstr>Migration: Goals and Non-Goals</vt:lpstr>
      <vt:lpstr>Modernization</vt:lpstr>
      <vt:lpstr>Modernization: Goals and Non-Goals</vt:lpstr>
      <vt:lpstr>PowerPoint Presentation</vt:lpstr>
      <vt:lpstr>Why do it?</vt:lpstr>
      <vt:lpstr>M+M Success Criteria</vt:lpstr>
      <vt:lpstr>Application analysis Process</vt:lpstr>
      <vt:lpstr>Portfolio Rationalization</vt:lpstr>
      <vt:lpstr>SNAP</vt:lpstr>
      <vt:lpstr>Decomposition</vt:lpstr>
      <vt:lpstr>Event Storming </vt:lpstr>
      <vt:lpstr>Event Storming </vt:lpstr>
      <vt:lpstr>Cataloging</vt:lpstr>
      <vt:lpstr>Capturing Topology</vt:lpstr>
      <vt:lpstr>M+M To Where?</vt:lpstr>
      <vt:lpstr>M+M Alternatives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Modernization</dc:title>
  <dc:creator>Stuart Williams</dc:creator>
  <cp:lastModifiedBy>Stuart Williams</cp:lastModifiedBy>
  <cp:revision>57</cp:revision>
  <dcterms:created xsi:type="dcterms:W3CDTF">2018-08-25T16:49:40Z</dcterms:created>
  <dcterms:modified xsi:type="dcterms:W3CDTF">2018-10-23T17:37:09Z</dcterms:modified>
</cp:coreProperties>
</file>