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66" r:id="rId4"/>
    <p:sldId id="270" r:id="rId5"/>
    <p:sldId id="267" r:id="rId6"/>
    <p:sldId id="268" r:id="rId7"/>
    <p:sldId id="257" r:id="rId8"/>
    <p:sldId id="271" r:id="rId9"/>
    <p:sldId id="259" r:id="rId10"/>
    <p:sldId id="258" r:id="rId11"/>
    <p:sldId id="262" r:id="rId12"/>
    <p:sldId id="260" r:id="rId13"/>
    <p:sldId id="261" r:id="rId14"/>
    <p:sldId id="275" r:id="rId15"/>
    <p:sldId id="272" r:id="rId16"/>
    <p:sldId id="277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1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7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39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0933"/>
            <a:ext cx="10972800" cy="5104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16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1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5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10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6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96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95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9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2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0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1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8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48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8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83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F529-BC59-4972-8707-9386905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D0C29C7-CA85-4A07-ADA1-76CD4CC7E5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litzkriegsoftware.net/Blog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stuartw@magenic.com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channel/UCO88zFRJMTrAZZbYzhvAlMg" TargetMode="External"/><Relationship Id="rId5" Type="http://schemas.openxmlformats.org/officeDocument/2006/relationships/hyperlink" Target="https://github.com/BlitzkriegSoftware/MAL2018" TargetMode="External"/><Relationship Id="rId4" Type="http://schemas.openxmlformats.org/officeDocument/2006/relationships/hyperlink" Target="http://lnkd.in/P35kV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2C8E-CF9E-4C5C-876C-22FFF642D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72211"/>
            <a:ext cx="10363200" cy="1470025"/>
          </a:xfrm>
        </p:spPr>
        <p:txBody>
          <a:bodyPr/>
          <a:lstStyle/>
          <a:p>
            <a:r>
              <a:rPr lang="en-US" dirty="0"/>
              <a:t>MAM01 – Workshop: Application Cloud Modernization and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7AACA-023B-4D44-ABD2-9B0864656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37029"/>
            <a:ext cx="8534400" cy="1752600"/>
          </a:xfrm>
        </p:spPr>
        <p:txBody>
          <a:bodyPr/>
          <a:lstStyle/>
          <a:p>
            <a:r>
              <a:rPr lang="en-US" dirty="0"/>
              <a:t>Monday Dec.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Session 02</a:t>
            </a:r>
          </a:p>
        </p:txBody>
      </p:sp>
    </p:spTree>
    <p:extLst>
      <p:ext uri="{BB962C8B-B14F-4D97-AF65-F5344CB8AC3E}">
        <p14:creationId xmlns:p14="http://schemas.microsoft.com/office/powerpoint/2010/main" val="25058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E1B0-0AD9-4C9F-989C-A3E308F3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Domain-Driven-Design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A66D-11E5-40BE-A939-6BD70BCD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047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Domain-driven design (DDD) is an approach to software development for complex needs by connecting the implementation to an evolving model. The premise of domain-driven design is the following:</a:t>
            </a:r>
          </a:p>
          <a:p>
            <a:pPr lvl="1"/>
            <a:r>
              <a:rPr lang="en-US" dirty="0"/>
              <a:t>placing the project's primary focus on the core domain and domain logic;</a:t>
            </a:r>
          </a:p>
          <a:p>
            <a:pPr lvl="1"/>
            <a:r>
              <a:rPr lang="en-US" dirty="0"/>
              <a:t>basing complex designs on a model of the domain;</a:t>
            </a:r>
          </a:p>
          <a:p>
            <a:pPr lvl="1"/>
            <a:r>
              <a:rPr lang="en-US" dirty="0"/>
              <a:t>initiating a creative collaboration between technical and domain experts to iteratively refine a conceptual model that addresses particular domain problems.</a:t>
            </a:r>
          </a:p>
          <a:p>
            <a:r>
              <a:rPr lang="en-US" dirty="0"/>
              <a:t>The term was coined by </a:t>
            </a:r>
            <a:r>
              <a:rPr lang="en-US" b="1" dirty="0"/>
              <a:t>Eric Evans</a:t>
            </a:r>
            <a:r>
              <a:rPr lang="en-US" dirty="0"/>
              <a:t> in his book of the same title</a:t>
            </a:r>
          </a:p>
          <a:p>
            <a:r>
              <a:rPr lang="en-US" dirty="0"/>
              <a:t>DDD informs modern enterprise architectures and is the driver for patterns such as REST, Microservices, Queue-Mediation, etc.</a:t>
            </a:r>
          </a:p>
        </p:txBody>
      </p:sp>
    </p:spTree>
    <p:extLst>
      <p:ext uri="{BB962C8B-B14F-4D97-AF65-F5344CB8AC3E}">
        <p14:creationId xmlns:p14="http://schemas.microsoft.com/office/powerpoint/2010/main" val="224388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F746-B5D7-41E2-A0F0-B10B1C75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FC88-2050-4C04-8148-1DEF9666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0065"/>
            <a:ext cx="11430000" cy="51685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pattern is an implementation of good DDD by making many smaller services each specific to a domain.</a:t>
            </a:r>
          </a:p>
          <a:p>
            <a:r>
              <a:rPr lang="en-US" dirty="0"/>
              <a:t>Ideally, but not as an absolute requirement, this also results in each having its own data store which also allows for separation of concerns even at the data-tier and makes modern concepts like evolutionary-database-design easier to implement.</a:t>
            </a:r>
          </a:p>
          <a:p>
            <a:r>
              <a:rPr lang="en-US" dirty="0"/>
              <a:t>Microservices can leverage shared components (libraries) and services such as security, logging, and reliability.</a:t>
            </a:r>
          </a:p>
          <a:p>
            <a:r>
              <a:rPr lang="en-US" dirty="0"/>
              <a:t>Implementers should balance the "purity" of splitting up services vs. the other factors such as infrastructure cost, DevOps cost, and overhead. Sometimes larger groups of services can be co-hosted as one deployable unit as a compromise, especially if they share other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211571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0905-18DD-45F7-9E7D-BEFBEEB6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625D-2C9C-42AA-8DB9-63EBC116E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tell if we won!</a:t>
            </a:r>
          </a:p>
        </p:txBody>
      </p:sp>
    </p:spTree>
    <p:extLst>
      <p:ext uri="{BB962C8B-B14F-4D97-AF65-F5344CB8AC3E}">
        <p14:creationId xmlns:p14="http://schemas.microsoft.com/office/powerpoint/2010/main" val="105740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B28F-F3D5-424A-A8C5-27918036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1674-777C-49FD-81F6-56288DF2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2101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Systems that are fully M+M</a:t>
            </a:r>
          </a:p>
          <a:p>
            <a:pPr lvl="1"/>
            <a:r>
              <a:rPr lang="en-US" dirty="0"/>
              <a:t>Exceed all functional and non-functional requirements</a:t>
            </a:r>
          </a:p>
          <a:p>
            <a:pPr lvl="1"/>
            <a:r>
              <a:rPr lang="en-US" dirty="0"/>
              <a:t>Are fully 12-Factor</a:t>
            </a:r>
          </a:p>
          <a:p>
            <a:pPr lvl="1"/>
            <a:r>
              <a:rPr lang="en-US" dirty="0"/>
              <a:t>Can survive the absence of the primary hosting</a:t>
            </a:r>
          </a:p>
          <a:p>
            <a:pPr lvl="1"/>
            <a:r>
              <a:rPr lang="en-US" dirty="0"/>
              <a:t>Can scale automatically</a:t>
            </a:r>
          </a:p>
          <a:p>
            <a:pPr lvl="1"/>
            <a:r>
              <a:rPr lang="en-US" dirty="0"/>
              <a:t>Expose logs and events transparently to all stakeholders</a:t>
            </a:r>
          </a:p>
          <a:p>
            <a:pPr lvl="1"/>
            <a:r>
              <a:rPr lang="en-US" dirty="0"/>
              <a:t>Have full HA/DR</a:t>
            </a:r>
          </a:p>
          <a:p>
            <a:pPr lvl="1"/>
            <a:r>
              <a:rPr lang="en-US" dirty="0"/>
              <a:t>Are extensible with sanity</a:t>
            </a:r>
          </a:p>
        </p:txBody>
      </p:sp>
    </p:spTree>
    <p:extLst>
      <p:ext uri="{BB962C8B-B14F-4D97-AF65-F5344CB8AC3E}">
        <p14:creationId xmlns:p14="http://schemas.microsoft.com/office/powerpoint/2010/main" val="428222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582747" y="831779"/>
            <a:ext cx="107494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If you can't tell definitively using metrics, you won, then you lost.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87DF906-2636-44D5-B9B0-2B249AA77750}"/>
              </a:ext>
            </a:extLst>
          </p:cNvPr>
          <p:cNvSpPr/>
          <p:nvPr/>
        </p:nvSpPr>
        <p:spPr>
          <a:xfrm>
            <a:off x="1737185" y="4628561"/>
            <a:ext cx="8440623" cy="538222"/>
          </a:xfrm>
          <a:prstGeom prst="wedgeRectCallout">
            <a:avLst>
              <a:gd name="adj1" fmla="val 6724"/>
              <a:gd name="adj2" fmla="val 12606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Let's declare victory, get a banner and an aircraft carrier!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94C69B2F-6440-4756-80CB-AE0B0EA4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6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B7C7E876-83AA-4271-BA7B-C60B1306B60C}"/>
              </a:ext>
            </a:extLst>
          </p:cNvPr>
          <p:cNvSpPr/>
          <p:nvPr/>
        </p:nvSpPr>
        <p:spPr>
          <a:xfrm>
            <a:off x="657225" y="1333500"/>
            <a:ext cx="10991850" cy="45624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Next: DevOps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408988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28" y="263320"/>
            <a:ext cx="91200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Stuart Williams</a:t>
            </a:r>
          </a:p>
          <a:p>
            <a:r>
              <a:rPr lang="en-US" sz="2000" dirty="0"/>
              <a:t>Cloud/DevOps Practice Lead + National Markets  Consultant</a:t>
            </a:r>
          </a:p>
          <a:p>
            <a:r>
              <a:rPr lang="en-US" sz="2000" dirty="0"/>
              <a:t>Magenic Technologies Inc.</a:t>
            </a:r>
          </a:p>
          <a:p>
            <a:r>
              <a:rPr lang="en-US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stuartw@magenic.com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Blog: </a:t>
            </a:r>
            <a:r>
              <a:rPr lang="en-US" sz="2000" u="sng" dirty="0">
                <a:hlinkClick r:id="rId3"/>
              </a:rPr>
              <a:t>http://blitzkriegsoftware.net/Blog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LinkedIn: </a:t>
            </a:r>
            <a:r>
              <a:rPr lang="en-US" sz="2000" u="sng" dirty="0">
                <a:hlinkClick r:id="rId4"/>
              </a:rPr>
              <a:t>http://lnkd.in/P35kVT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https://github.com/BlitzkriegSoftware/MAL2018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YouTube: </a:t>
            </a:r>
            <a:r>
              <a:rPr lang="en-US" sz="2000" u="sng" dirty="0">
                <a:hlinkClick r:id="rId6"/>
              </a:rPr>
              <a:t>https://www.youtube.com/channel/UCO88zFRJMTrAZZbYzhvAlMg</a:t>
            </a:r>
            <a:endParaRPr lang="en-US" sz="2000" u="sng" dirty="0"/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EAB62B2-29BE-4E5D-9986-3793BE3C8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87" y="263321"/>
            <a:ext cx="2251265" cy="3231654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0F1A405-C5A4-41AA-80C8-A60E6049A8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" y="5503389"/>
            <a:ext cx="594443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0905-18DD-45F7-9E7D-BEFBEEB6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625D-2C9C-42AA-8DB9-63EBC116E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398868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BF43B6-5A9F-49B0-A732-1371F64E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Abilities 1</a:t>
            </a:r>
            <a:r>
              <a:rPr lang="en-US" baseline="30000" dirty="0"/>
              <a:t>st</a:t>
            </a:r>
            <a:r>
              <a:rPr lang="en-US" dirty="0"/>
              <a:t> Approach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49D114-9BEB-4696-9803-4CED2D48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0254"/>
            <a:ext cx="10972800" cy="5104702"/>
          </a:xfrm>
        </p:spPr>
        <p:txBody>
          <a:bodyPr/>
          <a:lstStyle/>
          <a:p>
            <a:r>
              <a:rPr lang="en-US" dirty="0"/>
              <a:t>What are abilities? The non-functional requirements, that contribute to a robust and healthy system that fulfills the business need</a:t>
            </a:r>
          </a:p>
          <a:p>
            <a:r>
              <a:rPr lang="en-US" dirty="0"/>
              <a:t>By focusing on those during the migration, teams ensure they focus on the right goals and are able to satisfy the business e.g. "eyes on the prize"</a:t>
            </a:r>
          </a:p>
        </p:txBody>
      </p:sp>
    </p:spTree>
    <p:extLst>
      <p:ext uri="{BB962C8B-B14F-4D97-AF65-F5344CB8AC3E}">
        <p14:creationId xmlns:p14="http://schemas.microsoft.com/office/powerpoint/2010/main" val="333011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1D5245-8E67-473C-8255-1426ACB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10 abilities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7E1C8E-AA44-42EA-A78E-F3169C810F5B}"/>
              </a:ext>
            </a:extLst>
          </p:cNvPr>
          <p:cNvSpPr txBox="1">
            <a:spLocks/>
          </p:cNvSpPr>
          <p:nvPr/>
        </p:nvSpPr>
        <p:spPr>
          <a:xfrm>
            <a:off x="498316" y="1355973"/>
            <a:ext cx="5625353" cy="4968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Capability</a:t>
            </a:r>
          </a:p>
          <a:p>
            <a:r>
              <a:rPr lang="en-US" sz="5400" dirty="0"/>
              <a:t>Compatibility</a:t>
            </a:r>
          </a:p>
          <a:p>
            <a:r>
              <a:rPr lang="en-US" sz="5400" dirty="0"/>
              <a:t>Operability</a:t>
            </a:r>
          </a:p>
          <a:p>
            <a:r>
              <a:rPr lang="en-US" sz="5400" dirty="0"/>
              <a:t>Maintainability</a:t>
            </a:r>
          </a:p>
          <a:p>
            <a:r>
              <a:rPr lang="en-US" sz="5400" dirty="0"/>
              <a:t>Performance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975057-3A8F-4DE1-9C09-952AAF929065}"/>
              </a:ext>
            </a:extLst>
          </p:cNvPr>
          <p:cNvSpPr txBox="1">
            <a:spLocks/>
          </p:cNvSpPr>
          <p:nvPr/>
        </p:nvSpPr>
        <p:spPr>
          <a:xfrm>
            <a:off x="6276068" y="1355973"/>
            <a:ext cx="5652247" cy="49686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Portability</a:t>
            </a:r>
          </a:p>
          <a:p>
            <a:r>
              <a:rPr lang="en-US" sz="5400" dirty="0"/>
              <a:t>Reliability</a:t>
            </a:r>
          </a:p>
          <a:p>
            <a:r>
              <a:rPr lang="en-US" sz="5400" dirty="0"/>
              <a:t>Security</a:t>
            </a:r>
          </a:p>
          <a:p>
            <a:r>
              <a:rPr lang="en-US" sz="5400" dirty="0"/>
              <a:t>Supportability</a:t>
            </a:r>
          </a:p>
          <a:p>
            <a:r>
              <a:rPr lang="en-US" sz="5400" dirty="0"/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291551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E90ED-D8C5-45DD-8DEA-0F2F248C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12Factor.net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A4CC-525D-4AE2-8AB1-0B4328322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14451"/>
            <a:ext cx="5384800" cy="516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I. Codebase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One codebase tracked in revision control, many deploys</a:t>
            </a:r>
          </a:p>
          <a:p>
            <a:pPr marL="0" indent="0">
              <a:buNone/>
            </a:pPr>
            <a:r>
              <a:rPr lang="en-US" sz="2000" dirty="0"/>
              <a:t>II. Dependencies</a:t>
            </a:r>
          </a:p>
          <a:p>
            <a:pPr marL="457200" lvl="1" indent="0">
              <a:buNone/>
            </a:pPr>
            <a:r>
              <a:rPr lang="en-US" sz="1800" dirty="0"/>
              <a:t>Explicitly declare and isolate dependencies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III. Config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Store config in the environment</a:t>
            </a:r>
          </a:p>
          <a:p>
            <a:pPr marL="0" indent="0">
              <a:buNone/>
            </a:pPr>
            <a:r>
              <a:rPr lang="en-US" sz="2000" dirty="0"/>
              <a:t>IV. Backing services</a:t>
            </a:r>
          </a:p>
          <a:p>
            <a:pPr marL="457200" lvl="1" indent="0">
              <a:buNone/>
            </a:pPr>
            <a:r>
              <a:rPr lang="en-US" sz="1800" dirty="0"/>
              <a:t>Treat backing services as attached resources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V. Build, release, run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Strictly separate build and run stages</a:t>
            </a:r>
          </a:p>
          <a:p>
            <a:pPr marL="0" indent="0">
              <a:buNone/>
            </a:pPr>
            <a:r>
              <a:rPr lang="en-US" sz="2000" dirty="0"/>
              <a:t>VI. Processes</a:t>
            </a:r>
          </a:p>
          <a:p>
            <a:pPr marL="457200" lvl="1" indent="0">
              <a:buNone/>
            </a:pPr>
            <a:r>
              <a:rPr lang="en-US" sz="1800" dirty="0"/>
              <a:t>Execute the app as one or more stateless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63FE2-EAFE-49DB-9B01-275DC72F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14451"/>
            <a:ext cx="5384800" cy="516254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/>
              <a:t>VII. Port binding</a:t>
            </a:r>
          </a:p>
          <a:p>
            <a:pPr marL="457200" lvl="1" indent="0">
              <a:buNone/>
            </a:pPr>
            <a:r>
              <a:rPr lang="en-US" sz="1800" dirty="0"/>
              <a:t>Export services via port binding</a:t>
            </a:r>
          </a:p>
          <a:p>
            <a:pPr marL="0" indent="0">
              <a:buNone/>
            </a:pPr>
            <a:r>
              <a:rPr lang="en-US" sz="2000" dirty="0"/>
              <a:t>VIII. Concurrency</a:t>
            </a:r>
          </a:p>
          <a:p>
            <a:pPr marL="457200" lvl="1" indent="0">
              <a:buNone/>
            </a:pPr>
            <a:r>
              <a:rPr lang="en-US" sz="1800" dirty="0"/>
              <a:t>Scale out via the process model</a:t>
            </a:r>
          </a:p>
          <a:p>
            <a:pPr marL="0" indent="0">
              <a:buNone/>
            </a:pPr>
            <a:r>
              <a:rPr lang="en-US" sz="2000" dirty="0"/>
              <a:t>IX. Disposability</a:t>
            </a:r>
          </a:p>
          <a:p>
            <a:pPr marL="457200" lvl="1" indent="0">
              <a:buNone/>
            </a:pPr>
            <a:r>
              <a:rPr lang="en-US" sz="1800" dirty="0"/>
              <a:t>Maximize robustness with fast startup and graceful shutdown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X. Dev/prod parity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Keep development, staging, and production as similar as possible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XI. Logs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Treat logs as event streams</a:t>
            </a:r>
          </a:p>
          <a:p>
            <a:pPr marL="0" indent="0">
              <a:buNone/>
            </a:pPr>
            <a:r>
              <a:rPr lang="en-US" sz="2000" dirty="0"/>
              <a:t>XII. Admin processes</a:t>
            </a:r>
          </a:p>
          <a:p>
            <a:pPr marL="457200" lvl="1" indent="0">
              <a:buNone/>
            </a:pPr>
            <a:r>
              <a:rPr lang="en-US" sz="1800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42170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0905-18DD-45F7-9E7D-BEFBEEB6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625D-2C9C-42AA-8DB9-63EBC116E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219608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D9349-E2EE-469F-97BD-7E218DCE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it simple, staff (KISS)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86B34-22B3-489A-9D83-1A7BBA0CF4B0}"/>
              </a:ext>
            </a:extLst>
          </p:cNvPr>
          <p:cNvSpPr txBox="1"/>
          <p:nvPr/>
        </p:nvSpPr>
        <p:spPr>
          <a:xfrm>
            <a:off x="745787" y="1286686"/>
            <a:ext cx="1070042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Lemma</a:t>
            </a:r>
            <a:r>
              <a:rPr lang="en-US" dirty="0">
                <a:solidFill>
                  <a:schemeClr val="tx1"/>
                </a:solidFill>
              </a:rPr>
              <a:t>: There is nothing more destructive and less helpful, than the adoption of a technology or pattern because it is "cool" or adding indirection for it's own sake. </a:t>
            </a:r>
          </a:p>
          <a:p>
            <a:r>
              <a:rPr lang="en-US" b="1" i="0" dirty="0">
                <a:solidFill>
                  <a:srgbClr val="0070C0"/>
                </a:solidFill>
              </a:rPr>
              <a:t>Less is more…</a:t>
            </a:r>
          </a:p>
        </p:txBody>
      </p:sp>
    </p:spTree>
    <p:extLst>
      <p:ext uri="{BB962C8B-B14F-4D97-AF65-F5344CB8AC3E}">
        <p14:creationId xmlns:p14="http://schemas.microsoft.com/office/powerpoint/2010/main" val="38037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4E987-683B-4B9E-A62C-205564F5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DAD055-4C6B-4759-9F78-7EB7CABB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410"/>
            <a:ext cx="11430000" cy="5188018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ingle responsibility principle</a:t>
            </a:r>
          </a:p>
          <a:p>
            <a:pPr lvl="1"/>
            <a:r>
              <a:rPr lang="en-US" sz="2400" dirty="0"/>
              <a:t>a class should have only a single responsibility (i.e. changes to only one part of the software's specification should be able to affect the specification of the class).</a:t>
            </a:r>
          </a:p>
          <a:p>
            <a:r>
              <a:rPr lang="en-US" sz="2800" b="1" dirty="0"/>
              <a:t>O</a:t>
            </a:r>
            <a:r>
              <a:rPr lang="en-US" sz="2800" dirty="0"/>
              <a:t>pen/closed principle</a:t>
            </a:r>
          </a:p>
          <a:p>
            <a:pPr lvl="1"/>
            <a:r>
              <a:rPr lang="en-US" sz="2400" dirty="0"/>
              <a:t>"software entities … should be open for extension, but closed for modification."</a:t>
            </a:r>
          </a:p>
          <a:p>
            <a:r>
              <a:rPr lang="en-US" sz="2800" b="1" dirty="0"/>
              <a:t>L</a:t>
            </a:r>
            <a:r>
              <a:rPr lang="en-US" sz="2800" dirty="0"/>
              <a:t>iskov substitution principle</a:t>
            </a:r>
          </a:p>
          <a:p>
            <a:pPr lvl="1"/>
            <a:r>
              <a:rPr lang="en-US" sz="2400" dirty="0"/>
              <a:t>"objects in a program should be replaceable with instances of their subtypes without altering the correctness of that program." See also design by contract.</a:t>
            </a:r>
          </a:p>
          <a:p>
            <a:r>
              <a:rPr lang="en-US" sz="2800" b="1" dirty="0"/>
              <a:t>I</a:t>
            </a:r>
            <a:r>
              <a:rPr lang="en-US" sz="2800" dirty="0"/>
              <a:t>nterface segregation principle</a:t>
            </a:r>
          </a:p>
          <a:p>
            <a:pPr lvl="1"/>
            <a:r>
              <a:rPr lang="en-US" sz="2400" dirty="0"/>
              <a:t>"many client-specific interfaces are better than one general-purpose interface."</a:t>
            </a:r>
          </a:p>
          <a:p>
            <a:r>
              <a:rPr lang="en-US" sz="2800" b="1" dirty="0"/>
              <a:t>D</a:t>
            </a:r>
            <a:r>
              <a:rPr lang="en-US" sz="2800" dirty="0"/>
              <a:t>ependency inversion principle</a:t>
            </a:r>
          </a:p>
          <a:p>
            <a:pPr lvl="1"/>
            <a:r>
              <a:rPr lang="en-US" sz="2400" dirty="0"/>
              <a:t>one should "depend upon abstractions, [not] concretions."</a:t>
            </a:r>
          </a:p>
        </p:txBody>
      </p:sp>
    </p:spTree>
    <p:extLst>
      <p:ext uri="{BB962C8B-B14F-4D97-AF65-F5344CB8AC3E}">
        <p14:creationId xmlns:p14="http://schemas.microsoft.com/office/powerpoint/2010/main" val="151342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FE25-B58C-4BE5-A003-7936B278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CBD5-C1DE-4DB4-AF20-19F692F3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4539"/>
            <a:ext cx="10972800" cy="51047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Re-usability is a core idea in enterprise architecture, this ideal is best expressed via 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NuGet, NPM, and other shared semantically versioning libraries</a:t>
            </a:r>
          </a:p>
          <a:p>
            <a:pPr lvl="1"/>
            <a:r>
              <a:rPr lang="en-US" dirty="0"/>
              <a:t>Datagram Standards</a:t>
            </a:r>
          </a:p>
          <a:p>
            <a:pPr lvl="1"/>
            <a:r>
              <a:rPr lang="en-US" dirty="0"/>
              <a:t>Protocols</a:t>
            </a:r>
          </a:p>
          <a:p>
            <a:pPr lvl="1"/>
            <a:r>
              <a:rPr lang="en-US" dirty="0"/>
              <a:t>Patterns</a:t>
            </a:r>
          </a:p>
          <a:p>
            <a:r>
              <a:rPr lang="en-US" dirty="0"/>
              <a:t>Reusability is best when each shared thing represents a single set of related ideas (aka a domain) e.g. each re-usable thing does one thing or set of tightly related things well, and nothing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008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MAL_STW_WS_01</Template>
  <TotalTime>132</TotalTime>
  <Words>799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Arial Bold</vt:lpstr>
      <vt:lpstr>Calibri</vt:lpstr>
      <vt:lpstr>Franklin Gothic Book</vt:lpstr>
      <vt:lpstr>Custom Design</vt:lpstr>
      <vt:lpstr>Live! 360 2018</vt:lpstr>
      <vt:lpstr>Visual Studio Live! New York 2015</vt:lpstr>
      <vt:lpstr>MAM01 – Workshop: Application Cloud Modernization and Migration</vt:lpstr>
      <vt:lpstr>Migration</vt:lpstr>
      <vt:lpstr>Abilities 1st Approach</vt:lpstr>
      <vt:lpstr>The 10 abilities</vt:lpstr>
      <vt:lpstr>The 12Factor.net factors</vt:lpstr>
      <vt:lpstr>Modernization</vt:lpstr>
      <vt:lpstr>Keep it simple, staff (KISS)</vt:lpstr>
      <vt:lpstr>SOLID</vt:lpstr>
      <vt:lpstr>Reusability</vt:lpstr>
      <vt:lpstr>Domain-Driven-Design</vt:lpstr>
      <vt:lpstr>Microservices</vt:lpstr>
      <vt:lpstr>Measuring Success</vt:lpstr>
      <vt:lpstr>Success Criteria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Modernization</dc:title>
  <dc:creator>Stuart Williams</dc:creator>
  <cp:lastModifiedBy>Stuart Williams</cp:lastModifiedBy>
  <cp:revision>26</cp:revision>
  <dcterms:created xsi:type="dcterms:W3CDTF">2018-08-25T17:11:42Z</dcterms:created>
  <dcterms:modified xsi:type="dcterms:W3CDTF">2018-10-23T17:37:23Z</dcterms:modified>
</cp:coreProperties>
</file>