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6"/>
  </p:notesMasterIdLst>
  <p:sldIdLst>
    <p:sldId id="257" r:id="rId4"/>
    <p:sldId id="271" r:id="rId5"/>
    <p:sldId id="256" r:id="rId6"/>
    <p:sldId id="258" r:id="rId7"/>
    <p:sldId id="264" r:id="rId8"/>
    <p:sldId id="259" r:id="rId9"/>
    <p:sldId id="267" r:id="rId10"/>
    <p:sldId id="261" r:id="rId11"/>
    <p:sldId id="269" r:id="rId12"/>
    <p:sldId id="268" r:id="rId13"/>
    <p:sldId id="260" r:id="rId14"/>
    <p:sldId id="263" r:id="rId15"/>
    <p:sldId id="276" r:id="rId16"/>
    <p:sldId id="272" r:id="rId17"/>
    <p:sldId id="265" r:id="rId18"/>
    <p:sldId id="273" r:id="rId19"/>
    <p:sldId id="266" r:id="rId20"/>
    <p:sldId id="270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art Williams" initials="SW" lastIdx="1" clrIdx="0">
    <p:extLst>
      <p:ext uri="{19B8F6BF-5375-455C-9EA6-DF929625EA0E}">
        <p15:presenceInfo xmlns:p15="http://schemas.microsoft.com/office/powerpoint/2012/main" userId="S-1-5-21-1645522239-746137067-725345543-87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AC2F-AA86-493D-B523-31D85769C07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232A0-97A1-4DA8-ACC8-45A819C2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VC – Virtual Container (k8, Docker)</a:t>
            </a:r>
          </a:p>
          <a:p>
            <a:endParaRPr lang="en-US" dirty="0"/>
          </a:p>
          <a:p>
            <a:r>
              <a:rPr lang="en-US" dirty="0"/>
              <a:t>Stuart –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Make feature branch</a:t>
            </a:r>
          </a:p>
          <a:p>
            <a:pPr marL="228600" indent="-228600">
              <a:buAutoNum type="arabicPeriod"/>
            </a:pPr>
            <a:r>
              <a:rPr lang="en-US" dirty="0"/>
              <a:t>Develop in feature branch (testing &amp; commit as you go)</a:t>
            </a:r>
          </a:p>
          <a:p>
            <a:pPr marL="228600" indent="-228600">
              <a:buAutoNum type="arabicPeriod"/>
            </a:pPr>
            <a:r>
              <a:rPr lang="en-US" dirty="0"/>
              <a:t>When branch ready for delivery, do a pull-request</a:t>
            </a:r>
          </a:p>
          <a:p>
            <a:pPr marL="228600" indent="-228600">
              <a:buAutoNum type="arabicPeriod"/>
            </a:pPr>
            <a:r>
              <a:rPr lang="en-US" dirty="0"/>
              <a:t>Team peer reviews pull-request and if approved, code is pulled into development branch which kicks of a CI build</a:t>
            </a:r>
          </a:p>
          <a:p>
            <a:pPr marL="228600" indent="-228600">
              <a:buAutoNum type="arabicPeriod"/>
            </a:pPr>
            <a:r>
              <a:rPr lang="en-US" dirty="0"/>
              <a:t>CI build artifacts are written to storage as a release</a:t>
            </a:r>
          </a:p>
          <a:p>
            <a:pPr marL="228600" indent="-228600">
              <a:buAutoNum type="arabicPeriod"/>
            </a:pPr>
            <a:r>
              <a:rPr lang="en-US" dirty="0"/>
              <a:t>Release is automatically deployed to development environment</a:t>
            </a:r>
          </a:p>
          <a:p>
            <a:pPr marL="228600" indent="-228600">
              <a:buAutoNum type="arabicPeriod"/>
            </a:pPr>
            <a:r>
              <a:rPr lang="en-US" dirty="0"/>
              <a:t>On demand, code is promoted to each of the subsequent environments (QA, UAT, etc.)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Release to production is “hit the release button”.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gets compiled once in each environment (versioning the release number) – make these non-events (make it boring)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68E56-4F95-D541-8EDE-6D26B366B5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Scaled Agile,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9F92-9FB5-E343-BF93-57BD73960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/>
              <a:t>4 - </a:t>
            </a:r>
            <a:fld id="{F0EB2F42-7EB3-426A-AE0F-BE645EFDC31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Tools: 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Checkmarx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Whitesource</a:t>
            </a:r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Guidance for Trainer: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check for security vulnerabilities.  Ask: How many of you have these concerns? Do you usually check for these mostly in production or non-production environment?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partner with info-sec, in order to try to bring them into the fold and collaborate more tightly.</a:t>
            </a:r>
          </a:p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68D6-4B81-7C4D-86BC-D57D3417C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Scaled Agile,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7C3F-6F37-FE40-8D86-BFDD3C2E7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/>
              <a:t>4 - </a:t>
            </a:r>
            <a:fld id="{F0EB2F42-7EB3-426A-AE0F-BE645EFDC311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2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6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3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4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2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1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2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5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9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5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1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1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4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7EB8-0879-4889-AF88-3B7A4400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121EE9D-B754-4F77-A154-4DF9BD28AF2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16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5D30E1-417F-4BE6-BB6E-84E97D058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72211"/>
            <a:ext cx="10363200" cy="1470025"/>
          </a:xfrm>
        </p:spPr>
        <p:txBody>
          <a:bodyPr/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40814A-0725-4CAF-BE10-C91E37AF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37029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03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If you do not have automated integration and functional tests, you have no repeatable process to do post deployment verification that your system is ok.</a:t>
            </a:r>
          </a:p>
        </p:txBody>
      </p:sp>
    </p:spTree>
    <p:extLst>
      <p:ext uri="{BB962C8B-B14F-4D97-AF65-F5344CB8AC3E}">
        <p14:creationId xmlns:p14="http://schemas.microsoft.com/office/powerpoint/2010/main" val="380702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F4FE6-3F73-48EB-B061-A8AA80A0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71E80-2703-474E-ABA7-7E235A499B8D}"/>
              </a:ext>
            </a:extLst>
          </p:cNvPr>
          <p:cNvSpPr/>
          <p:nvPr/>
        </p:nvSpPr>
        <p:spPr>
          <a:xfrm>
            <a:off x="828674" y="1541121"/>
            <a:ext cx="4229587" cy="422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400" dirty="0"/>
              <a:t>Hosting Environment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2AB00F4-1E7A-4684-88EC-FCC153E03FD0}"/>
              </a:ext>
            </a:extLst>
          </p:cNvPr>
          <p:cNvSpPr/>
          <p:nvPr/>
        </p:nvSpPr>
        <p:spPr>
          <a:xfrm>
            <a:off x="1293240" y="4227264"/>
            <a:ext cx="1177945" cy="746137"/>
          </a:xfrm>
          <a:prstGeom prst="flowChartMagneticDisk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805A367-43EA-4EE4-99FE-D08194A6E5FC}"/>
              </a:ext>
            </a:extLst>
          </p:cNvPr>
          <p:cNvSpPr/>
          <p:nvPr/>
        </p:nvSpPr>
        <p:spPr>
          <a:xfrm>
            <a:off x="1369440" y="4321791"/>
            <a:ext cx="1177945" cy="746137"/>
          </a:xfrm>
          <a:prstGeom prst="flowChartMagneticDisk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8654DDA-32CE-4950-81C6-292832830505}"/>
              </a:ext>
            </a:extLst>
          </p:cNvPr>
          <p:cNvSpPr/>
          <p:nvPr/>
        </p:nvSpPr>
        <p:spPr>
          <a:xfrm>
            <a:off x="1531486" y="4394134"/>
            <a:ext cx="1177945" cy="746137"/>
          </a:xfrm>
          <a:prstGeom prst="flowChartMagneticDisk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09B1763-9EBC-48C3-B37F-B23B935B937C}"/>
              </a:ext>
            </a:extLst>
          </p:cNvPr>
          <p:cNvSpPr/>
          <p:nvPr/>
        </p:nvSpPr>
        <p:spPr>
          <a:xfrm rot="16200000">
            <a:off x="3587545" y="4243446"/>
            <a:ext cx="544010" cy="1006998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20E12671-1AEE-44C2-9BE9-6E65D1D9B508}"/>
              </a:ext>
            </a:extLst>
          </p:cNvPr>
          <p:cNvSpPr/>
          <p:nvPr/>
        </p:nvSpPr>
        <p:spPr>
          <a:xfrm rot="16200000">
            <a:off x="3739945" y="4319646"/>
            <a:ext cx="544010" cy="1006998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A58027D1-3AF1-473E-BE5A-739B74384D71}"/>
              </a:ext>
            </a:extLst>
          </p:cNvPr>
          <p:cNvSpPr/>
          <p:nvPr/>
        </p:nvSpPr>
        <p:spPr>
          <a:xfrm rot="16200000">
            <a:off x="3892345" y="4395846"/>
            <a:ext cx="544010" cy="1006998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28C4BA2B-E8FA-4C1A-9AC6-EAAC9C4CB4D9}"/>
              </a:ext>
            </a:extLst>
          </p:cNvPr>
          <p:cNvSpPr/>
          <p:nvPr/>
        </p:nvSpPr>
        <p:spPr>
          <a:xfrm>
            <a:off x="3195934" y="2632636"/>
            <a:ext cx="1240421" cy="798653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A4DE63A5-0955-4079-81B9-EE424D2CA2CE}"/>
              </a:ext>
            </a:extLst>
          </p:cNvPr>
          <p:cNvSpPr/>
          <p:nvPr/>
        </p:nvSpPr>
        <p:spPr>
          <a:xfrm>
            <a:off x="3348334" y="2785036"/>
            <a:ext cx="1240421" cy="798653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D6B9B0F-8CD5-4A10-96F5-71A097FFC610}"/>
              </a:ext>
            </a:extLst>
          </p:cNvPr>
          <p:cNvSpPr/>
          <p:nvPr/>
        </p:nvSpPr>
        <p:spPr>
          <a:xfrm>
            <a:off x="3500734" y="2937436"/>
            <a:ext cx="1240421" cy="798653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Queues</a:t>
            </a: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6BE2657F-488E-4244-9FFB-F5ADA8CDCDB7}"/>
              </a:ext>
            </a:extLst>
          </p:cNvPr>
          <p:cNvSpPr/>
          <p:nvPr/>
        </p:nvSpPr>
        <p:spPr>
          <a:xfrm>
            <a:off x="1019898" y="2588887"/>
            <a:ext cx="1493135" cy="592925"/>
          </a:xfrm>
          <a:prstGeom prst="flowChartInternalStorag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Flowchart: Internal Storage 14">
            <a:extLst>
              <a:ext uri="{FF2B5EF4-FFF2-40B4-BE49-F238E27FC236}">
                <a16:creationId xmlns:a16="http://schemas.microsoft.com/office/drawing/2014/main" id="{B0B009A6-2F62-4EE7-97CD-2F49C3DB2F4A}"/>
              </a:ext>
            </a:extLst>
          </p:cNvPr>
          <p:cNvSpPr/>
          <p:nvPr/>
        </p:nvSpPr>
        <p:spPr>
          <a:xfrm>
            <a:off x="1172298" y="2741287"/>
            <a:ext cx="1493135" cy="592925"/>
          </a:xfrm>
          <a:prstGeom prst="flowChartInternalStorag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34B2D0BA-1AAC-4756-B718-5EBCAE9D31BE}"/>
              </a:ext>
            </a:extLst>
          </p:cNvPr>
          <p:cNvSpPr/>
          <p:nvPr/>
        </p:nvSpPr>
        <p:spPr>
          <a:xfrm>
            <a:off x="1324698" y="2893687"/>
            <a:ext cx="1493135" cy="592925"/>
          </a:xfrm>
          <a:prstGeom prst="flowChartInternalStorag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2651F2-9FF1-40A2-8B98-BD978892E88A}"/>
              </a:ext>
            </a:extLst>
          </p:cNvPr>
          <p:cNvSpPr/>
          <p:nvPr/>
        </p:nvSpPr>
        <p:spPr>
          <a:xfrm>
            <a:off x="5270460" y="2007001"/>
            <a:ext cx="1607064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Steams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60A228F-614E-4ABD-B1F0-3736864DC453}"/>
              </a:ext>
            </a:extLst>
          </p:cNvPr>
          <p:cNvSpPr/>
          <p:nvPr/>
        </p:nvSpPr>
        <p:spPr>
          <a:xfrm>
            <a:off x="5327369" y="4153503"/>
            <a:ext cx="1607064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Events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CC24F2F-6AC4-43F6-A747-452DE6E0AB6D}"/>
              </a:ext>
            </a:extLst>
          </p:cNvPr>
          <p:cNvSpPr/>
          <p:nvPr/>
        </p:nvSpPr>
        <p:spPr>
          <a:xfrm>
            <a:off x="5333158" y="4853771"/>
            <a:ext cx="1607064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0B8E6D-4D08-456E-9949-15D70AC60F4E}"/>
              </a:ext>
            </a:extLst>
          </p:cNvPr>
          <p:cNvSpPr/>
          <p:nvPr/>
        </p:nvSpPr>
        <p:spPr>
          <a:xfrm>
            <a:off x="7089723" y="1541122"/>
            <a:ext cx="1531608" cy="1236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Aggregation and Analysis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AC60FC4-DC3D-4CA9-8F9A-A9F64D53B45E}"/>
              </a:ext>
            </a:extLst>
          </p:cNvPr>
          <p:cNvSpPr/>
          <p:nvPr/>
        </p:nvSpPr>
        <p:spPr>
          <a:xfrm rot="5400000">
            <a:off x="7223199" y="3166161"/>
            <a:ext cx="1141073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Events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6126B-28FE-4A52-B647-503986226ED4}"/>
              </a:ext>
            </a:extLst>
          </p:cNvPr>
          <p:cNvSpPr/>
          <p:nvPr/>
        </p:nvSpPr>
        <p:spPr>
          <a:xfrm>
            <a:off x="7027931" y="4264432"/>
            <a:ext cx="1531608" cy="12896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Platform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73B24-2D6E-43AB-95CB-E7C341DEF40D}"/>
              </a:ext>
            </a:extLst>
          </p:cNvPr>
          <p:cNvSpPr/>
          <p:nvPr/>
        </p:nvSpPr>
        <p:spPr>
          <a:xfrm>
            <a:off x="10014188" y="4264431"/>
            <a:ext cx="1585695" cy="12896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Ticketing/ALM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C5A1BD8-F004-4575-8191-2611E501FD9A}"/>
              </a:ext>
            </a:extLst>
          </p:cNvPr>
          <p:cNvSpPr/>
          <p:nvPr/>
        </p:nvSpPr>
        <p:spPr>
          <a:xfrm>
            <a:off x="8647248" y="4644460"/>
            <a:ext cx="1279231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Incidents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F7FB80-11CA-4421-9F68-F88773254E39}"/>
              </a:ext>
            </a:extLst>
          </p:cNvPr>
          <p:cNvSpPr/>
          <p:nvPr/>
        </p:nvSpPr>
        <p:spPr>
          <a:xfrm>
            <a:off x="9926479" y="1524726"/>
            <a:ext cx="1585695" cy="12896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/ Escalation Tool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10B553F-751C-4D80-855E-49DC10AF9636}"/>
              </a:ext>
            </a:extLst>
          </p:cNvPr>
          <p:cNvSpPr/>
          <p:nvPr/>
        </p:nvSpPr>
        <p:spPr>
          <a:xfrm rot="16200000">
            <a:off x="10106111" y="3180254"/>
            <a:ext cx="1279231" cy="7002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23796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17EA-1462-4B31-9C50-79303974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Objections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2F08-15C3-40AD-A3F0-458698AE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047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don't have tools for this!</a:t>
            </a:r>
          </a:p>
          <a:p>
            <a:pPr lvl="1"/>
            <a:r>
              <a:rPr lang="en-US" dirty="0"/>
              <a:t>Really? Given the number of open source platforms, isn't more you have not tried?</a:t>
            </a:r>
          </a:p>
          <a:p>
            <a:r>
              <a:rPr lang="en-US" dirty="0"/>
              <a:t>It's too complicated!</a:t>
            </a:r>
          </a:p>
          <a:p>
            <a:pPr lvl="1"/>
            <a:r>
              <a:rPr lang="en-US" dirty="0"/>
              <a:t>Nope, no knowing what is going on with your applications and systems is complicated and dangerous. </a:t>
            </a:r>
          </a:p>
          <a:p>
            <a:pPr lvl="1"/>
            <a:r>
              <a:rPr lang="en-US" dirty="0"/>
              <a:t>So is hiding information from stakeholders</a:t>
            </a:r>
          </a:p>
          <a:p>
            <a:r>
              <a:rPr lang="en-US" dirty="0"/>
              <a:t>People won't do it</a:t>
            </a:r>
          </a:p>
          <a:p>
            <a:pPr lvl="1"/>
            <a:r>
              <a:rPr lang="en-US" dirty="0"/>
              <a:t>Convince them or fire them</a:t>
            </a:r>
          </a:p>
        </p:txBody>
      </p:sp>
    </p:spTree>
    <p:extLst>
      <p:ext uri="{BB962C8B-B14F-4D97-AF65-F5344CB8AC3E}">
        <p14:creationId xmlns:p14="http://schemas.microsoft.com/office/powerpoint/2010/main" val="148349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39898" y="1193729"/>
            <a:ext cx="107494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Sometimes the best way to solve a problem is to get rid of all the unhappy people.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551679" y="4162425"/>
            <a:ext cx="7259071" cy="896602"/>
          </a:xfrm>
          <a:prstGeom prst="wedgeRectCallout">
            <a:avLst>
              <a:gd name="adj1" fmla="val 4044"/>
              <a:gd name="adj2" fmla="val 110305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We're not firing you, we're welcoming you to the economic opportunity pool.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2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0AFE6-D681-4657-8664-F4F5FEB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9E66-C704-4003-A634-C89570671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to know and be able to compensate then not know and flail</a:t>
            </a:r>
          </a:p>
        </p:txBody>
      </p:sp>
    </p:spTree>
    <p:extLst>
      <p:ext uri="{BB962C8B-B14F-4D97-AF65-F5344CB8AC3E}">
        <p14:creationId xmlns:p14="http://schemas.microsoft.com/office/powerpoint/2010/main" val="321243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4776-CE85-F94E-B99E-F3177EB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9365-B72A-6143-ACBA-7F022C50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24" y="1417639"/>
            <a:ext cx="5961255" cy="5118100"/>
          </a:xfrm>
        </p:spPr>
        <p:txBody>
          <a:bodyPr>
            <a:normAutofit fontScale="85000" lnSpcReduction="20000"/>
          </a:bodyPr>
          <a:lstStyle/>
          <a:p>
            <a:pPr marL="387341" indent="-387341"/>
            <a:r>
              <a:rPr lang="en-US" dirty="0"/>
              <a:t>Apply tools to automatically identify security vulnerabilities in the code during the build process</a:t>
            </a:r>
          </a:p>
          <a:p>
            <a:pPr marL="387341" indent="-387341"/>
            <a:r>
              <a:rPr lang="en-US" dirty="0"/>
              <a:t>Assess open source libraries continuously for known vulnerabilities to identify risks during development or build processes</a:t>
            </a:r>
          </a:p>
          <a:p>
            <a:pPr marL="387341" indent="-38734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FE68D-EFF5-6F44-B35E-B6F8443E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86" y="872130"/>
            <a:ext cx="5074521" cy="4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C7D3-7E55-4917-9F3F-4A8DE068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500A-B549-497F-9A92-F156BFC7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5933"/>
            <a:ext cx="10972800" cy="4525963"/>
          </a:xfrm>
        </p:spPr>
        <p:txBody>
          <a:bodyPr/>
          <a:lstStyle/>
          <a:p>
            <a:r>
              <a:rPr lang="en-US" dirty="0"/>
              <a:t>Security concerns are backlog items just like any other requirement</a:t>
            </a:r>
          </a:p>
          <a:p>
            <a:r>
              <a:rPr lang="en-US" dirty="0"/>
              <a:t>The combined stakeholders of the business and IT get to assess the severity and decide what to do and when</a:t>
            </a:r>
          </a:p>
          <a:p>
            <a:r>
              <a:rPr lang="en-US" dirty="0"/>
              <a:t>Developers have a duty to formally report security concerns and poor practices</a:t>
            </a:r>
          </a:p>
        </p:txBody>
      </p:sp>
    </p:spTree>
    <p:extLst>
      <p:ext uri="{BB962C8B-B14F-4D97-AF65-F5344CB8AC3E}">
        <p14:creationId xmlns:p14="http://schemas.microsoft.com/office/powerpoint/2010/main" val="2716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582747" y="850829"/>
            <a:ext cx="107494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Non-Functional Requirements, like Quality and Security, can't be added as an after thought.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E2B69FA-C2F3-4289-A05A-41BC989E043F}"/>
              </a:ext>
            </a:extLst>
          </p:cNvPr>
          <p:cNvSpPr/>
          <p:nvPr/>
        </p:nvSpPr>
        <p:spPr>
          <a:xfrm>
            <a:off x="5067300" y="4676774"/>
            <a:ext cx="3324225" cy="563227"/>
          </a:xfrm>
          <a:prstGeom prst="wedgeRectCallout">
            <a:avLst>
              <a:gd name="adj1" fmla="val 4044"/>
              <a:gd name="adj2" fmla="val 110305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Pixie dust? Seriously? 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D156BD47-B8D2-45E0-9E1B-79DFB5073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A07D-4CF5-44E5-AB64-222F67D2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M+M Concern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40A6-61FB-40FE-A330-27BD3EF9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8043"/>
            <a:ext cx="10972800" cy="5398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application can be built, deployed, and configured automatically and reliably</a:t>
            </a:r>
          </a:p>
          <a:p>
            <a:r>
              <a:rPr lang="en-US" dirty="0"/>
              <a:t>The process can be applied to any new environment with trivial effort</a:t>
            </a:r>
          </a:p>
          <a:p>
            <a:r>
              <a:rPr lang="en-US" dirty="0"/>
              <a:t>Security and performance testing is done at all levels and are treated as 1</a:t>
            </a:r>
            <a:r>
              <a:rPr lang="en-US" baseline="30000" dirty="0"/>
              <a:t>st</a:t>
            </a:r>
            <a:r>
              <a:rPr lang="en-US" dirty="0"/>
              <a:t> class defects and incidents</a:t>
            </a:r>
          </a:p>
          <a:p>
            <a:r>
              <a:rPr lang="en-US" dirty="0"/>
              <a:t>HA and DR are improved</a:t>
            </a:r>
          </a:p>
        </p:txBody>
      </p:sp>
    </p:spTree>
    <p:extLst>
      <p:ext uri="{BB962C8B-B14F-4D97-AF65-F5344CB8AC3E}">
        <p14:creationId xmlns:p14="http://schemas.microsoft.com/office/powerpoint/2010/main" val="107994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582747" y="831779"/>
            <a:ext cx="107494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If you can't test your disaster recovery or high-availability w/o disrupting the users or the business you don't actually have any DR/HA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87DF906-2636-44D5-B9B0-2B249AA77750}"/>
              </a:ext>
            </a:extLst>
          </p:cNvPr>
          <p:cNvSpPr/>
          <p:nvPr/>
        </p:nvSpPr>
        <p:spPr>
          <a:xfrm>
            <a:off x="3537113" y="4700672"/>
            <a:ext cx="6191348" cy="563227"/>
          </a:xfrm>
          <a:prstGeom prst="wedgeRectCallout">
            <a:avLst>
              <a:gd name="adj1" fmla="val 4044"/>
              <a:gd name="adj2" fmla="val 110305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Umm, it was "on" last time we looked…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94C69B2F-6440-4756-80CB-AE0B0EA4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97" y="55053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0AFE6-D681-4657-8664-F4F5FEB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9E66-C704-4003-A634-C89570671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optional!</a:t>
            </a:r>
          </a:p>
        </p:txBody>
      </p:sp>
    </p:spTree>
    <p:extLst>
      <p:ext uri="{BB962C8B-B14F-4D97-AF65-F5344CB8AC3E}">
        <p14:creationId xmlns:p14="http://schemas.microsoft.com/office/powerpoint/2010/main" val="195242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B28F-F3D5-424A-A8C5-2791803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1674-777C-49FD-81F6-56288DF2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753"/>
            <a:ext cx="10972800" cy="48535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runbook is a central KB of knowledge about how to build, deploy, configure and troubleshoot an app.</a:t>
            </a:r>
          </a:p>
          <a:p>
            <a:r>
              <a:rPr lang="en-US" dirty="0"/>
              <a:t>Tooling is irrelevant, currency (e.g. it's relevant), and accessibility to all stakeholders are what counts</a:t>
            </a:r>
          </a:p>
          <a:p>
            <a:r>
              <a:rPr lang="en-US" dirty="0"/>
              <a:t>The easier it is to keep updated, the more likely it will be helpful</a:t>
            </a:r>
          </a:p>
          <a:p>
            <a:r>
              <a:rPr lang="en-US" dirty="0"/>
              <a:t>The best way to do that is to automate the runbooks so they actually produce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274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Migration Approaches and Checklist</a:t>
            </a:r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3095-0115-4B87-9695-5A9F43B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is table 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E389-DB59-4EA4-BA38-09EB4B51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04" y="1262177"/>
            <a:ext cx="11430000" cy="5158835"/>
          </a:xfrm>
        </p:spPr>
        <p:txBody>
          <a:bodyPr>
            <a:normAutofit fontScale="92500"/>
          </a:bodyPr>
          <a:lstStyle/>
          <a:p>
            <a:r>
              <a:rPr lang="en-US" dirty="0"/>
              <a:t>In order to successfully migration and/or modernize teams need to improve their DevOps</a:t>
            </a:r>
          </a:p>
          <a:p>
            <a:r>
              <a:rPr lang="en-US" dirty="0"/>
              <a:t>DevOps is any process, procedure, or tool that reduces the impedance from idea to production software.</a:t>
            </a:r>
          </a:p>
          <a:p>
            <a:r>
              <a:rPr lang="en-US" dirty="0"/>
              <a:t>Team w/o DevOps lack the ability for sustained engineering e.g. the can't manage either RISK or TEMPO</a:t>
            </a:r>
          </a:p>
        </p:txBody>
      </p:sp>
    </p:spTree>
    <p:extLst>
      <p:ext uri="{BB962C8B-B14F-4D97-AF65-F5344CB8AC3E}">
        <p14:creationId xmlns:p14="http://schemas.microsoft.com/office/powerpoint/2010/main" val="395959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C593-4649-4AEE-AC44-5A0F7CA3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C04E-DE7B-438C-88F1-A380618B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6028"/>
            <a:ext cx="10972800" cy="53798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Idea 1: Have a build pipeline to gain momentum, and enforce standards and process. e.g. Build ONCE, deploy and test MANY TIMES</a:t>
            </a:r>
          </a:p>
          <a:p>
            <a:r>
              <a:rPr lang="en-US" dirty="0"/>
              <a:t>Idea 2: Pull streams of data (logs, events, state) into tools, filter and decide what's an incident, then manage them centrally, notifying who/what needs to be notified. Note that in many cases, this can evolve toward self-healing. </a:t>
            </a:r>
          </a:p>
          <a:p>
            <a:r>
              <a:rPr lang="en-US" dirty="0"/>
              <a:t>Idea 3: If what comes out of the hosting environment is not useful, fix the code and system until it is. This is a journey not a destination.</a:t>
            </a:r>
          </a:p>
          <a:p>
            <a:r>
              <a:rPr lang="en-US" dirty="0"/>
              <a:t>Idea 4: Drive to self-healing. Auto-scaling, fail-over/fail-back, re-paving, broken-tooth-replacement, auto-provisioning, etc. can help organizations own apps where touch by humans is increasingly rare.</a:t>
            </a:r>
          </a:p>
          <a:p>
            <a:r>
              <a:rPr lang="en-US" dirty="0"/>
              <a:t>Idea 5: Don't eat the whole elephant at once: crawl, walk, fly.  Adopt #1 and #2, and then follow the pain. Savings are sure to follow.</a:t>
            </a:r>
          </a:p>
        </p:txBody>
      </p:sp>
    </p:spTree>
    <p:extLst>
      <p:ext uri="{BB962C8B-B14F-4D97-AF65-F5344CB8AC3E}">
        <p14:creationId xmlns:p14="http://schemas.microsoft.com/office/powerpoint/2010/main" val="95083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8DDA-B1C2-4AFB-80E8-5EF45C55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and non-Goals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4461-1100-44AB-8D21-D02116B5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b="1" dirty="0">
                <a:solidFill>
                  <a:srgbClr val="7030A0"/>
                </a:solidFill>
              </a:rPr>
              <a:t>TEMPO</a:t>
            </a:r>
            <a:r>
              <a:rPr lang="en-US" dirty="0"/>
              <a:t> the ability to deliver business value at regular intervals, at the required quality bar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rgbClr val="7030A0"/>
                </a:solidFill>
              </a:rPr>
              <a:t>RISK</a:t>
            </a:r>
            <a:r>
              <a:rPr lang="en-US" dirty="0"/>
              <a:t> e.g. the resulting system has it's risks transparently exposed, compensated for, and the team is working daily to reduce risk</a:t>
            </a:r>
          </a:p>
        </p:txBody>
      </p:sp>
    </p:spTree>
    <p:extLst>
      <p:ext uri="{BB962C8B-B14F-4D97-AF65-F5344CB8AC3E}">
        <p14:creationId xmlns:p14="http://schemas.microsoft.com/office/powerpoint/2010/main" val="234105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2EFF-5BE4-C148-B7F5-137C918A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right way to build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4521D-C637-D548-B3D5-60E08D647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24" y="1941381"/>
            <a:ext cx="1379688" cy="985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C20D4-E579-7541-A842-7EB26680A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79" y="2913975"/>
            <a:ext cx="10067795" cy="1069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5E67CF-A73F-1A47-A24C-9660667C6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53" y="1935005"/>
            <a:ext cx="1379688" cy="985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88A39C-E415-0A47-BCEB-AE9A6D587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62" y="1995056"/>
            <a:ext cx="1379688" cy="985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87333F-29EE-5442-B048-6D00522AA44E}"/>
              </a:ext>
            </a:extLst>
          </p:cNvPr>
          <p:cNvSpPr txBox="1"/>
          <p:nvPr/>
        </p:nvSpPr>
        <p:spPr>
          <a:xfrm>
            <a:off x="5160293" y="1333760"/>
            <a:ext cx="172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Pull-request</a:t>
            </a:r>
          </a:p>
        </p:txBody>
      </p:sp>
      <p:pic>
        <p:nvPicPr>
          <p:cNvPr id="1028" name="Picture 4" descr="Image result for feature branch icon">
            <a:extLst>
              <a:ext uri="{FF2B5EF4-FFF2-40B4-BE49-F238E27FC236}">
                <a16:creationId xmlns:a16="http://schemas.microsoft.com/office/drawing/2014/main" id="{C45CC852-E2AE-4B9F-AA89-2577D8FA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2" y="1862277"/>
            <a:ext cx="1274798" cy="12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9C2121E-F704-426B-BE0D-84AC6DAFFBDD}"/>
              </a:ext>
            </a:extLst>
          </p:cNvPr>
          <p:cNvSpPr txBox="1"/>
          <p:nvPr/>
        </p:nvSpPr>
        <p:spPr>
          <a:xfrm>
            <a:off x="849319" y="1290192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Branch</a:t>
            </a:r>
          </a:p>
        </p:txBody>
      </p:sp>
      <p:pic>
        <p:nvPicPr>
          <p:cNvPr id="1030" name="Picture 6" descr="Image result for pull-request icon">
            <a:extLst>
              <a:ext uri="{FF2B5EF4-FFF2-40B4-BE49-F238E27FC236}">
                <a16:creationId xmlns:a16="http://schemas.microsoft.com/office/drawing/2014/main" id="{D6B3239A-96C7-4655-94E9-16EF381C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61" y="1865148"/>
            <a:ext cx="955487" cy="12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A4064E-E743-451E-851F-962843A09C9D}"/>
              </a:ext>
            </a:extLst>
          </p:cNvPr>
          <p:cNvSpPr txBox="1"/>
          <p:nvPr/>
        </p:nvSpPr>
        <p:spPr>
          <a:xfrm>
            <a:off x="3079922" y="1316136"/>
            <a:ext cx="1227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Develop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D1151B7-6B0D-4B10-98BC-E077AC6929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309" r="75014" b="38110"/>
          <a:stretch/>
        </p:blipFill>
        <p:spPr>
          <a:xfrm>
            <a:off x="3209061" y="1984906"/>
            <a:ext cx="891189" cy="9905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3C14B28-47CB-425F-A05D-B52D238D80F3}"/>
              </a:ext>
            </a:extLst>
          </p:cNvPr>
          <p:cNvSpPr txBox="1"/>
          <p:nvPr/>
        </p:nvSpPr>
        <p:spPr>
          <a:xfrm>
            <a:off x="7567283" y="1312646"/>
            <a:ext cx="175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Peer Review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F8C0BF-1ADE-4029-ABAB-BCE32DAAF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01" y="1990357"/>
            <a:ext cx="1379688" cy="98509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FDBB9B-7102-420F-A35B-4E9857FC4473}"/>
              </a:ext>
            </a:extLst>
          </p:cNvPr>
          <p:cNvSpPr txBox="1"/>
          <p:nvPr/>
        </p:nvSpPr>
        <p:spPr>
          <a:xfrm>
            <a:off x="9169574" y="2325250"/>
            <a:ext cx="786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Approved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FBF10C1-6ACE-48D7-AE1A-4149C8C4F6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1" y="4150319"/>
            <a:ext cx="1293401" cy="14718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00FA29-B24E-4747-A8EB-3B5536F0E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17" y="4450318"/>
            <a:ext cx="1256172" cy="8969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3800D62-9510-41DF-976E-B7D5C6E469E3}"/>
              </a:ext>
            </a:extLst>
          </p:cNvPr>
          <p:cNvSpPr txBox="1"/>
          <p:nvPr/>
        </p:nvSpPr>
        <p:spPr>
          <a:xfrm>
            <a:off x="609600" y="3890435"/>
            <a:ext cx="275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Store Build Artifacts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3428D4A-9AF3-4E1F-A839-61EE7AC9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36" y="4352359"/>
            <a:ext cx="1067720" cy="10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DB723BC-4A00-4410-9B6A-FDE92B7507AB}"/>
              </a:ext>
            </a:extLst>
          </p:cNvPr>
          <p:cNvSpPr txBox="1"/>
          <p:nvPr/>
        </p:nvSpPr>
        <p:spPr>
          <a:xfrm>
            <a:off x="3729946" y="3883094"/>
            <a:ext cx="106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Deploy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B537D87-3BED-44A0-9000-C24E46EEB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23" y="4450318"/>
            <a:ext cx="1256172" cy="896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FB25936-5B82-479D-9D25-2F922AFD5C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41" y="4470886"/>
            <a:ext cx="1163396" cy="830665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1CEA4723-D9A2-42CF-AC63-DFA1BF9C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21" y="4450318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C46C57-5A56-400D-8739-57F9CA462863}"/>
              </a:ext>
            </a:extLst>
          </p:cNvPr>
          <p:cNvSpPr txBox="1"/>
          <p:nvPr/>
        </p:nvSpPr>
        <p:spPr>
          <a:xfrm>
            <a:off x="9409190" y="3949368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141B5D-C246-484A-9855-80476141A374}"/>
              </a:ext>
            </a:extLst>
          </p:cNvPr>
          <p:cNvSpPr txBox="1"/>
          <p:nvPr/>
        </p:nvSpPr>
        <p:spPr>
          <a:xfrm>
            <a:off x="7998474" y="4725546"/>
            <a:ext cx="65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Passed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5C2FB-9315-4C4B-99D8-E3A0682EBE7C}"/>
              </a:ext>
            </a:extLst>
          </p:cNvPr>
          <p:cNvSpPr txBox="1"/>
          <p:nvPr/>
        </p:nvSpPr>
        <p:spPr>
          <a:xfrm>
            <a:off x="3984077" y="323443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Succeeded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4D0D2-BE45-4C9D-9D26-C7C742AE1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9078" y="4398609"/>
            <a:ext cx="1258205" cy="11146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8DF9FE-EB87-4BE0-9899-B8CC8848ADD4}"/>
              </a:ext>
            </a:extLst>
          </p:cNvPr>
          <p:cNvSpPr txBox="1"/>
          <p:nvPr/>
        </p:nvSpPr>
        <p:spPr>
          <a:xfrm>
            <a:off x="6533200" y="3945336"/>
            <a:ext cx="71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F6837-6BA2-4E8D-938D-B3761C860F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5434" y="1787720"/>
            <a:ext cx="1217407" cy="1118027"/>
          </a:xfrm>
          <a:prstGeom prst="rect">
            <a:avLst/>
          </a:prstGeom>
        </p:spPr>
      </p:pic>
      <p:pic>
        <p:nvPicPr>
          <p:cNvPr id="1036" name="Picture 12" descr="Image result for build">
            <a:extLst>
              <a:ext uri="{FF2B5EF4-FFF2-40B4-BE49-F238E27FC236}">
                <a16:creationId xmlns:a16="http://schemas.microsoft.com/office/drawing/2014/main" id="{8CD4A607-8182-4772-A8EC-63DFD302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52" y="1577535"/>
            <a:ext cx="1615903" cy="16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5B1AEC1-1958-4F52-B9C4-2B096D7203EE}"/>
              </a:ext>
            </a:extLst>
          </p:cNvPr>
          <p:cNvSpPr txBox="1"/>
          <p:nvPr/>
        </p:nvSpPr>
        <p:spPr>
          <a:xfrm>
            <a:off x="10536370" y="133376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Build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0E94F89-D812-45B5-978B-BC8326D3CB60}"/>
              </a:ext>
            </a:extLst>
          </p:cNvPr>
          <p:cNvSpPr/>
          <p:nvPr/>
        </p:nvSpPr>
        <p:spPr>
          <a:xfrm>
            <a:off x="2542154" y="5873201"/>
            <a:ext cx="7903387" cy="652676"/>
          </a:xfrm>
          <a:prstGeom prst="wedgeRectCallout">
            <a:avLst>
              <a:gd name="adj1" fmla="val 4502"/>
              <a:gd name="adj2" fmla="val -10090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Depending on Environment:  Integration Tests, QA Tests, Build Verification, Deployment Verification, User Acceptance Testing, Customer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423982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029F-EF9F-48A6-9FB6-56306EA8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Sidebar: What is in a good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9B26-59A2-4C2A-B722-A0239089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7044"/>
            <a:ext cx="10972800" cy="5104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Pull source</a:t>
            </a:r>
          </a:p>
          <a:p>
            <a:r>
              <a:rPr lang="en-US" dirty="0"/>
              <a:t>Compilation / Transpilation / Packing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Static Code Analysis</a:t>
            </a:r>
          </a:p>
          <a:p>
            <a:r>
              <a:rPr lang="en-US" dirty="0"/>
              <a:t>Security Vulnerability Analysis</a:t>
            </a:r>
          </a:p>
          <a:p>
            <a:r>
              <a:rPr lang="en-US" dirty="0"/>
              <a:t>Automatic Semantic Versioning</a:t>
            </a:r>
          </a:p>
          <a:p>
            <a:r>
              <a:rPr lang="en-US" dirty="0"/>
              <a:t>Packaging / Storing of Artifacts</a:t>
            </a:r>
          </a:p>
        </p:txBody>
      </p:sp>
    </p:spTree>
    <p:extLst>
      <p:ext uri="{BB962C8B-B14F-4D97-AF65-F5344CB8AC3E}">
        <p14:creationId xmlns:p14="http://schemas.microsoft.com/office/powerpoint/2010/main" val="215967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17EA-1462-4B31-9C50-79303974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Objections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2F08-15C3-40AD-A3F0-458698AE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04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have tools for this!</a:t>
            </a:r>
          </a:p>
          <a:p>
            <a:pPr lvl="1"/>
            <a:r>
              <a:rPr lang="en-US" dirty="0"/>
              <a:t>Really? Given the number of open source platforms, isn't more you have not tried?</a:t>
            </a:r>
          </a:p>
          <a:p>
            <a:r>
              <a:rPr lang="en-US" dirty="0"/>
              <a:t>It's too complicated!</a:t>
            </a:r>
          </a:p>
          <a:p>
            <a:pPr lvl="1"/>
            <a:r>
              <a:rPr lang="en-US" dirty="0"/>
              <a:t>Nope, not doing it is complicated, deployments that fail are complicated (and damaging)</a:t>
            </a:r>
          </a:p>
          <a:p>
            <a:r>
              <a:rPr lang="en-US" dirty="0"/>
              <a:t>It's weird</a:t>
            </a:r>
          </a:p>
          <a:p>
            <a:pPr lvl="1"/>
            <a:r>
              <a:rPr lang="en-US" dirty="0"/>
              <a:t>It's new, but then so was the wheel</a:t>
            </a:r>
          </a:p>
        </p:txBody>
      </p:sp>
    </p:spTree>
    <p:extLst>
      <p:ext uri="{BB962C8B-B14F-4D97-AF65-F5344CB8AC3E}">
        <p14:creationId xmlns:p14="http://schemas.microsoft.com/office/powerpoint/2010/main" val="82487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67A4-BED5-4531-92F7-81A4E76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Automated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B923-1A7F-476F-A7D1-25C510A5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5112"/>
            <a:ext cx="10972800" cy="5104702"/>
          </a:xfrm>
        </p:spPr>
        <p:txBody>
          <a:bodyPr/>
          <a:lstStyle/>
          <a:p>
            <a:r>
              <a:rPr lang="en-US" dirty="0"/>
              <a:t>Good for post-deployment verification</a:t>
            </a:r>
          </a:p>
          <a:p>
            <a:pPr lvl="1"/>
            <a:r>
              <a:rPr lang="en-US" dirty="0"/>
              <a:t>Especially configuration and networking</a:t>
            </a:r>
          </a:p>
          <a:p>
            <a:r>
              <a:rPr lang="en-US" dirty="0"/>
              <a:t>Provide a baseline of functionality to detect regression, and performance declines</a:t>
            </a:r>
          </a:p>
          <a:p>
            <a:r>
              <a:rPr lang="en-US" dirty="0"/>
              <a:t>Can be used as synthetic transactions to help monitor a system in production (all the big shops do this!)</a:t>
            </a:r>
          </a:p>
        </p:txBody>
      </p:sp>
    </p:spTree>
    <p:extLst>
      <p:ext uri="{BB962C8B-B14F-4D97-AF65-F5344CB8AC3E}">
        <p14:creationId xmlns:p14="http://schemas.microsoft.com/office/powerpoint/2010/main" val="42357232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MAL_STW_WS_01</Template>
  <TotalTime>86</TotalTime>
  <Words>1055</Words>
  <Application>Microsoft Office PowerPoint</Application>
  <PresentationFormat>Widescreen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Arial Bold</vt:lpstr>
      <vt:lpstr>Calibri</vt:lpstr>
      <vt:lpstr>Custom Design</vt:lpstr>
      <vt:lpstr>Live! 360 2018</vt:lpstr>
      <vt:lpstr>Visual Studio Live! New York 2015</vt:lpstr>
      <vt:lpstr>MAM01 – Workshop: Application Cloud Modernization and Migration</vt:lpstr>
      <vt:lpstr>DevOps</vt:lpstr>
      <vt:lpstr>DevOps is table stakes</vt:lpstr>
      <vt:lpstr>Key Ideas</vt:lpstr>
      <vt:lpstr>Goals and non-Goals</vt:lpstr>
      <vt:lpstr>The right way to build software</vt:lpstr>
      <vt:lpstr>Sidebar: What is in a good build?</vt:lpstr>
      <vt:lpstr>Common Objections</vt:lpstr>
      <vt:lpstr>End-To-End Automated Tests</vt:lpstr>
      <vt:lpstr>PowerPoint Presentation</vt:lpstr>
      <vt:lpstr>Monitoring and Management</vt:lpstr>
      <vt:lpstr>Common Objections</vt:lpstr>
      <vt:lpstr>PowerPoint Presentation</vt:lpstr>
      <vt:lpstr>Security</vt:lpstr>
      <vt:lpstr>Application security </vt:lpstr>
      <vt:lpstr>Observations</vt:lpstr>
      <vt:lpstr>PowerPoint Presentation</vt:lpstr>
      <vt:lpstr>M+M Concern Checklist</vt:lpstr>
      <vt:lpstr>PowerPoint Presentation</vt:lpstr>
      <vt:lpstr>Runbooks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51</cp:revision>
  <dcterms:created xsi:type="dcterms:W3CDTF">2018-08-25T17:14:36Z</dcterms:created>
  <dcterms:modified xsi:type="dcterms:W3CDTF">2018-10-23T17:37:42Z</dcterms:modified>
</cp:coreProperties>
</file>