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3"/>
  </p:notesMasterIdLst>
  <p:sldIdLst>
    <p:sldId id="257" r:id="rId4"/>
    <p:sldId id="258" r:id="rId5"/>
    <p:sldId id="259" r:id="rId6"/>
    <p:sldId id="265" r:id="rId7"/>
    <p:sldId id="266" r:id="rId8"/>
    <p:sldId id="267" r:id="rId9"/>
    <p:sldId id="285" r:id="rId10"/>
    <p:sldId id="286" r:id="rId11"/>
    <p:sldId id="261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  <p:sldId id="276" r:id="rId21"/>
    <p:sldId id="262" r:id="rId22"/>
    <p:sldId id="278" r:id="rId23"/>
    <p:sldId id="277" r:id="rId24"/>
    <p:sldId id="279" r:id="rId25"/>
    <p:sldId id="263" r:id="rId26"/>
    <p:sldId id="280" r:id="rId27"/>
    <p:sldId id="281" r:id="rId28"/>
    <p:sldId id="282" r:id="rId29"/>
    <p:sldId id="283" r:id="rId30"/>
    <p:sldId id="26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art Williams" initials="SW" lastIdx="1" clrIdx="0">
    <p:extLst>
      <p:ext uri="{19B8F6BF-5375-455C-9EA6-DF929625EA0E}">
        <p15:presenceInfo xmlns:p15="http://schemas.microsoft.com/office/powerpoint/2012/main" userId="S-1-5-21-1645522239-746137067-725345543-87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4" autoAdjust="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7E4E-8F59-4F87-8401-E84E72B7F7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5895E-1270-4F0F-B44F-A30083D1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VC – Virtual Container (k8, Docker)</a:t>
            </a:r>
          </a:p>
          <a:p>
            <a:endParaRPr lang="en-US" dirty="0"/>
          </a:p>
          <a:p>
            <a:r>
              <a:rPr lang="en-US" dirty="0"/>
              <a:t>Stuart –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Make feature branch</a:t>
            </a:r>
          </a:p>
          <a:p>
            <a:pPr marL="228600" indent="-228600">
              <a:buAutoNum type="arabicPeriod"/>
            </a:pPr>
            <a:r>
              <a:rPr lang="en-US" dirty="0"/>
              <a:t>Develop in feature branch (testing &amp; commit as you go)</a:t>
            </a:r>
          </a:p>
          <a:p>
            <a:pPr marL="228600" indent="-228600">
              <a:buAutoNum type="arabicPeriod"/>
            </a:pPr>
            <a:r>
              <a:rPr lang="en-US" dirty="0"/>
              <a:t>When branch ready for delivery, do a pull-request</a:t>
            </a:r>
          </a:p>
          <a:p>
            <a:pPr marL="228600" indent="-228600">
              <a:buAutoNum type="arabicPeriod"/>
            </a:pPr>
            <a:r>
              <a:rPr lang="en-US" dirty="0"/>
              <a:t>Team peer reviews pull-request and if approved, code is pulled into development branch which kicks of a CI build</a:t>
            </a:r>
          </a:p>
          <a:p>
            <a:pPr marL="228600" indent="-228600">
              <a:buAutoNum type="arabicPeriod"/>
            </a:pPr>
            <a:r>
              <a:rPr lang="en-US" dirty="0"/>
              <a:t>CI build artifacts are written to storage as a release</a:t>
            </a:r>
          </a:p>
          <a:p>
            <a:pPr marL="228600" indent="-228600">
              <a:buAutoNum type="arabicPeriod"/>
            </a:pPr>
            <a:r>
              <a:rPr lang="en-US" dirty="0"/>
              <a:t>Release is automatically deployed to development environment</a:t>
            </a:r>
          </a:p>
          <a:p>
            <a:pPr marL="228600" indent="-228600">
              <a:buAutoNum type="arabicPeriod"/>
            </a:pPr>
            <a:r>
              <a:rPr lang="en-US" dirty="0"/>
              <a:t>On demand, code is promoted to each of the subsequent environments (QA, UAT, etc.)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Release to production is “hit the release button”.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gets compiled once in each environment (versioning the release number) – make these non-events (make it boring)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68E56-4F95-D541-8EDE-6D26B366B5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Scaled Agile,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9F92-9FB5-E343-BF93-57BD73960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/>
              <a:t>4 - </a:t>
            </a:r>
            <a:fld id="{F0EB2F42-7EB3-426A-AE0F-BE645EFDC311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8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3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3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3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5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0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1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7E0E-18FC-4985-B899-749E2D2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62F02B-4C70-4668-B77F-3EB7CC3AFB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17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7A12A8-1BC6-4B95-990E-AABEC593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72211"/>
            <a:ext cx="10363200" cy="1470025"/>
          </a:xfrm>
        </p:spPr>
        <p:txBody>
          <a:bodyPr/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A494C0D-7D2E-430F-94CB-5DDCE7A80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37029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04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2EFF-5BE4-C148-B7F5-137C918A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4521D-C637-D548-B3D5-60E08D647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24" y="2035651"/>
            <a:ext cx="1379688" cy="985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C20D4-E579-7541-A842-7EB26680A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79" y="3008245"/>
            <a:ext cx="10067795" cy="1069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5E67CF-A73F-1A47-A24C-9660667C6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53" y="2029275"/>
            <a:ext cx="1379688" cy="985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8A39C-E415-0A47-BCEB-AE9A6D587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62" y="2089326"/>
            <a:ext cx="1379688" cy="985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87333F-29EE-5442-B048-6D00522AA44E}"/>
              </a:ext>
            </a:extLst>
          </p:cNvPr>
          <p:cNvSpPr txBox="1"/>
          <p:nvPr/>
        </p:nvSpPr>
        <p:spPr>
          <a:xfrm>
            <a:off x="5160293" y="1428030"/>
            <a:ext cx="172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Pull-request</a:t>
            </a:r>
          </a:p>
        </p:txBody>
      </p:sp>
      <p:pic>
        <p:nvPicPr>
          <p:cNvPr id="1028" name="Picture 4" descr="Image result for feature branch icon">
            <a:extLst>
              <a:ext uri="{FF2B5EF4-FFF2-40B4-BE49-F238E27FC236}">
                <a16:creationId xmlns:a16="http://schemas.microsoft.com/office/drawing/2014/main" id="{C45CC852-E2AE-4B9F-AA89-2577D8FA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" y="1956547"/>
            <a:ext cx="1274798" cy="12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9C2121E-F704-426B-BE0D-84AC6DAFFBDD}"/>
              </a:ext>
            </a:extLst>
          </p:cNvPr>
          <p:cNvSpPr txBox="1"/>
          <p:nvPr/>
        </p:nvSpPr>
        <p:spPr>
          <a:xfrm>
            <a:off x="849319" y="1384462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Branch</a:t>
            </a:r>
          </a:p>
        </p:txBody>
      </p:sp>
      <p:pic>
        <p:nvPicPr>
          <p:cNvPr id="1030" name="Picture 6" descr="Image result for pull-request icon">
            <a:extLst>
              <a:ext uri="{FF2B5EF4-FFF2-40B4-BE49-F238E27FC236}">
                <a16:creationId xmlns:a16="http://schemas.microsoft.com/office/drawing/2014/main" id="{D6B3239A-96C7-4655-94E9-16EF381C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61" y="1959418"/>
            <a:ext cx="955487" cy="12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A4064E-E743-451E-851F-962843A09C9D}"/>
              </a:ext>
            </a:extLst>
          </p:cNvPr>
          <p:cNvSpPr txBox="1"/>
          <p:nvPr/>
        </p:nvSpPr>
        <p:spPr>
          <a:xfrm>
            <a:off x="3079922" y="1410406"/>
            <a:ext cx="1227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Develop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D1151B7-6B0D-4B10-98BC-E077AC6929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309" r="75014" b="38110"/>
          <a:stretch/>
        </p:blipFill>
        <p:spPr>
          <a:xfrm>
            <a:off x="3209061" y="2079176"/>
            <a:ext cx="891189" cy="9905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3C14B28-47CB-425F-A05D-B52D238D80F3}"/>
              </a:ext>
            </a:extLst>
          </p:cNvPr>
          <p:cNvSpPr txBox="1"/>
          <p:nvPr/>
        </p:nvSpPr>
        <p:spPr>
          <a:xfrm>
            <a:off x="7567283" y="1406916"/>
            <a:ext cx="175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Peer Review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F8C0BF-1ADE-4029-ABAB-BCE32DAAF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01" y="2084627"/>
            <a:ext cx="1379688" cy="98509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FDBB9B-7102-420F-A35B-4E9857FC4473}"/>
              </a:ext>
            </a:extLst>
          </p:cNvPr>
          <p:cNvSpPr txBox="1"/>
          <p:nvPr/>
        </p:nvSpPr>
        <p:spPr>
          <a:xfrm>
            <a:off x="9169574" y="2419520"/>
            <a:ext cx="786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Approved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FBF10C1-6ACE-48D7-AE1A-4149C8C4F6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1" y="4244589"/>
            <a:ext cx="1293401" cy="14718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00FA29-B24E-4747-A8EB-3B5536F0E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17" y="4544588"/>
            <a:ext cx="1256172" cy="8969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3800D62-9510-41DF-976E-B7D5C6E469E3}"/>
              </a:ext>
            </a:extLst>
          </p:cNvPr>
          <p:cNvSpPr txBox="1"/>
          <p:nvPr/>
        </p:nvSpPr>
        <p:spPr>
          <a:xfrm>
            <a:off x="609600" y="3984705"/>
            <a:ext cx="275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Store Build Artifacts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3428D4A-9AF3-4E1F-A839-61EE7AC9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36" y="4446629"/>
            <a:ext cx="1067720" cy="10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DB723BC-4A00-4410-9B6A-FDE92B7507AB}"/>
              </a:ext>
            </a:extLst>
          </p:cNvPr>
          <p:cNvSpPr txBox="1"/>
          <p:nvPr/>
        </p:nvSpPr>
        <p:spPr>
          <a:xfrm>
            <a:off x="3729946" y="3977364"/>
            <a:ext cx="106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Deploy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B537D87-3BED-44A0-9000-C24E46EEB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23" y="4544588"/>
            <a:ext cx="1256172" cy="896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FB25936-5B82-479D-9D25-2F922AFD5C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41" y="4565156"/>
            <a:ext cx="1163396" cy="830665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1CEA4723-D9A2-42CF-AC63-DFA1BF9C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21" y="4544588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C46C57-5A56-400D-8739-57F9CA462863}"/>
              </a:ext>
            </a:extLst>
          </p:cNvPr>
          <p:cNvSpPr txBox="1"/>
          <p:nvPr/>
        </p:nvSpPr>
        <p:spPr>
          <a:xfrm>
            <a:off x="9409190" y="4043638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141B5D-C246-484A-9855-80476141A374}"/>
              </a:ext>
            </a:extLst>
          </p:cNvPr>
          <p:cNvSpPr txBox="1"/>
          <p:nvPr/>
        </p:nvSpPr>
        <p:spPr>
          <a:xfrm>
            <a:off x="7998474" y="4819816"/>
            <a:ext cx="65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Passed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5C2FB-9315-4C4B-99D8-E3A0682EBE7C}"/>
              </a:ext>
            </a:extLst>
          </p:cNvPr>
          <p:cNvSpPr txBox="1"/>
          <p:nvPr/>
        </p:nvSpPr>
        <p:spPr>
          <a:xfrm>
            <a:off x="3984077" y="332870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Succeeded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4D0D2-BE45-4C9D-9D26-C7C742AE1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9078" y="4492879"/>
            <a:ext cx="1258205" cy="11146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8DF9FE-EB87-4BE0-9899-B8CC8848ADD4}"/>
              </a:ext>
            </a:extLst>
          </p:cNvPr>
          <p:cNvSpPr txBox="1"/>
          <p:nvPr/>
        </p:nvSpPr>
        <p:spPr>
          <a:xfrm>
            <a:off x="6533200" y="4039606"/>
            <a:ext cx="71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F6837-6BA2-4E8D-938D-B3761C860F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5434" y="1881990"/>
            <a:ext cx="1217407" cy="1118027"/>
          </a:xfrm>
          <a:prstGeom prst="rect">
            <a:avLst/>
          </a:prstGeom>
        </p:spPr>
      </p:pic>
      <p:pic>
        <p:nvPicPr>
          <p:cNvPr id="1036" name="Picture 12" descr="Image result for build">
            <a:extLst>
              <a:ext uri="{FF2B5EF4-FFF2-40B4-BE49-F238E27FC236}">
                <a16:creationId xmlns:a16="http://schemas.microsoft.com/office/drawing/2014/main" id="{8CD4A607-8182-4772-A8EC-63DFD302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52" y="1671805"/>
            <a:ext cx="1615903" cy="16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5B1AEC1-1958-4F52-B9C4-2B096D7203EE}"/>
              </a:ext>
            </a:extLst>
          </p:cNvPr>
          <p:cNvSpPr txBox="1"/>
          <p:nvPr/>
        </p:nvSpPr>
        <p:spPr>
          <a:xfrm>
            <a:off x="10536370" y="142803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423982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Build ONCE, deploy MANY TIMES! A build per environment is a BAD SMELL.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551679" y="4162425"/>
            <a:ext cx="7259071" cy="896602"/>
          </a:xfrm>
          <a:prstGeom prst="wedgeRectCallout">
            <a:avLst>
              <a:gd name="adj1" fmla="val 8899"/>
              <a:gd name="adj2" fmla="val 10711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Of course, the code is special in production, we built it for that environment, is that bad?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AEA-0DD1-4D39-88D5-DC973130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CC29-A223-4ABB-966F-A936843F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Release is the output of a build written to the artifact repository, and labeled as a release.</a:t>
            </a:r>
          </a:p>
          <a:p>
            <a:r>
              <a:rPr lang="en-US" dirty="0"/>
              <a:t>These are deployed to environments, and the environment should have release metadata available (for logging)</a:t>
            </a:r>
          </a:p>
          <a:p>
            <a:r>
              <a:rPr lang="en-US" dirty="0"/>
              <a:t>The only difference between deploying any other environment and production is scheduling and approval from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95987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7F03B-8955-4BB9-BDE3-65306C69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Release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68E6-4EEE-42E7-BCE2-F5E1C3071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80" y="3236019"/>
            <a:ext cx="1293401" cy="1471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1DBC3B-EC3E-439A-BBD1-DDEA24AEA431}"/>
              </a:ext>
            </a:extLst>
          </p:cNvPr>
          <p:cNvSpPr txBox="1"/>
          <p:nvPr/>
        </p:nvSpPr>
        <p:spPr>
          <a:xfrm>
            <a:off x="1148407" y="2986962"/>
            <a:ext cx="193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Build Artifacts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98D5A-9382-4357-8FA0-A0103D297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468" y="3465038"/>
            <a:ext cx="1256172" cy="896907"/>
          </a:xfrm>
          <a:prstGeom prst="rect">
            <a:avLst/>
          </a:prstGeom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D94A6276-F704-42F9-A344-744C55B1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67" y="3379632"/>
            <a:ext cx="1067720" cy="10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nvironment clipart">
            <a:extLst>
              <a:ext uri="{FF2B5EF4-FFF2-40B4-BE49-F238E27FC236}">
                <a16:creationId xmlns:a16="http://schemas.microsoft.com/office/drawing/2014/main" id="{A835AC81-D3CA-48BE-9AF5-FBC9F9ED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9" y="1089174"/>
            <a:ext cx="8123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2D053E-B5DF-4233-B264-E7D4FDABE421}"/>
              </a:ext>
            </a:extLst>
          </p:cNvPr>
          <p:cNvSpPr txBox="1"/>
          <p:nvPr/>
        </p:nvSpPr>
        <p:spPr>
          <a:xfrm>
            <a:off x="3889171" y="2993908"/>
            <a:ext cx="105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Deploy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F615D-85E7-423E-BCE8-9C3304BE63C9}"/>
              </a:ext>
            </a:extLst>
          </p:cNvPr>
          <p:cNvSpPr/>
          <p:nvPr/>
        </p:nvSpPr>
        <p:spPr>
          <a:xfrm>
            <a:off x="4721062" y="1048241"/>
            <a:ext cx="781617" cy="55609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A3D9C-0C11-4815-BC23-6E12C03D238E}"/>
              </a:ext>
            </a:extLst>
          </p:cNvPr>
          <p:cNvSpPr txBox="1"/>
          <p:nvPr/>
        </p:nvSpPr>
        <p:spPr>
          <a:xfrm>
            <a:off x="7515821" y="185543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905B04A-F236-40F8-BC84-8AA39A5A15D0}"/>
              </a:ext>
            </a:extLst>
          </p:cNvPr>
          <p:cNvSpPr/>
          <p:nvPr/>
        </p:nvSpPr>
        <p:spPr>
          <a:xfrm>
            <a:off x="5383110" y="1372196"/>
            <a:ext cx="1992365" cy="6131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Automatic</a:t>
            </a:r>
            <a:endParaRPr lang="en-US" dirty="0"/>
          </a:p>
        </p:txBody>
      </p:sp>
      <p:pic>
        <p:nvPicPr>
          <p:cNvPr id="20" name="Picture 2" descr="Image result for environment clipart">
            <a:extLst>
              <a:ext uri="{FF2B5EF4-FFF2-40B4-BE49-F238E27FC236}">
                <a16:creationId xmlns:a16="http://schemas.microsoft.com/office/drawing/2014/main" id="{8BA08A2C-F98F-456C-8488-BB50BC9A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9" y="2531712"/>
            <a:ext cx="8123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FCA6D3-2A24-4786-B3E9-A590C875742F}"/>
              </a:ext>
            </a:extLst>
          </p:cNvPr>
          <p:cNvSpPr txBox="1"/>
          <p:nvPr/>
        </p:nvSpPr>
        <p:spPr>
          <a:xfrm>
            <a:off x="7580743" y="3288652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QA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B20830-E009-42E7-B474-3FBAB1D3460C}"/>
              </a:ext>
            </a:extLst>
          </p:cNvPr>
          <p:cNvSpPr/>
          <p:nvPr/>
        </p:nvSpPr>
        <p:spPr>
          <a:xfrm>
            <a:off x="5414747" y="2814734"/>
            <a:ext cx="1992365" cy="61318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Approved by QA</a:t>
            </a:r>
          </a:p>
        </p:txBody>
      </p:sp>
      <p:pic>
        <p:nvPicPr>
          <p:cNvPr id="1028" name="Picture 4" descr="Image result for lock clipart">
            <a:extLst>
              <a:ext uri="{FF2B5EF4-FFF2-40B4-BE49-F238E27FC236}">
                <a16:creationId xmlns:a16="http://schemas.microsoft.com/office/drawing/2014/main" id="{C150A897-6FF2-40F2-811E-20877CBE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90" y="2660136"/>
            <a:ext cx="334114" cy="3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environment clipart">
            <a:extLst>
              <a:ext uri="{FF2B5EF4-FFF2-40B4-BE49-F238E27FC236}">
                <a16:creationId xmlns:a16="http://schemas.microsoft.com/office/drawing/2014/main" id="{60E6D89F-AA52-4DBD-A5E4-EC2F48F7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9" y="4084287"/>
            <a:ext cx="8123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32594E-D8CF-4216-BCF5-C582D1C526A2}"/>
              </a:ext>
            </a:extLst>
          </p:cNvPr>
          <p:cNvSpPr txBox="1"/>
          <p:nvPr/>
        </p:nvSpPr>
        <p:spPr>
          <a:xfrm>
            <a:off x="7525600" y="4816074"/>
            <a:ext cx="67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UAT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8314325-E1C1-4410-843A-8DB417E16672}"/>
              </a:ext>
            </a:extLst>
          </p:cNvPr>
          <p:cNvSpPr/>
          <p:nvPr/>
        </p:nvSpPr>
        <p:spPr>
          <a:xfrm>
            <a:off x="5414747" y="4196080"/>
            <a:ext cx="1992365" cy="61318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Approved by Biz</a:t>
            </a:r>
          </a:p>
        </p:txBody>
      </p:sp>
      <p:pic>
        <p:nvPicPr>
          <p:cNvPr id="26" name="Picture 4" descr="Image result for lock clipart">
            <a:extLst>
              <a:ext uri="{FF2B5EF4-FFF2-40B4-BE49-F238E27FC236}">
                <a16:creationId xmlns:a16="http://schemas.microsoft.com/office/drawing/2014/main" id="{D359BD83-04D5-4DF2-AE43-E60E8DAE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90" y="4041482"/>
            <a:ext cx="334114" cy="3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environment clipart">
            <a:extLst>
              <a:ext uri="{FF2B5EF4-FFF2-40B4-BE49-F238E27FC236}">
                <a16:creationId xmlns:a16="http://schemas.microsoft.com/office/drawing/2014/main" id="{5999F3CA-8487-43E8-BB8F-722F9EF7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9" y="5396705"/>
            <a:ext cx="8123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D07E88-A48A-48F5-88B3-5BC02E94D928}"/>
              </a:ext>
            </a:extLst>
          </p:cNvPr>
          <p:cNvSpPr txBox="1"/>
          <p:nvPr/>
        </p:nvSpPr>
        <p:spPr>
          <a:xfrm>
            <a:off x="7415537" y="6147542"/>
            <a:ext cx="89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PROD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C0DAD1-1CCC-49EC-873D-7E32C6ECF615}"/>
              </a:ext>
            </a:extLst>
          </p:cNvPr>
          <p:cNvSpPr/>
          <p:nvPr/>
        </p:nvSpPr>
        <p:spPr>
          <a:xfrm>
            <a:off x="5436004" y="5556123"/>
            <a:ext cx="1992365" cy="613185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Approved by Biz</a:t>
            </a:r>
          </a:p>
        </p:txBody>
      </p:sp>
      <p:pic>
        <p:nvPicPr>
          <p:cNvPr id="30" name="Picture 4" descr="Image result for lock clipart">
            <a:extLst>
              <a:ext uri="{FF2B5EF4-FFF2-40B4-BE49-F238E27FC236}">
                <a16:creationId xmlns:a16="http://schemas.microsoft.com/office/drawing/2014/main" id="{747BFBA0-1010-4493-B28F-3E8E6B9D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47" y="5401525"/>
            <a:ext cx="334114" cy="3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1AA56F-3960-4173-8F17-53870C37E94A}"/>
              </a:ext>
            </a:extLst>
          </p:cNvPr>
          <p:cNvSpPr txBox="1"/>
          <p:nvPr/>
        </p:nvSpPr>
        <p:spPr>
          <a:xfrm>
            <a:off x="8626312" y="158780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6B97A-2AF4-4EFC-8F52-A900FBDB4AE1}"/>
              </a:ext>
            </a:extLst>
          </p:cNvPr>
          <p:cNvSpPr txBox="1"/>
          <p:nvPr/>
        </p:nvSpPr>
        <p:spPr>
          <a:xfrm>
            <a:off x="8626312" y="285569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and Performance Tests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CE6B36-CA9F-42CC-8A87-D7267C949C72}"/>
              </a:ext>
            </a:extLst>
          </p:cNvPr>
          <p:cNvSpPr txBox="1"/>
          <p:nvPr/>
        </p:nvSpPr>
        <p:spPr>
          <a:xfrm>
            <a:off x="8626312" y="440057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User, Business, and Customer Testing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E26EE-A75C-46F0-844A-F16894BBC8EC}"/>
              </a:ext>
            </a:extLst>
          </p:cNvPr>
          <p:cNvSpPr txBox="1"/>
          <p:nvPr/>
        </p:nvSpPr>
        <p:spPr>
          <a:xfrm>
            <a:off x="8626312" y="562783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system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88A1D983-D8F8-46D4-B07A-31AE2B0220BC}"/>
              </a:ext>
            </a:extLst>
          </p:cNvPr>
          <p:cNvSpPr/>
          <p:nvPr/>
        </p:nvSpPr>
        <p:spPr>
          <a:xfrm>
            <a:off x="1144490" y="1300042"/>
            <a:ext cx="3514397" cy="979644"/>
          </a:xfrm>
          <a:prstGeom prst="wedgeRectCallout">
            <a:avLst>
              <a:gd name="adj1" fmla="val 63172"/>
              <a:gd name="adj2" fmla="val 5009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However many environments you have, the process should be similar…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8D5D2C-5CE8-4A3F-8DC5-FB2DA3518AF4}"/>
              </a:ext>
            </a:extLst>
          </p:cNvPr>
          <p:cNvGrpSpPr/>
          <p:nvPr/>
        </p:nvGrpSpPr>
        <p:grpSpPr>
          <a:xfrm>
            <a:off x="5706154" y="1977959"/>
            <a:ext cx="1187584" cy="899560"/>
            <a:chOff x="1443547" y="1369826"/>
            <a:chExt cx="1187584" cy="89956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9EBFC36-8D8D-479B-9A82-ABEB8616A1BB}"/>
                </a:ext>
              </a:extLst>
            </p:cNvPr>
            <p:cNvSpPr/>
            <p:nvPr/>
          </p:nvSpPr>
          <p:spPr>
            <a:xfrm>
              <a:off x="1443547" y="1369826"/>
              <a:ext cx="1187584" cy="899560"/>
            </a:xfrm>
            <a:prstGeom prst="downArrow">
              <a:avLst>
                <a:gd name="adj1" fmla="val 63834"/>
                <a:gd name="adj2" fmla="val 5663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4DE60D-2E17-4FC7-9315-D2958F1A7637}"/>
                </a:ext>
              </a:extLst>
            </p:cNvPr>
            <p:cNvSpPr txBox="1"/>
            <p:nvPr/>
          </p:nvSpPr>
          <p:spPr>
            <a:xfrm>
              <a:off x="1585185" y="1399485"/>
              <a:ext cx="9043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Promote Release </a:t>
              </a:r>
            </a:p>
            <a:p>
              <a:pPr algn="ctr"/>
              <a:r>
                <a:rPr lang="en-US" sz="1400" dirty="0"/>
                <a:t>###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FB9957-E177-4BD7-AB44-2E66DEDDA1C9}"/>
              </a:ext>
            </a:extLst>
          </p:cNvPr>
          <p:cNvGrpSpPr/>
          <p:nvPr/>
        </p:nvGrpSpPr>
        <p:grpSpPr>
          <a:xfrm>
            <a:off x="5753682" y="3362473"/>
            <a:ext cx="1187584" cy="899560"/>
            <a:chOff x="1443547" y="1369826"/>
            <a:chExt cx="1187584" cy="899560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CD9C1DF-F94D-4A7F-AE11-5FEDBB9A8F39}"/>
                </a:ext>
              </a:extLst>
            </p:cNvPr>
            <p:cNvSpPr/>
            <p:nvPr/>
          </p:nvSpPr>
          <p:spPr>
            <a:xfrm>
              <a:off x="1443547" y="1369826"/>
              <a:ext cx="1187584" cy="899560"/>
            </a:xfrm>
            <a:prstGeom prst="downArrow">
              <a:avLst>
                <a:gd name="adj1" fmla="val 63834"/>
                <a:gd name="adj2" fmla="val 5663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1AF6C2-FFCF-4B64-B830-A313DF455435}"/>
                </a:ext>
              </a:extLst>
            </p:cNvPr>
            <p:cNvSpPr txBox="1"/>
            <p:nvPr/>
          </p:nvSpPr>
          <p:spPr>
            <a:xfrm>
              <a:off x="1585185" y="1399485"/>
              <a:ext cx="9043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Promote Release </a:t>
              </a:r>
            </a:p>
            <a:p>
              <a:pPr algn="ctr"/>
              <a:r>
                <a:rPr lang="en-US" sz="1400" dirty="0"/>
                <a:t>###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4BDDD3-68FD-40E2-B594-DCA79BED34CF}"/>
              </a:ext>
            </a:extLst>
          </p:cNvPr>
          <p:cNvGrpSpPr/>
          <p:nvPr/>
        </p:nvGrpSpPr>
        <p:grpSpPr>
          <a:xfrm>
            <a:off x="5801210" y="4746987"/>
            <a:ext cx="1187584" cy="899560"/>
            <a:chOff x="1443547" y="1369826"/>
            <a:chExt cx="1187584" cy="899560"/>
          </a:xfrm>
        </p:grpSpPr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9DBFABA5-4551-42E8-98C8-1EAFD213AFC9}"/>
                </a:ext>
              </a:extLst>
            </p:cNvPr>
            <p:cNvSpPr/>
            <p:nvPr/>
          </p:nvSpPr>
          <p:spPr>
            <a:xfrm>
              <a:off x="1443547" y="1369826"/>
              <a:ext cx="1187584" cy="899560"/>
            </a:xfrm>
            <a:prstGeom prst="downArrow">
              <a:avLst>
                <a:gd name="adj1" fmla="val 63834"/>
                <a:gd name="adj2" fmla="val 5663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FA1893-AA35-4B44-A033-6E86443BEDAD}"/>
                </a:ext>
              </a:extLst>
            </p:cNvPr>
            <p:cNvSpPr txBox="1"/>
            <p:nvPr/>
          </p:nvSpPr>
          <p:spPr>
            <a:xfrm>
              <a:off x="1585185" y="1399485"/>
              <a:ext cx="9043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Promote Release </a:t>
              </a:r>
            </a:p>
            <a:p>
              <a:pPr algn="ctr"/>
              <a:r>
                <a:rPr lang="en-US" sz="1400" dirty="0"/>
                <a:t>###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4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261969-9639-472C-A0BB-8674262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</a:t>
            </a:r>
            <a:r>
              <a:rPr lang="en-US" dirty="0"/>
              <a:t>.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129C-6E6F-4817-8BEF-6E05C642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code house in order</a:t>
            </a:r>
          </a:p>
        </p:txBody>
      </p:sp>
    </p:spTree>
    <p:extLst>
      <p:ext uri="{BB962C8B-B14F-4D97-AF65-F5344CB8AC3E}">
        <p14:creationId xmlns:p14="http://schemas.microsoft.com/office/powerpoint/2010/main" val="55363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Configuration goes with the environment not the code.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551679" y="4162425"/>
            <a:ext cx="7259071" cy="896602"/>
          </a:xfrm>
          <a:prstGeom prst="wedgeRectCallout">
            <a:avLst>
              <a:gd name="adj1" fmla="val 8899"/>
              <a:gd name="adj2" fmla="val 10711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Our secrets are in source control, that's not a problem is it? Why does InfoSec look mad?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0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CB8B-72B8-4574-8393-B505BE35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Anti-Pattern: Configuration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5735-58D6-4E86-9FE9-3F2201C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9408"/>
            <a:ext cx="10972800" cy="5104702"/>
          </a:xfrm>
        </p:spPr>
        <p:txBody>
          <a:bodyPr/>
          <a:lstStyle/>
          <a:p>
            <a:r>
              <a:rPr lang="en-US" sz="4000" dirty="0"/>
              <a:t>Most platforms can read configuration from files. For .NET it's </a:t>
            </a:r>
            <a:r>
              <a:rPr lang="en-US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4000" dirty="0"/>
              <a:t> or </a:t>
            </a:r>
            <a:r>
              <a:rPr lang="en-US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web.config</a:t>
            </a:r>
            <a:r>
              <a:rPr lang="en-US" sz="4000" dirty="0"/>
              <a:t>, or </a:t>
            </a:r>
            <a:r>
              <a:rPr lang="en-US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r>
              <a:rPr lang="en-US" sz="4000" dirty="0"/>
              <a:t>. </a:t>
            </a:r>
          </a:p>
          <a:p>
            <a:r>
              <a:rPr lang="en-US" sz="4000" dirty="0"/>
              <a:t>The problem is those file hold more than just application-settings, and connection strings. So co-mingling that data is not good.</a:t>
            </a:r>
          </a:p>
          <a:p>
            <a:r>
              <a:rPr lang="en-US" sz="4000" dirty="0"/>
              <a:t>Plus, source-control is no place for secrets.</a:t>
            </a:r>
          </a:p>
        </p:txBody>
      </p:sp>
    </p:spTree>
    <p:extLst>
      <p:ext uri="{BB962C8B-B14F-4D97-AF65-F5344CB8AC3E}">
        <p14:creationId xmlns:p14="http://schemas.microsoft.com/office/powerpoint/2010/main" val="14597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B558A-FCFB-4CC3-81AE-7957978D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the modern 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C9CFC-DB4B-441B-9DCB-3463662D9013}"/>
              </a:ext>
            </a:extLst>
          </p:cNvPr>
          <p:cNvSpPr/>
          <p:nvPr/>
        </p:nvSpPr>
        <p:spPr>
          <a:xfrm>
            <a:off x="2162662" y="1376318"/>
            <a:ext cx="1923068" cy="550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A4FD7-636D-4126-9050-BDCAE38C7F12}"/>
              </a:ext>
            </a:extLst>
          </p:cNvPr>
          <p:cNvSpPr/>
          <p:nvPr/>
        </p:nvSpPr>
        <p:spPr>
          <a:xfrm>
            <a:off x="4579854" y="1376319"/>
            <a:ext cx="1923068" cy="53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Discovery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2E6E1-02BD-4696-A4FA-16196F3C9606}"/>
              </a:ext>
            </a:extLst>
          </p:cNvPr>
          <p:cNvSpPr/>
          <p:nvPr/>
        </p:nvSpPr>
        <p:spPr>
          <a:xfrm>
            <a:off x="6994687" y="1376319"/>
            <a:ext cx="1923068" cy="53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2C59F-8B47-4C6F-8FC3-80F276994219}"/>
              </a:ext>
            </a:extLst>
          </p:cNvPr>
          <p:cNvSpPr/>
          <p:nvPr/>
        </p:nvSpPr>
        <p:spPr>
          <a:xfrm>
            <a:off x="9409520" y="1376319"/>
            <a:ext cx="1923068" cy="53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 Repository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BDEE06-54E8-41A1-A278-FCBA572418B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24196" y="1926941"/>
            <a:ext cx="2363" cy="4502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62CB7-9424-41D5-85D1-72656AFD2BD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41388" y="1913647"/>
            <a:ext cx="0" cy="4515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21F298-DE8B-4985-A4DA-B93D46950AC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56221" y="1913647"/>
            <a:ext cx="0" cy="4515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3613C2-3D4E-485E-BF15-04FEC53E181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71054" y="1913647"/>
            <a:ext cx="20424" cy="4515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DE45341-FEF4-478C-A957-E3458FC09588}"/>
              </a:ext>
            </a:extLst>
          </p:cNvPr>
          <p:cNvSpPr/>
          <p:nvPr/>
        </p:nvSpPr>
        <p:spPr>
          <a:xfrm>
            <a:off x="465055" y="2253010"/>
            <a:ext cx="289089" cy="301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5AC748-54A7-48D3-A023-345C52003AF1}"/>
              </a:ext>
            </a:extLst>
          </p:cNvPr>
          <p:cNvCxnSpPr>
            <a:cxnSpLocks/>
          </p:cNvCxnSpPr>
          <p:nvPr/>
        </p:nvCxnSpPr>
        <p:spPr>
          <a:xfrm flipV="1">
            <a:off x="751005" y="2403839"/>
            <a:ext cx="2375554" cy="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1F0385-52A9-4A48-9219-41CABE5BA4B6}"/>
              </a:ext>
            </a:extLst>
          </p:cNvPr>
          <p:cNvSpPr txBox="1"/>
          <p:nvPr/>
        </p:nvSpPr>
        <p:spPr>
          <a:xfrm>
            <a:off x="818564" y="2077771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Start-Up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B08673-8BD7-4B95-872F-B41AF1490583}"/>
              </a:ext>
            </a:extLst>
          </p:cNvPr>
          <p:cNvCxnSpPr/>
          <p:nvPr/>
        </p:nvCxnSpPr>
        <p:spPr>
          <a:xfrm>
            <a:off x="3126559" y="2564095"/>
            <a:ext cx="6724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D6EB4-F258-4298-AE35-2F5BEC361A99}"/>
              </a:ext>
            </a:extLst>
          </p:cNvPr>
          <p:cNvCxnSpPr>
            <a:cxnSpLocks/>
          </p:cNvCxnSpPr>
          <p:nvPr/>
        </p:nvCxnSpPr>
        <p:spPr>
          <a:xfrm flipH="1">
            <a:off x="3799005" y="2564095"/>
            <a:ext cx="1" cy="33936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E5ADFC-878A-4A2F-8F32-8A7D25C10208}"/>
              </a:ext>
            </a:extLst>
          </p:cNvPr>
          <p:cNvCxnSpPr>
            <a:cxnSpLocks/>
          </p:cNvCxnSpPr>
          <p:nvPr/>
        </p:nvCxnSpPr>
        <p:spPr>
          <a:xfrm flipH="1">
            <a:off x="3126559" y="2886178"/>
            <a:ext cx="692870" cy="1728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81FD2E-9EF3-4250-A5D1-95904E43E11E}"/>
              </a:ext>
            </a:extLst>
          </p:cNvPr>
          <p:cNvSpPr txBox="1"/>
          <p:nvPr/>
        </p:nvSpPr>
        <p:spPr>
          <a:xfrm>
            <a:off x="3858708" y="2435550"/>
            <a:ext cx="108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ENV: SD endpoint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ACD0EA-0E95-489A-92C4-0D2AF4DAC0A4}"/>
              </a:ext>
            </a:extLst>
          </p:cNvPr>
          <p:cNvCxnSpPr/>
          <p:nvPr/>
        </p:nvCxnSpPr>
        <p:spPr>
          <a:xfrm flipV="1">
            <a:off x="5541388" y="3370404"/>
            <a:ext cx="2375554" cy="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402F54-F3C1-44F2-A560-63DED218005B}"/>
              </a:ext>
            </a:extLst>
          </p:cNvPr>
          <p:cNvSpPr txBox="1"/>
          <p:nvPr/>
        </p:nvSpPr>
        <p:spPr>
          <a:xfrm>
            <a:off x="5608947" y="3044336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Config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BC9149-9278-4AAA-8144-63DC291A3C3E}"/>
              </a:ext>
            </a:extLst>
          </p:cNvPr>
          <p:cNvCxnSpPr>
            <a:cxnSpLocks/>
          </p:cNvCxnSpPr>
          <p:nvPr/>
        </p:nvCxnSpPr>
        <p:spPr>
          <a:xfrm flipV="1">
            <a:off x="7995500" y="3735616"/>
            <a:ext cx="23559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3A628D-6D12-4B6C-8035-366B6749D431}"/>
              </a:ext>
            </a:extLst>
          </p:cNvPr>
          <p:cNvSpPr txBox="1"/>
          <p:nvPr/>
        </p:nvSpPr>
        <p:spPr>
          <a:xfrm>
            <a:off x="8063059" y="3400121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B4C889-F6EC-4B1A-8EF6-FA5FD1994036}"/>
              </a:ext>
            </a:extLst>
          </p:cNvPr>
          <p:cNvCxnSpPr>
            <a:cxnSpLocks/>
          </p:cNvCxnSpPr>
          <p:nvPr/>
        </p:nvCxnSpPr>
        <p:spPr>
          <a:xfrm flipH="1" flipV="1">
            <a:off x="7956221" y="4175867"/>
            <a:ext cx="2395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8DDA19-7A9D-481A-A305-F3A88CE6CF93}"/>
              </a:ext>
            </a:extLst>
          </p:cNvPr>
          <p:cNvSpPr txBox="1"/>
          <p:nvPr/>
        </p:nvSpPr>
        <p:spPr>
          <a:xfrm>
            <a:off x="8060699" y="3838999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[Config Data]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EA2DA3-F591-45C0-838B-00B087B38F2F}"/>
              </a:ext>
            </a:extLst>
          </p:cNvPr>
          <p:cNvCxnSpPr>
            <a:cxnSpLocks/>
          </p:cNvCxnSpPr>
          <p:nvPr/>
        </p:nvCxnSpPr>
        <p:spPr>
          <a:xfrm flipH="1" flipV="1">
            <a:off x="5541388" y="4487366"/>
            <a:ext cx="2395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D05E7F-869D-438F-98F3-BB8FE4336886}"/>
              </a:ext>
            </a:extLst>
          </p:cNvPr>
          <p:cNvSpPr txBox="1"/>
          <p:nvPr/>
        </p:nvSpPr>
        <p:spPr>
          <a:xfrm>
            <a:off x="5645866" y="4150498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[Config Data]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543298-E057-4F48-B3E1-7952B0D09859}"/>
              </a:ext>
            </a:extLst>
          </p:cNvPr>
          <p:cNvCxnSpPr>
            <a:cxnSpLocks/>
          </p:cNvCxnSpPr>
          <p:nvPr/>
        </p:nvCxnSpPr>
        <p:spPr>
          <a:xfrm flipH="1" flipV="1">
            <a:off x="3126555" y="4798865"/>
            <a:ext cx="2395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7B78B7-91BF-4473-B88E-7AD96D57D111}"/>
              </a:ext>
            </a:extLst>
          </p:cNvPr>
          <p:cNvSpPr txBox="1"/>
          <p:nvPr/>
        </p:nvSpPr>
        <p:spPr>
          <a:xfrm>
            <a:off x="3231033" y="4461997"/>
            <a:ext cx="1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[Config Data]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0D91330B-4577-41C8-89F5-47685EFC6B5D}"/>
              </a:ext>
            </a:extLst>
          </p:cNvPr>
          <p:cNvSpPr/>
          <p:nvPr/>
        </p:nvSpPr>
        <p:spPr>
          <a:xfrm>
            <a:off x="3922216" y="5338191"/>
            <a:ext cx="3238344" cy="1257816"/>
          </a:xfrm>
          <a:prstGeom prst="wedgeRectCallout">
            <a:avLst>
              <a:gd name="adj1" fmla="val -635"/>
              <a:gd name="adj2" fmla="val -6518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"Service Discovery" is optional, but a nice to have…</a:t>
            </a:r>
          </a:p>
        </p:txBody>
      </p:sp>
    </p:spTree>
    <p:extLst>
      <p:ext uri="{BB962C8B-B14F-4D97-AF65-F5344CB8AC3E}">
        <p14:creationId xmlns:p14="http://schemas.microsoft.com/office/powerpoint/2010/main" val="196829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77605" y="95805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Put just enough information into the environment variables to get the rest of the configuration…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196445" y="4458877"/>
            <a:ext cx="7614305" cy="600149"/>
          </a:xfrm>
          <a:prstGeom prst="wedgeRectCallout">
            <a:avLst>
              <a:gd name="adj1" fmla="val 10137"/>
              <a:gd name="adj2" fmla="val 1259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Environment variables are supported everywhere!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1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261969-9639-472C-A0BB-8674262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X. Dev/prod parity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129C-6E6F-4817-8BEF-6E05C642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Eliminating the "It ran ok in XXXX" problem</a:t>
            </a:r>
          </a:p>
        </p:txBody>
      </p:sp>
    </p:spTree>
    <p:extLst>
      <p:ext uri="{BB962C8B-B14F-4D97-AF65-F5344CB8AC3E}">
        <p14:creationId xmlns:p14="http://schemas.microsoft.com/office/powerpoint/2010/main" val="254072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E90ED-D8C5-45DD-8DEA-0F2F248C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12Factor.net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A4CC-525D-4AE2-8AB1-0B432832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4451"/>
            <a:ext cx="5384800" cy="51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I. Codebase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One codebase tracked in revision control, many deploys</a:t>
            </a:r>
          </a:p>
          <a:p>
            <a:pPr marL="0" indent="0">
              <a:buNone/>
            </a:pPr>
            <a:r>
              <a:rPr lang="en-US" sz="2000" dirty="0"/>
              <a:t>II. Dependencies</a:t>
            </a:r>
          </a:p>
          <a:p>
            <a:pPr marL="457200" lvl="1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III. Config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Store config in the environment</a:t>
            </a:r>
          </a:p>
          <a:p>
            <a:pPr marL="0" indent="0">
              <a:buNone/>
            </a:pPr>
            <a:r>
              <a:rPr lang="en-US" sz="2000" dirty="0"/>
              <a:t>IV. Backing services</a:t>
            </a:r>
          </a:p>
          <a:p>
            <a:pPr marL="457200" lvl="1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V. Build, release, run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Strictly separate build and run stages</a:t>
            </a:r>
          </a:p>
          <a:p>
            <a:pPr marL="0" indent="0">
              <a:buNone/>
            </a:pPr>
            <a:r>
              <a:rPr lang="en-US" sz="2000" dirty="0"/>
              <a:t>VI. Processes</a:t>
            </a:r>
          </a:p>
          <a:p>
            <a:pPr marL="457200" lvl="1" indent="0">
              <a:buNone/>
            </a:pPr>
            <a:r>
              <a:rPr lang="en-US" sz="1800" dirty="0"/>
              <a:t>Execute the app as one or more stateless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3FE2-EAFE-49DB-9B01-275DC72F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14451"/>
            <a:ext cx="5384800" cy="516254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VII. Port binding</a:t>
            </a:r>
          </a:p>
          <a:p>
            <a:pPr marL="457200" lvl="1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2000" dirty="0"/>
              <a:t>VIII. Concurrency</a:t>
            </a:r>
          </a:p>
          <a:p>
            <a:pPr marL="457200" lvl="1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2000" dirty="0"/>
              <a:t>IX. Disposability</a:t>
            </a:r>
          </a:p>
          <a:p>
            <a:pPr marL="457200" lvl="1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X. Dev/prod parity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XI. Logs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Treat logs as event streams</a:t>
            </a:r>
          </a:p>
          <a:p>
            <a:pPr marL="0" indent="0">
              <a:buNone/>
            </a:pPr>
            <a:r>
              <a:rPr lang="en-US" sz="2000" dirty="0"/>
              <a:t>XII. Admin processes</a:t>
            </a:r>
          </a:p>
          <a:p>
            <a:pPr marL="457200" lvl="1" indent="0">
              <a:buNone/>
            </a:pPr>
            <a:r>
              <a:rPr lang="en-US" sz="1800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421709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77605" y="95805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Environments should vary in numeracy but not capability and topology.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196445" y="4166647"/>
            <a:ext cx="7614305" cy="892379"/>
          </a:xfrm>
          <a:prstGeom prst="wedgeRectCallout">
            <a:avLst>
              <a:gd name="adj1" fmla="val 9642"/>
              <a:gd name="adj2" fmla="val 10378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Each environment is a snow-flake, hand crafted, why are you crying?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0D1BA-FC5E-4C57-A1BB-D21C1690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B659C-331D-41F3-A4DA-CB122203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is a liquid that conforms it it's container. Thus, where you deploy it makes a difference.</a:t>
            </a:r>
          </a:p>
          <a:p>
            <a:r>
              <a:rPr lang="en-US" dirty="0"/>
              <a:t>Keeping DEV, QA, UAT, and PROD basically the same except for size, HA, DR is ideal.</a:t>
            </a:r>
          </a:p>
          <a:p>
            <a:r>
              <a:rPr lang="en-US" dirty="0"/>
              <a:t>Firewalls, routes, and network appliances are the #1 pain point difference between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9968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CAFD-3660-48C8-ACDF-D929E350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6204-D52F-4A97-86DD-B522F4D0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environment should be able to be destroyed and re-provisioned entirely from script/by-tooling without any other human intervention (</a:t>
            </a:r>
            <a:r>
              <a:rPr lang="en-US" dirty="0">
                <a:solidFill>
                  <a:srgbClr val="7030A0"/>
                </a:solidFill>
              </a:rPr>
              <a:t>re-paving</a:t>
            </a:r>
            <a:r>
              <a:rPr lang="en-US" dirty="0"/>
              <a:t>)</a:t>
            </a:r>
          </a:p>
          <a:p>
            <a:r>
              <a:rPr lang="en-US" dirty="0"/>
              <a:t>The only difference between environments should be the size and number of hosts</a:t>
            </a:r>
          </a:p>
          <a:p>
            <a:r>
              <a:rPr lang="en-US" dirty="0"/>
              <a:t>Re-paving is the ideal way to patch/update the base environment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72155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261969-9639-472C-A0BB-8674262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XI. Logs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129C-6E6F-4817-8BEF-6E05C642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it's "over there" what is it up to?</a:t>
            </a:r>
          </a:p>
        </p:txBody>
      </p:sp>
    </p:spTree>
    <p:extLst>
      <p:ext uri="{BB962C8B-B14F-4D97-AF65-F5344CB8AC3E}">
        <p14:creationId xmlns:p14="http://schemas.microsoft.com/office/powerpoint/2010/main" val="293523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72FE3-CF23-4D00-AB11-04668B9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applications log badly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CEC1D-EB6F-4186-B02D-EAD13094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 not </a:t>
            </a:r>
          </a:p>
          <a:p>
            <a:pPr lvl="1"/>
            <a:r>
              <a:rPr lang="en-US" dirty="0"/>
              <a:t>emit enough log messages</a:t>
            </a:r>
          </a:p>
          <a:p>
            <a:pPr lvl="1"/>
            <a:r>
              <a:rPr lang="en-US" dirty="0"/>
              <a:t>put useful context into messages</a:t>
            </a:r>
          </a:p>
          <a:p>
            <a:pPr lvl="1"/>
            <a:r>
              <a:rPr lang="en-US" dirty="0"/>
              <a:t>categorize messages correctly</a:t>
            </a:r>
          </a:p>
          <a:p>
            <a:r>
              <a:rPr lang="en-US" dirty="0"/>
              <a:t>They do</a:t>
            </a:r>
          </a:p>
          <a:p>
            <a:pPr lvl="1"/>
            <a:r>
              <a:rPr lang="en-US" dirty="0"/>
              <a:t>emit useless log message</a:t>
            </a:r>
          </a:p>
          <a:p>
            <a:pPr lvl="1"/>
            <a:r>
              <a:rPr lang="en-US" dirty="0"/>
              <a:t>put sensitive info in logs</a:t>
            </a:r>
          </a:p>
        </p:txBody>
      </p:sp>
    </p:spTree>
    <p:extLst>
      <p:ext uri="{BB962C8B-B14F-4D97-AF65-F5344CB8AC3E}">
        <p14:creationId xmlns:p14="http://schemas.microsoft.com/office/powerpoint/2010/main" val="21746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26D6-1ABF-4F5B-95A1-358E21C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Anti-Pattern: Logging to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56ED-4AEA-4FFC-8065-9E606EA1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6824"/>
            <a:ext cx="10972800" cy="4525963"/>
          </a:xfrm>
        </p:spPr>
        <p:txBody>
          <a:bodyPr/>
          <a:lstStyle/>
          <a:p>
            <a:r>
              <a:rPr lang="en-US" sz="4000" dirty="0"/>
              <a:t>In general, in container and PaaS hosting disks should be immutable, because instances can be created/destroyed at any time</a:t>
            </a:r>
          </a:p>
          <a:p>
            <a:r>
              <a:rPr lang="en-US" sz="4000" dirty="0"/>
              <a:t>In all cases logging to local disk creates isolated log files that are hard to get to</a:t>
            </a:r>
          </a:p>
          <a:p>
            <a:r>
              <a:rPr lang="en-US" sz="4000" dirty="0"/>
              <a:t>If really bad things happen, any useful information can be lost</a:t>
            </a:r>
          </a:p>
        </p:txBody>
      </p:sp>
    </p:spTree>
    <p:extLst>
      <p:ext uri="{BB962C8B-B14F-4D97-AF65-F5344CB8AC3E}">
        <p14:creationId xmlns:p14="http://schemas.microsoft.com/office/powerpoint/2010/main" val="90063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FF47-7062-4E5D-9B69-8380AE42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STDOUT &amp; STDERR are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7016-47B2-429E-B695-B24CE994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logging frameworks and all reasonable platforms support writing to STDOUT and STDERR.</a:t>
            </a:r>
          </a:p>
          <a:p>
            <a:pPr lvl="1"/>
            <a:r>
              <a:rPr lang="en-US" dirty="0"/>
              <a:t>Write good things to STDOUT</a:t>
            </a:r>
          </a:p>
          <a:p>
            <a:pPr lvl="1"/>
            <a:r>
              <a:rPr lang="en-US" dirty="0"/>
              <a:t>Write BAD things to STDERR</a:t>
            </a:r>
          </a:p>
          <a:p>
            <a:r>
              <a:rPr lang="en-US" dirty="0"/>
              <a:t>Log aggregation available out-of-the-box on PaaS, and container systems collect logs. Servers and VMs have lots of tools to do the same.</a:t>
            </a:r>
          </a:p>
          <a:p>
            <a:r>
              <a:rPr lang="en-US" dirty="0"/>
              <a:t>Make sure you flush logs as they are written to maximize the chance of seeing any problems</a:t>
            </a:r>
          </a:p>
        </p:txBody>
      </p:sp>
    </p:spTree>
    <p:extLst>
      <p:ext uri="{BB962C8B-B14F-4D97-AF65-F5344CB8AC3E}">
        <p14:creationId xmlns:p14="http://schemas.microsoft.com/office/powerpoint/2010/main" val="273304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77605" y="95805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Don’t log to places that may not exist as the primary log mechanism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196445" y="4166647"/>
            <a:ext cx="7614305" cy="892379"/>
          </a:xfrm>
          <a:prstGeom prst="wedgeRectCallout">
            <a:avLst>
              <a:gd name="adj1" fmla="val 9642"/>
              <a:gd name="adj2" fmla="val 10378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So, we looked in the DB, but did not see any error messages that it was down, is that odd?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2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Modernization Approaches and Checklist, Part 1</a:t>
            </a:r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261969-9639-472C-A0BB-8674262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Codebase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129C-6E6F-4817-8BEF-6E05C642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code house in order</a:t>
            </a:r>
          </a:p>
        </p:txBody>
      </p:sp>
    </p:spTree>
    <p:extLst>
      <p:ext uri="{BB962C8B-B14F-4D97-AF65-F5344CB8AC3E}">
        <p14:creationId xmlns:p14="http://schemas.microsoft.com/office/powerpoint/2010/main" val="41786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FEDFB-118B-43F8-B689-27192AF3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control is not optional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76C70-4AA4-49D2-8424-88922BE2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05709"/>
          </a:xfrm>
        </p:spPr>
        <p:txBody>
          <a:bodyPr/>
          <a:lstStyle/>
          <a:p>
            <a:r>
              <a:rPr lang="en-US" dirty="0"/>
              <a:t>Ideally GIT</a:t>
            </a:r>
          </a:p>
          <a:p>
            <a:r>
              <a:rPr lang="en-US" dirty="0"/>
              <a:t>Part of a good M+M project is to fix up your source control structure</a:t>
            </a:r>
          </a:p>
          <a:p>
            <a:pPr lvl="1"/>
            <a:r>
              <a:rPr lang="en-US" dirty="0"/>
              <a:t>Delete dead code, projects, libraries</a:t>
            </a:r>
          </a:p>
          <a:p>
            <a:pPr lvl="1"/>
            <a:r>
              <a:rPr lang="en-US" dirty="0"/>
              <a:t>Get all code up to the same run-time version</a:t>
            </a:r>
          </a:p>
          <a:p>
            <a:pPr lvl="1"/>
            <a:r>
              <a:rPr lang="en-US" dirty="0"/>
              <a:t>Update project structure to the best practice</a:t>
            </a:r>
          </a:p>
          <a:p>
            <a:pPr lvl="1"/>
            <a:r>
              <a:rPr lang="en-US" dirty="0"/>
              <a:t>Fix anything that makes it hard to build</a:t>
            </a:r>
          </a:p>
        </p:txBody>
      </p:sp>
    </p:spTree>
    <p:extLst>
      <p:ext uri="{BB962C8B-B14F-4D97-AF65-F5344CB8AC3E}">
        <p14:creationId xmlns:p14="http://schemas.microsoft.com/office/powerpoint/2010/main" val="34992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B2FD-F5A1-4543-B78D-3D1F6B9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time to review 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F3D0-4042-4581-95C0-750BD29D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7080"/>
            <a:ext cx="10972800" cy="42690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long does it take someone to get up to speed on your code base who is platform conversant? Longer than two week? Problem!</a:t>
            </a:r>
          </a:p>
          <a:p>
            <a:r>
              <a:rPr lang="en-US" dirty="0"/>
              <a:t>Run static code analysis tools, look for bad practices, security vulnerabilities, and duplicates and add those issues to the backlog (e.g. Technical Debt)</a:t>
            </a:r>
          </a:p>
          <a:p>
            <a:r>
              <a:rPr lang="en-US" dirty="0"/>
              <a:t>How hard is it to deploy? Update the DBs? If hard, these are bad smells that should be put into the backlog. </a:t>
            </a:r>
          </a:p>
        </p:txBody>
      </p:sp>
    </p:spTree>
    <p:extLst>
      <p:ext uri="{BB962C8B-B14F-4D97-AF65-F5344CB8AC3E}">
        <p14:creationId xmlns:p14="http://schemas.microsoft.com/office/powerpoint/2010/main" val="95531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5B02-65ED-4A61-B93C-34390B9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Developer Patterns and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2F75-9D60-4238-9978-A3AF226A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ideal is branch, code a little, test, commit/push, repeat. </a:t>
            </a:r>
          </a:p>
          <a:p>
            <a:r>
              <a:rPr lang="en-US" dirty="0"/>
              <a:t>On-done: Pull-Request. </a:t>
            </a:r>
          </a:p>
          <a:p>
            <a:pPr lvl="1"/>
            <a:r>
              <a:rPr lang="en-US" dirty="0"/>
              <a:t>This should result in 3-4 pushes a day, and a pull request at least every two days. If not, bad smell.</a:t>
            </a:r>
          </a:p>
          <a:p>
            <a:r>
              <a:rPr lang="en-US" dirty="0"/>
              <a:t>Big bang check-ins bad, they break the world. Avoid them if at all possible</a:t>
            </a:r>
          </a:p>
          <a:p>
            <a:r>
              <a:rPr lang="en-US" dirty="0"/>
              <a:t>Clean up your branches and adopt a simple branch strategy</a:t>
            </a:r>
          </a:p>
        </p:txBody>
      </p:sp>
    </p:spTree>
    <p:extLst>
      <p:ext uri="{BB962C8B-B14F-4D97-AF65-F5344CB8AC3E}">
        <p14:creationId xmlns:p14="http://schemas.microsoft.com/office/powerpoint/2010/main" val="215236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55733" y="649224"/>
            <a:ext cx="1669541" cy="52148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ORIGIN </a:t>
            </a:r>
            <a:br>
              <a:rPr lang="en-US" dirty="0"/>
            </a:b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196328" y="649224"/>
            <a:ext cx="1933956" cy="5214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6984" y="1265650"/>
            <a:ext cx="6336791" cy="14376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DEVELOP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6984" y="4128282"/>
            <a:ext cx="6336791" cy="14817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TOPIC-BRANCH</a:t>
            </a:r>
          </a:p>
        </p:txBody>
      </p:sp>
      <p:sp>
        <p:nvSpPr>
          <p:cNvPr id="11" name="Hexagon 10"/>
          <p:cNvSpPr/>
          <p:nvPr/>
        </p:nvSpPr>
        <p:spPr>
          <a:xfrm>
            <a:off x="10291572" y="1476756"/>
            <a:ext cx="1197864" cy="1014984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</a:p>
        </p:txBody>
      </p:sp>
      <p:sp>
        <p:nvSpPr>
          <p:cNvPr id="12" name="Hexagon 11"/>
          <p:cNvSpPr/>
          <p:nvPr/>
        </p:nvSpPr>
        <p:spPr>
          <a:xfrm>
            <a:off x="7421880" y="1476756"/>
            <a:ext cx="1197864" cy="1014984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</a:t>
            </a:r>
          </a:p>
        </p:txBody>
      </p:sp>
      <p:sp>
        <p:nvSpPr>
          <p:cNvPr id="13" name="Hexagon 12"/>
          <p:cNvSpPr/>
          <p:nvPr/>
        </p:nvSpPr>
        <p:spPr>
          <a:xfrm>
            <a:off x="7354824" y="4361688"/>
            <a:ext cx="1197864" cy="1014984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</a:p>
        </p:txBody>
      </p:sp>
      <p:sp>
        <p:nvSpPr>
          <p:cNvPr id="14" name="Hexagon 13"/>
          <p:cNvSpPr/>
          <p:nvPr/>
        </p:nvSpPr>
        <p:spPr>
          <a:xfrm>
            <a:off x="10296144" y="4361688"/>
            <a:ext cx="1197864" cy="1014984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</a:p>
        </p:txBody>
      </p:sp>
      <p:cxnSp>
        <p:nvCxnSpPr>
          <p:cNvPr id="16" name="Straight Arrow Connector 15"/>
          <p:cNvCxnSpPr>
            <a:stCxn id="11" idx="3"/>
            <a:endCxn id="12" idx="0"/>
          </p:cNvCxnSpPr>
          <p:nvPr/>
        </p:nvCxnSpPr>
        <p:spPr>
          <a:xfrm flipH="1">
            <a:off x="8619744" y="1984248"/>
            <a:ext cx="16718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90550" y="2491740"/>
            <a:ext cx="0" cy="18699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0"/>
            <a:endCxn id="14" idx="3"/>
          </p:cNvCxnSpPr>
          <p:nvPr/>
        </p:nvCxnSpPr>
        <p:spPr>
          <a:xfrm>
            <a:off x="8552688" y="4869180"/>
            <a:ext cx="17434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890504" y="2491740"/>
            <a:ext cx="0" cy="18699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3786" y="198348"/>
            <a:ext cx="55035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[a]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…switch to the develop branch…</a:t>
            </a:r>
          </a:p>
          <a:p>
            <a:r>
              <a:rPr lang="en-US" sz="2000" dirty="0"/>
              <a:t>git checkout develop</a:t>
            </a:r>
          </a:p>
          <a:p>
            <a:r>
              <a:rPr lang="en-US" sz="2000" dirty="0"/>
              <a:t>git pull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…local develop now matches origin develop (cloud)…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[b]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(new branches, from the develop branch)</a:t>
            </a:r>
          </a:p>
          <a:p>
            <a:r>
              <a:rPr lang="en-US" sz="2000" dirty="0"/>
              <a:t>git branch {topic-branch}</a:t>
            </a:r>
          </a:p>
          <a:p>
            <a:r>
              <a:rPr lang="en-US" sz="2000" dirty="0"/>
              <a:t>git checkout {topic-branch}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(existing branch, in the existing branch)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…Make sure it has no changes or untracked files…</a:t>
            </a:r>
          </a:p>
          <a:p>
            <a:r>
              <a:rPr lang="en-US" sz="2000" dirty="0"/>
              <a:t>git status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…update your local branch from local develop…</a:t>
            </a:r>
          </a:p>
          <a:p>
            <a:r>
              <a:rPr lang="en-US" sz="2000" dirty="0"/>
              <a:t>git rebase develop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…update your cloud branch to start clean…</a:t>
            </a:r>
          </a:p>
          <a:p>
            <a:r>
              <a:rPr lang="en-US" sz="2000" dirty="0"/>
              <a:t>git push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[c]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…do your work in VS and commit and sync…</a:t>
            </a:r>
          </a:p>
          <a:p>
            <a:r>
              <a:rPr lang="en-US" sz="1600">
                <a:solidFill>
                  <a:srgbClr val="7030A0"/>
                </a:solidFill>
              </a:rPr>
              <a:t>…done? make </a:t>
            </a:r>
            <a:r>
              <a:rPr lang="en-US" sz="1600" dirty="0">
                <a:solidFill>
                  <a:srgbClr val="7030A0"/>
                </a:solidFill>
              </a:rPr>
              <a:t>a pull request in VSO…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[d]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…completing the pull request updates develop…</a:t>
            </a:r>
          </a:p>
          <a:p>
            <a:r>
              <a:rPr lang="en-US" sz="1600" dirty="0">
                <a:solidFill>
                  <a:srgbClr val="7030A0"/>
                </a:solidFill>
              </a:rPr>
              <a:t>…then the cycle starts again at [a]…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355836" y="1808226"/>
            <a:ext cx="331851" cy="352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87830" y="3250692"/>
            <a:ext cx="331851" cy="352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355835" y="4693157"/>
            <a:ext cx="331851" cy="352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724577" y="3185680"/>
            <a:ext cx="331851" cy="352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19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D04ED-0FD1-461E-A0E8-F702B005BB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763" y="254000"/>
            <a:ext cx="11425237" cy="5413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Branch Strategy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9EFE5A-4464-4269-921F-1A26FE79077E}"/>
              </a:ext>
            </a:extLst>
          </p:cNvPr>
          <p:cNvCxnSpPr/>
          <p:nvPr/>
        </p:nvCxnSpPr>
        <p:spPr>
          <a:xfrm>
            <a:off x="688156" y="1847657"/>
            <a:ext cx="107936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22566-810F-4086-BB9C-AEC0009C0D7B}"/>
              </a:ext>
            </a:extLst>
          </p:cNvPr>
          <p:cNvCxnSpPr>
            <a:cxnSpLocks/>
          </p:cNvCxnSpPr>
          <p:nvPr/>
        </p:nvCxnSpPr>
        <p:spPr>
          <a:xfrm>
            <a:off x="1819373" y="2556242"/>
            <a:ext cx="9671901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4FC274-41D4-4F0E-B3F5-EBF9F638D620}"/>
              </a:ext>
            </a:extLst>
          </p:cNvPr>
          <p:cNvCxnSpPr>
            <a:cxnSpLocks/>
          </p:cNvCxnSpPr>
          <p:nvPr/>
        </p:nvCxnSpPr>
        <p:spPr>
          <a:xfrm>
            <a:off x="2573517" y="3868138"/>
            <a:ext cx="1423447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58BE9-A059-4994-A94B-BD8AB2D2A2AF}"/>
              </a:ext>
            </a:extLst>
          </p:cNvPr>
          <p:cNvCxnSpPr>
            <a:cxnSpLocks/>
          </p:cNvCxnSpPr>
          <p:nvPr/>
        </p:nvCxnSpPr>
        <p:spPr>
          <a:xfrm flipV="1">
            <a:off x="3120983" y="4765254"/>
            <a:ext cx="1648979" cy="125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BFD37E-B86F-4664-89E3-46FCAE2F2680}"/>
              </a:ext>
            </a:extLst>
          </p:cNvPr>
          <p:cNvCxnSpPr>
            <a:cxnSpLocks/>
          </p:cNvCxnSpPr>
          <p:nvPr/>
        </p:nvCxnSpPr>
        <p:spPr>
          <a:xfrm>
            <a:off x="1135421" y="1841314"/>
            <a:ext cx="707790" cy="713358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F9461-7064-41F1-9C6C-341C35F79DB0}"/>
              </a:ext>
            </a:extLst>
          </p:cNvPr>
          <p:cNvCxnSpPr>
            <a:cxnSpLocks/>
          </p:cNvCxnSpPr>
          <p:nvPr/>
        </p:nvCxnSpPr>
        <p:spPr>
          <a:xfrm>
            <a:off x="2045616" y="2554672"/>
            <a:ext cx="527901" cy="13134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9673A-1673-4521-BD08-7A0DB90E11B8}"/>
              </a:ext>
            </a:extLst>
          </p:cNvPr>
          <p:cNvCxnSpPr>
            <a:cxnSpLocks/>
          </p:cNvCxnSpPr>
          <p:nvPr/>
        </p:nvCxnSpPr>
        <p:spPr>
          <a:xfrm flipV="1">
            <a:off x="3921550" y="2554672"/>
            <a:ext cx="537328" cy="13134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1F2B5-6343-4A57-873E-DDEF825F89AA}"/>
              </a:ext>
            </a:extLst>
          </p:cNvPr>
          <p:cNvCxnSpPr>
            <a:cxnSpLocks/>
          </p:cNvCxnSpPr>
          <p:nvPr/>
        </p:nvCxnSpPr>
        <p:spPr>
          <a:xfrm>
            <a:off x="2291425" y="2554672"/>
            <a:ext cx="829558" cy="22105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B21C60-2674-4017-A32E-0DAD49DFCFC9}"/>
              </a:ext>
            </a:extLst>
          </p:cNvPr>
          <p:cNvCxnSpPr>
            <a:cxnSpLocks/>
          </p:cNvCxnSpPr>
          <p:nvPr/>
        </p:nvCxnSpPr>
        <p:spPr>
          <a:xfrm flipV="1">
            <a:off x="4769962" y="2554672"/>
            <a:ext cx="952107" cy="22231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FA51D6-0428-464B-ADFE-65A19C12C93A}"/>
              </a:ext>
            </a:extLst>
          </p:cNvPr>
          <p:cNvSpPr txBox="1"/>
          <p:nvPr/>
        </p:nvSpPr>
        <p:spPr>
          <a:xfrm>
            <a:off x="637918" y="1459417"/>
            <a:ext cx="8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BB407-D1A7-4EE6-9C66-94B5A12C95E2}"/>
              </a:ext>
            </a:extLst>
          </p:cNvPr>
          <p:cNvSpPr txBox="1"/>
          <p:nvPr/>
        </p:nvSpPr>
        <p:spPr>
          <a:xfrm>
            <a:off x="1847773" y="2214834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develop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FFB64-E77B-4673-983A-FE015384E9D6}"/>
              </a:ext>
            </a:extLst>
          </p:cNvPr>
          <p:cNvSpPr txBox="1"/>
          <p:nvPr/>
        </p:nvSpPr>
        <p:spPr>
          <a:xfrm>
            <a:off x="2844246" y="3534547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61447-6635-44C1-A2CC-31B29BE71776}"/>
              </a:ext>
            </a:extLst>
          </p:cNvPr>
          <p:cNvSpPr txBox="1"/>
          <p:nvPr/>
        </p:nvSpPr>
        <p:spPr>
          <a:xfrm>
            <a:off x="3275813" y="4462645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FD97FA-BACD-4D36-96E5-A21236F02C25}"/>
              </a:ext>
            </a:extLst>
          </p:cNvPr>
          <p:cNvSpPr txBox="1"/>
          <p:nvPr/>
        </p:nvSpPr>
        <p:spPr>
          <a:xfrm>
            <a:off x="5896011" y="2891749"/>
            <a:ext cx="584933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a repository is created, the master branch is made, generally the team makes a develop branch for most people to work out of. As releases are ready develop is synched up with master, and the release is done from there. If a hotfix is required it is usually done out of master and then master is used to update develop. As developers work on features/stories, they make a branch called a feature branch off of develop, and when it ready to be merged back into develop, the team member makes a “pull request” which allows the code to be reviewed before being merged into develop, and eventually master.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81593-E7D7-4C5B-8819-DACDD18C27D8}"/>
              </a:ext>
            </a:extLst>
          </p:cNvPr>
          <p:cNvCxnSpPr>
            <a:cxnSpLocks/>
          </p:cNvCxnSpPr>
          <p:nvPr/>
        </p:nvCxnSpPr>
        <p:spPr>
          <a:xfrm flipV="1">
            <a:off x="3013924" y="1847659"/>
            <a:ext cx="657036" cy="67127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7C3AC2-244B-4ADC-BE8D-2132C21E3FE7}"/>
              </a:ext>
            </a:extLst>
          </p:cNvPr>
          <p:cNvCxnSpPr>
            <a:cxnSpLocks/>
          </p:cNvCxnSpPr>
          <p:nvPr/>
        </p:nvCxnSpPr>
        <p:spPr>
          <a:xfrm flipV="1">
            <a:off x="4662472" y="1871156"/>
            <a:ext cx="493210" cy="69290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DBD84D-BF13-404E-B33D-23FD41A4EA99}"/>
              </a:ext>
            </a:extLst>
          </p:cNvPr>
          <p:cNvCxnSpPr>
            <a:cxnSpLocks/>
          </p:cNvCxnSpPr>
          <p:nvPr/>
        </p:nvCxnSpPr>
        <p:spPr>
          <a:xfrm flipV="1">
            <a:off x="5955196" y="1860224"/>
            <a:ext cx="511980" cy="72394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2C0294-63E2-4322-93F0-62CDA8171EFF}"/>
              </a:ext>
            </a:extLst>
          </p:cNvPr>
          <p:cNvCxnSpPr>
            <a:cxnSpLocks/>
          </p:cNvCxnSpPr>
          <p:nvPr/>
        </p:nvCxnSpPr>
        <p:spPr>
          <a:xfrm flipV="1">
            <a:off x="4662472" y="1228945"/>
            <a:ext cx="537388" cy="628103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07FE6F-D046-4E24-AB24-DBDDD2D1C4F6}"/>
              </a:ext>
            </a:extLst>
          </p:cNvPr>
          <p:cNvCxnSpPr>
            <a:cxnSpLocks/>
          </p:cNvCxnSpPr>
          <p:nvPr/>
        </p:nvCxnSpPr>
        <p:spPr>
          <a:xfrm>
            <a:off x="5153650" y="1256868"/>
            <a:ext cx="1484722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C1D7E9-A8AF-42B4-BC06-67BAB515A1E8}"/>
              </a:ext>
            </a:extLst>
          </p:cNvPr>
          <p:cNvCxnSpPr>
            <a:cxnSpLocks/>
          </p:cNvCxnSpPr>
          <p:nvPr/>
        </p:nvCxnSpPr>
        <p:spPr>
          <a:xfrm>
            <a:off x="6570482" y="1293523"/>
            <a:ext cx="339253" cy="525703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ABA7D3-FA6B-4F86-9056-72B88FAEEF22}"/>
              </a:ext>
            </a:extLst>
          </p:cNvPr>
          <p:cNvCxnSpPr>
            <a:cxnSpLocks/>
          </p:cNvCxnSpPr>
          <p:nvPr/>
        </p:nvCxnSpPr>
        <p:spPr>
          <a:xfrm>
            <a:off x="7044575" y="1846087"/>
            <a:ext cx="478416" cy="70233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55BE20-EA18-404D-9491-1F3C157CECC6}"/>
              </a:ext>
            </a:extLst>
          </p:cNvPr>
          <p:cNvSpPr txBox="1"/>
          <p:nvPr/>
        </p:nvSpPr>
        <p:spPr>
          <a:xfrm>
            <a:off x="5103293" y="892813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hotfix</a:t>
            </a:r>
          </a:p>
        </p:txBody>
      </p:sp>
      <p:pic>
        <p:nvPicPr>
          <p:cNvPr id="25" name="Picture 6" descr="Image result for pull-request icon">
            <a:extLst>
              <a:ext uri="{FF2B5EF4-FFF2-40B4-BE49-F238E27FC236}">
                <a16:creationId xmlns:a16="http://schemas.microsoft.com/office/drawing/2014/main" id="{F25641A5-515C-4892-BFDD-29687080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46" y="3099143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7" name="Picture 6" descr="Image result for pull-request icon">
            <a:extLst>
              <a:ext uri="{FF2B5EF4-FFF2-40B4-BE49-F238E27FC236}">
                <a16:creationId xmlns:a16="http://schemas.microsoft.com/office/drawing/2014/main" id="{36884333-7307-4A56-8DF0-9919CBBC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93" y="3667473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2" name="Picture 6" descr="Image result for pull-request icon">
            <a:extLst>
              <a:ext uri="{FF2B5EF4-FFF2-40B4-BE49-F238E27FC236}">
                <a16:creationId xmlns:a16="http://schemas.microsoft.com/office/drawing/2014/main" id="{38236944-CA4F-4527-8DCC-11D00EAF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00" y="2094510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3" name="Picture 6" descr="Image result for pull-request icon">
            <a:extLst>
              <a:ext uri="{FF2B5EF4-FFF2-40B4-BE49-F238E27FC236}">
                <a16:creationId xmlns:a16="http://schemas.microsoft.com/office/drawing/2014/main" id="{56C55285-A4CC-404A-B4DE-93CDC4D9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2" y="1365979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4" name="Picture 6" descr="Image result for pull-request icon">
            <a:extLst>
              <a:ext uri="{FF2B5EF4-FFF2-40B4-BE49-F238E27FC236}">
                <a16:creationId xmlns:a16="http://schemas.microsoft.com/office/drawing/2014/main" id="{F402C970-7250-4088-AC18-56A56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75" y="2094510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5" name="Picture 6" descr="Image result for pull-request icon">
            <a:extLst>
              <a:ext uri="{FF2B5EF4-FFF2-40B4-BE49-F238E27FC236}">
                <a16:creationId xmlns:a16="http://schemas.microsoft.com/office/drawing/2014/main" id="{121F8C32-CD99-4C90-9CA6-F4934B93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50" y="2094510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8" name="Picture 6" descr="Image result for pull-request icon">
            <a:extLst>
              <a:ext uri="{FF2B5EF4-FFF2-40B4-BE49-F238E27FC236}">
                <a16:creationId xmlns:a16="http://schemas.microsoft.com/office/drawing/2014/main" id="{04FF8019-1ABC-4989-9659-867F9F45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72" y="2028521"/>
            <a:ext cx="193135" cy="257513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46431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261969-9639-472C-A0BB-8674262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Build Release 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129C-6E6F-4817-8BEF-6E05C642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 repeatable process to get your code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7700637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1541</Words>
  <Application>Microsoft Office PowerPoint</Application>
  <PresentationFormat>Widescreen</PresentationFormat>
  <Paragraphs>215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Arial Bold</vt:lpstr>
      <vt:lpstr>Calibri</vt:lpstr>
      <vt:lpstr>Courier New</vt:lpstr>
      <vt:lpstr>Custom Design</vt:lpstr>
      <vt:lpstr>Live! 360 2018</vt:lpstr>
      <vt:lpstr>Visual Studio Live! New York 2015</vt:lpstr>
      <vt:lpstr>MAM01 – Workshop: Application Cloud Modernization and Migration</vt:lpstr>
      <vt:lpstr>The 12Factor.net factors</vt:lpstr>
      <vt:lpstr>i. Codebase</vt:lpstr>
      <vt:lpstr>Source control is not optional</vt:lpstr>
      <vt:lpstr>Take time to review maintainability</vt:lpstr>
      <vt:lpstr>Developer Patterns and Habits</vt:lpstr>
      <vt:lpstr>PowerPoint Presentation</vt:lpstr>
      <vt:lpstr>Simple Branch Strategy</vt:lpstr>
      <vt:lpstr>V. Build Release Run</vt:lpstr>
      <vt:lpstr>Remember this?</vt:lpstr>
      <vt:lpstr>PowerPoint Presentation</vt:lpstr>
      <vt:lpstr>Releases</vt:lpstr>
      <vt:lpstr>Typical Release Plan</vt:lpstr>
      <vt:lpstr>IIi. CoNFIG</vt:lpstr>
      <vt:lpstr>PowerPoint Presentation</vt:lpstr>
      <vt:lpstr>Anti-Pattern: Configuration in files</vt:lpstr>
      <vt:lpstr>Configuration the modern way</vt:lpstr>
      <vt:lpstr>PowerPoint Presentation</vt:lpstr>
      <vt:lpstr>X. Dev/prod parity</vt:lpstr>
      <vt:lpstr>PowerPoint Presentation</vt:lpstr>
      <vt:lpstr>Parity</vt:lpstr>
      <vt:lpstr>Ideal Situation</vt:lpstr>
      <vt:lpstr>XI. Logs</vt:lpstr>
      <vt:lpstr>Most applications log badly</vt:lpstr>
      <vt:lpstr>Anti-Pattern: Logging to Disk</vt:lpstr>
      <vt:lpstr>STDOUT &amp; STDERR are ideal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61</cp:revision>
  <dcterms:created xsi:type="dcterms:W3CDTF">2018-08-25T18:12:54Z</dcterms:created>
  <dcterms:modified xsi:type="dcterms:W3CDTF">2018-10-23T17:37:56Z</dcterms:modified>
</cp:coreProperties>
</file>