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63" r:id="rId6"/>
    <p:sldId id="258" r:id="rId7"/>
    <p:sldId id="264" r:id="rId8"/>
    <p:sldId id="259" r:id="rId9"/>
    <p:sldId id="265" r:id="rId10"/>
    <p:sldId id="268" r:id="rId11"/>
    <p:sldId id="266" r:id="rId12"/>
    <p:sldId id="260" r:id="rId13"/>
    <p:sldId id="269" r:id="rId14"/>
    <p:sldId id="271" r:id="rId15"/>
    <p:sldId id="267" r:id="rId16"/>
    <p:sldId id="261" r:id="rId17"/>
    <p:sldId id="262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0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2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4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17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39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0933"/>
            <a:ext cx="10972800" cy="5104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8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10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3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35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2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3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0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12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8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00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4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0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83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0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46B8-44D0-4F59-823B-8E31471A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E61B456-146A-4387-8660-89A341C8255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litzkriegsoftware.net/Blog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stuartw@magenic.com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channel/UCO88zFRJMTrAZZbYzhvAlMg" TargetMode="External"/><Relationship Id="rId5" Type="http://schemas.openxmlformats.org/officeDocument/2006/relationships/hyperlink" Target="https://github.com/BlitzkriegSoftware/MAL2018" TargetMode="External"/><Relationship Id="rId4" Type="http://schemas.openxmlformats.org/officeDocument/2006/relationships/hyperlink" Target="http://lnkd.in/P35kV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B9F7C7-0139-4CF9-9475-56982329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72211"/>
            <a:ext cx="10363200" cy="1470025"/>
          </a:xfrm>
        </p:spPr>
        <p:txBody>
          <a:bodyPr/>
          <a:lstStyle/>
          <a:p>
            <a:r>
              <a:rPr lang="en-US" dirty="0"/>
              <a:t>MAM01 – Workshop: Application Cloud Modernization and Migration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76A6E15-FDE6-4195-9C90-AAA0C2070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37029"/>
            <a:ext cx="8534400" cy="1752600"/>
          </a:xfrm>
        </p:spPr>
        <p:txBody>
          <a:bodyPr/>
          <a:lstStyle/>
          <a:p>
            <a:r>
              <a:rPr lang="en-US" dirty="0"/>
              <a:t>Monday Dec.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Session 05</a:t>
            </a:r>
          </a:p>
        </p:txBody>
      </p:sp>
    </p:spTree>
    <p:extLst>
      <p:ext uri="{BB962C8B-B14F-4D97-AF65-F5344CB8AC3E}">
        <p14:creationId xmlns:p14="http://schemas.microsoft.com/office/powerpoint/2010/main" val="25058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2533-BDB9-4D20-892D-6825B764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art of process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4109-9480-4FC9-86AA-3F610D98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58" y="1417639"/>
            <a:ext cx="10972800" cy="49064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 stateless, share-nothing, do all IO and state via backing services.</a:t>
            </a:r>
          </a:p>
          <a:p>
            <a:r>
              <a:rPr lang="en-US" dirty="0"/>
              <a:t>Caching can be used carefully, the length of a request/reply cycle being ideal</a:t>
            </a:r>
          </a:p>
          <a:p>
            <a:r>
              <a:rPr lang="en-US" dirty="0"/>
              <a:t>Long term caching involves cache-invalidation which is one of the hardest problems to get right</a:t>
            </a:r>
          </a:p>
          <a:p>
            <a:pPr lvl="1"/>
            <a:r>
              <a:rPr lang="en-US" dirty="0"/>
              <a:t>Processes should expose a way to cause cache-invalidation without restarting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199605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7102-A212-47FB-AEA7-D065BB3C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term caching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FD64-2EDE-4D3A-8159-80C6FDD1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an external backing-service like REDIS to balance performance with durability</a:t>
            </a:r>
          </a:p>
          <a:p>
            <a:r>
              <a:rPr lang="en-US" dirty="0"/>
              <a:t>Consider expiration headers for HTTP/S requests to optimize process resources</a:t>
            </a:r>
          </a:p>
          <a:p>
            <a:r>
              <a:rPr lang="en-US" dirty="0"/>
              <a:t>Edge caching is ideal for resources that do not change often such as site images, stylesheets, media, etc. </a:t>
            </a:r>
          </a:p>
          <a:p>
            <a:pPr lvl="1"/>
            <a:r>
              <a:rPr lang="en-US" dirty="0"/>
              <a:t>Again there should be a strategy to replace these assets when needed</a:t>
            </a:r>
          </a:p>
        </p:txBody>
      </p:sp>
    </p:spTree>
    <p:extLst>
      <p:ext uri="{BB962C8B-B14F-4D97-AF65-F5344CB8AC3E}">
        <p14:creationId xmlns:p14="http://schemas.microsoft.com/office/powerpoint/2010/main" val="209823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28847" y="365519"/>
            <a:ext cx="1125835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Sometimes caching is done, when a queue would have been better. Ask is the item being cached passing information or initiating action?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1E97C14-A9E7-4CD7-95C5-8EDA954BE9DD}"/>
              </a:ext>
            </a:extLst>
          </p:cNvPr>
          <p:cNvSpPr/>
          <p:nvPr/>
        </p:nvSpPr>
        <p:spPr>
          <a:xfrm>
            <a:off x="2196445" y="4166647"/>
            <a:ext cx="7614305" cy="892379"/>
          </a:xfrm>
          <a:prstGeom prst="wedgeRectCallout">
            <a:avLst>
              <a:gd name="adj1" fmla="val 6264"/>
              <a:gd name="adj2" fmla="val 9951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Everything is in REDIS so we don't have too many technologies, the app isn't very stable, problem?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64522A8-0441-4EE7-8E49-D903CBB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872" y="53910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9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38B89-8528-4D7D-944D-8F75BA99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</a:t>
            </a:r>
            <a:r>
              <a:rPr lang="en-US" sz="5400" dirty="0"/>
              <a:t>Port binding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525209-F20B-4D65-842F-E3E97419D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address, port and the protocol are what we need to connect</a:t>
            </a:r>
          </a:p>
        </p:txBody>
      </p:sp>
    </p:spTree>
    <p:extLst>
      <p:ext uri="{BB962C8B-B14F-4D97-AF65-F5344CB8AC3E}">
        <p14:creationId xmlns:p14="http://schemas.microsoft.com/office/powerpoint/2010/main" val="398006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0007-AD22-4A9B-BE49-74F92640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VII. </a:t>
            </a:r>
            <a:r>
              <a:rPr lang="en-US" sz="6000" dirty="0"/>
              <a:t>Port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24E7-7646-4A71-BFAD-A388FF65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/>
          <a:lstStyle/>
          <a:p>
            <a:r>
              <a:rPr lang="en-US" dirty="0"/>
              <a:t>Port binding is not all that complicated</a:t>
            </a:r>
          </a:p>
          <a:p>
            <a:pPr lvl="1"/>
            <a:r>
              <a:rPr lang="en-US" dirty="0"/>
              <a:t>Web Services uses 443</a:t>
            </a:r>
          </a:p>
          <a:p>
            <a:pPr lvl="1"/>
            <a:r>
              <a:rPr lang="en-US" dirty="0"/>
              <a:t>REDIS uses 6379</a:t>
            </a:r>
          </a:p>
          <a:p>
            <a:pPr lvl="1"/>
            <a:r>
              <a:rPr lang="en-US" dirty="0"/>
              <a:t>SQL Server uses 1433</a:t>
            </a:r>
          </a:p>
          <a:p>
            <a:pPr lvl="1"/>
            <a:r>
              <a:rPr lang="en-US" dirty="0"/>
              <a:t>Oracle uses 1521</a:t>
            </a:r>
          </a:p>
          <a:p>
            <a:r>
              <a:rPr lang="en-US" dirty="0"/>
              <a:t>Internet Assigned Numbers Authority (IANA) manages well-known ports</a:t>
            </a:r>
          </a:p>
        </p:txBody>
      </p:sp>
    </p:spTree>
    <p:extLst>
      <p:ext uri="{BB962C8B-B14F-4D97-AF65-F5344CB8AC3E}">
        <p14:creationId xmlns:p14="http://schemas.microsoft.com/office/powerpoint/2010/main" val="23447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B7C7E876-83AA-4271-BA7B-C60B1306B60C}"/>
              </a:ext>
            </a:extLst>
          </p:cNvPr>
          <p:cNvSpPr/>
          <p:nvPr/>
        </p:nvSpPr>
        <p:spPr>
          <a:xfrm>
            <a:off x="657225" y="1333500"/>
            <a:ext cx="10991850" cy="45624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Next: Modernization Approaches and Checklist, Part 2</a:t>
            </a:r>
          </a:p>
        </p:txBody>
      </p:sp>
    </p:spTree>
    <p:extLst>
      <p:ext uri="{BB962C8B-B14F-4D97-AF65-F5344CB8AC3E}">
        <p14:creationId xmlns:p14="http://schemas.microsoft.com/office/powerpoint/2010/main" val="408988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28" y="263320"/>
            <a:ext cx="91200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Stuart Williams</a:t>
            </a:r>
          </a:p>
          <a:p>
            <a:r>
              <a:rPr lang="en-US" sz="2000" dirty="0"/>
              <a:t>Cloud/DevOps Practice Lead + National Markets  Consultant</a:t>
            </a:r>
          </a:p>
          <a:p>
            <a:r>
              <a:rPr lang="en-US" sz="2000" dirty="0"/>
              <a:t>Magenic Technologies Inc.</a:t>
            </a:r>
          </a:p>
          <a:p>
            <a:r>
              <a:rPr lang="en-US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stuartw@magenic.com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Blog: </a:t>
            </a:r>
            <a:r>
              <a:rPr lang="en-US" sz="2000" u="sng" dirty="0">
                <a:hlinkClick r:id="rId3"/>
              </a:rPr>
              <a:t>http://blitzkriegsoftware.net/Blog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LinkedIn: </a:t>
            </a:r>
            <a:r>
              <a:rPr lang="en-US" sz="2000" u="sng" dirty="0">
                <a:hlinkClick r:id="rId4"/>
              </a:rPr>
              <a:t>http://lnkd.in/P35kVT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https://github.com/BlitzkriegSoftware/MAL2018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YouTube: </a:t>
            </a:r>
            <a:r>
              <a:rPr lang="en-US" sz="2000" u="sng" dirty="0">
                <a:hlinkClick r:id="rId6"/>
              </a:rPr>
              <a:t>https://www.youtube.com/channel/UCO88zFRJMTrAZZbYzhvAlMg</a:t>
            </a:r>
            <a:endParaRPr lang="en-US" sz="2000" u="sng" dirty="0"/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EAB62B2-29BE-4E5D-9986-3793BE3C8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87" y="263321"/>
            <a:ext cx="2251265" cy="3231654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0F1A405-C5A4-41AA-80C8-A60E6049A8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" y="5503389"/>
            <a:ext cx="594443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E90ED-D8C5-45DD-8DEA-0F2F248C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12Factor.net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A4CC-525D-4AE2-8AB1-0B4328322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14451"/>
            <a:ext cx="5384800" cy="516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I. Codebase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One codebase tracked in revision control, many deploys</a:t>
            </a:r>
          </a:p>
          <a:p>
            <a:pPr marL="0" indent="0">
              <a:buNone/>
            </a:pPr>
            <a:r>
              <a:rPr lang="en-US" sz="2000" dirty="0"/>
              <a:t>II. Dependencies</a:t>
            </a:r>
          </a:p>
          <a:p>
            <a:pPr marL="457200" lvl="1" indent="0">
              <a:buNone/>
            </a:pPr>
            <a:r>
              <a:rPr lang="en-US" sz="1800" dirty="0"/>
              <a:t>Explicitly declare and isolate dependencies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III. Config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Store config in the environment</a:t>
            </a:r>
          </a:p>
          <a:p>
            <a:pPr marL="0" indent="0">
              <a:buNone/>
            </a:pPr>
            <a:r>
              <a:rPr lang="en-US" sz="2000" dirty="0"/>
              <a:t>IV. Backing services</a:t>
            </a:r>
          </a:p>
          <a:p>
            <a:pPr marL="457200" lvl="1" indent="0">
              <a:buNone/>
            </a:pPr>
            <a:r>
              <a:rPr lang="en-US" sz="1800" dirty="0"/>
              <a:t>Treat backing services as attached resources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V. Build, release, run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Strictly separate build and run stages</a:t>
            </a:r>
          </a:p>
          <a:p>
            <a:pPr marL="0" indent="0">
              <a:buNone/>
            </a:pPr>
            <a:r>
              <a:rPr lang="en-US" sz="2000" dirty="0"/>
              <a:t>VI. Processes</a:t>
            </a:r>
          </a:p>
          <a:p>
            <a:pPr marL="457200" lvl="1" indent="0">
              <a:buNone/>
            </a:pPr>
            <a:r>
              <a:rPr lang="en-US" sz="1800" dirty="0"/>
              <a:t>Execute the app as one or more stateless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63FE2-EAFE-49DB-9B01-275DC72F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14451"/>
            <a:ext cx="5384800" cy="516254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/>
              <a:t>VII. Port binding</a:t>
            </a:r>
          </a:p>
          <a:p>
            <a:pPr marL="457200" lvl="1" indent="0">
              <a:buNone/>
            </a:pPr>
            <a:r>
              <a:rPr lang="en-US" sz="1800" dirty="0"/>
              <a:t>Export services via port binding</a:t>
            </a:r>
          </a:p>
          <a:p>
            <a:pPr marL="0" indent="0">
              <a:buNone/>
            </a:pPr>
            <a:r>
              <a:rPr lang="en-US" sz="2000" dirty="0"/>
              <a:t>VIII. Concurrency</a:t>
            </a:r>
          </a:p>
          <a:p>
            <a:pPr marL="457200" lvl="1" indent="0">
              <a:buNone/>
            </a:pPr>
            <a:r>
              <a:rPr lang="en-US" sz="1800" dirty="0"/>
              <a:t>Scale out via the process model</a:t>
            </a:r>
          </a:p>
          <a:p>
            <a:pPr marL="0" indent="0">
              <a:buNone/>
            </a:pPr>
            <a:r>
              <a:rPr lang="en-US" sz="2000" dirty="0"/>
              <a:t>IX. Disposability</a:t>
            </a:r>
          </a:p>
          <a:p>
            <a:pPr marL="457200" lvl="1" indent="0">
              <a:buNone/>
            </a:pPr>
            <a:r>
              <a:rPr lang="en-US" sz="1800" dirty="0"/>
              <a:t>Maximize robustness with fast startup and graceful shutdown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X. Dev/prod parity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Keep development, staging, and production as similar as possible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XI. Logs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Treat logs as event streams</a:t>
            </a:r>
          </a:p>
          <a:p>
            <a:pPr marL="0" indent="0">
              <a:buNone/>
            </a:pPr>
            <a:r>
              <a:rPr lang="en-US" sz="2000" dirty="0"/>
              <a:t>XII. Admin processes</a:t>
            </a:r>
          </a:p>
          <a:p>
            <a:pPr marL="457200" lvl="1" indent="0">
              <a:buNone/>
            </a:pPr>
            <a:r>
              <a:rPr lang="en-US" sz="1800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421709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38B89-8528-4D7D-944D-8F75BA99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sz="5400" dirty="0"/>
              <a:t>Dependencies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525209-F20B-4D65-842F-E3E97419D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build, supply everything it needs</a:t>
            </a:r>
          </a:p>
        </p:txBody>
      </p:sp>
    </p:spTree>
    <p:extLst>
      <p:ext uri="{BB962C8B-B14F-4D97-AF65-F5344CB8AC3E}">
        <p14:creationId xmlns:p14="http://schemas.microsoft.com/office/powerpoint/2010/main" val="126687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0F38D-59D5-432C-A0A7-B95C80E2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Dependencies Key Concepts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B4B9D-5821-45DB-9A8D-761BF0AC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049"/>
            <a:ext cx="10972800" cy="51720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Isolate dependencies, deployable units should never assume that some library is pre-installed.</a:t>
            </a:r>
          </a:p>
          <a:p>
            <a:r>
              <a:rPr lang="en-US" dirty="0"/>
              <a:t>The use of package managers and the explicit declaration of dependencies is an important must do. Often when transitioning to 12-factor this is one of the most difficult tasks identifying and building code properly</a:t>
            </a:r>
          </a:p>
          <a:p>
            <a:r>
              <a:rPr lang="en-US" dirty="0"/>
              <a:t>Scripts, builds, etc. should verify their pre-conditions are installed, and install them if not.</a:t>
            </a:r>
          </a:p>
        </p:txBody>
      </p:sp>
    </p:spTree>
    <p:extLst>
      <p:ext uri="{BB962C8B-B14F-4D97-AF65-F5344CB8AC3E}">
        <p14:creationId xmlns:p14="http://schemas.microsoft.com/office/powerpoint/2010/main" val="103839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38B89-8528-4D7D-944D-8F75BA99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sz="5400" dirty="0"/>
              <a:t>Backing services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525209-F20B-4D65-842F-E3E97419D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runtime what it needs is explicit and documented</a:t>
            </a:r>
          </a:p>
        </p:txBody>
      </p:sp>
    </p:spTree>
    <p:extLst>
      <p:ext uri="{BB962C8B-B14F-4D97-AF65-F5344CB8AC3E}">
        <p14:creationId xmlns:p14="http://schemas.microsoft.com/office/powerpoint/2010/main" val="42451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2533-BDB9-4D20-892D-6825B764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sz="6000" dirty="0"/>
              <a:t>backing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4109-9480-4FC9-86AA-3F610D98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backing service is anything that a deployable unit calls or uses: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Databases (SQL and no-SQL)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AAB7-9018-4B73-BCEC-7861E094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3BB1-93BF-45A2-AB8D-7C6723EA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4998"/>
            <a:ext cx="10972800" cy="51047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backing services should be explicitly externalized via configuration (see that section). Hard coding is bad. Externalize as much about the backing service as possible.</a:t>
            </a:r>
          </a:p>
          <a:p>
            <a:r>
              <a:rPr lang="en-US" dirty="0"/>
              <a:t>Ideally, any backing service whose contact might be volatile are façaded by a service to present consumers with a stable interface</a:t>
            </a:r>
          </a:p>
          <a:p>
            <a:r>
              <a:rPr lang="en-US" dirty="0"/>
              <a:t>Local and remote services should be treated exactly the same. Each instance should be treated as a distinct backing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AAE00-C073-4752-B6E0-3517A50FAE19}"/>
              </a:ext>
            </a:extLst>
          </p:cNvPr>
          <p:cNvSpPr/>
          <p:nvPr/>
        </p:nvSpPr>
        <p:spPr>
          <a:xfrm>
            <a:off x="628847" y="615159"/>
            <a:ext cx="1074949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i="1" dirty="0">
                <a:solidFill>
                  <a:srgbClr val="7030A0"/>
                </a:solidFill>
              </a:rPr>
              <a:t>Lemma</a:t>
            </a:r>
            <a:r>
              <a:rPr lang="en-US" sz="5400" dirty="0">
                <a:solidFill>
                  <a:srgbClr val="7030A0"/>
                </a:solidFill>
              </a:rPr>
              <a:t>: </a:t>
            </a:r>
            <a:r>
              <a:rPr lang="en-US" sz="5400" dirty="0">
                <a:solidFill>
                  <a:schemeClr val="accent5"/>
                </a:solidFill>
              </a:rPr>
              <a:t>A backing service is properly planned if at runtime it can be replaced without changing code or re-deployment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1E97C14-A9E7-4CD7-95C5-8EDA954BE9DD}"/>
              </a:ext>
            </a:extLst>
          </p:cNvPr>
          <p:cNvSpPr/>
          <p:nvPr/>
        </p:nvSpPr>
        <p:spPr>
          <a:xfrm>
            <a:off x="1253765" y="4166647"/>
            <a:ext cx="8556985" cy="892379"/>
          </a:xfrm>
          <a:prstGeom prst="wedgeRectCallout">
            <a:avLst>
              <a:gd name="adj1" fmla="val 6264"/>
              <a:gd name="adj2" fmla="val 9951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We moved the DB server, so we had to push all the code. What's up with the bat?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E64522A8-0441-4EE7-8E49-D903CBB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872" y="5391051"/>
            <a:ext cx="1075320" cy="10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2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38B89-8528-4D7D-944D-8F75BA99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</a:t>
            </a:r>
            <a:r>
              <a:rPr lang="en-US" sz="5400" dirty="0"/>
              <a:t>Processes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525209-F20B-4D65-842F-E3E97419D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bits run</a:t>
            </a:r>
          </a:p>
        </p:txBody>
      </p:sp>
    </p:spTree>
    <p:extLst>
      <p:ext uri="{BB962C8B-B14F-4D97-AF65-F5344CB8AC3E}">
        <p14:creationId xmlns:p14="http://schemas.microsoft.com/office/powerpoint/2010/main" val="1592585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MAL_STW_WS_01</Template>
  <TotalTime>280</TotalTime>
  <Words>641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Arial Bold</vt:lpstr>
      <vt:lpstr>Calibri</vt:lpstr>
      <vt:lpstr>Custom Design</vt:lpstr>
      <vt:lpstr>Live! 360 2018</vt:lpstr>
      <vt:lpstr>Visual Studio Live! New York 2015</vt:lpstr>
      <vt:lpstr>MAM01 – Workshop: Application Cloud Modernization and Migration</vt:lpstr>
      <vt:lpstr>The 12Factor.net factors</vt:lpstr>
      <vt:lpstr>II. Dependencies</vt:lpstr>
      <vt:lpstr>Dependencies Key Concepts</vt:lpstr>
      <vt:lpstr>IV. Backing services</vt:lpstr>
      <vt:lpstr>What is a backing service</vt:lpstr>
      <vt:lpstr>Best Practices</vt:lpstr>
      <vt:lpstr>PowerPoint Presentation</vt:lpstr>
      <vt:lpstr>VI. Processes </vt:lpstr>
      <vt:lpstr>The art of process design</vt:lpstr>
      <vt:lpstr>Long term caching techniques</vt:lpstr>
      <vt:lpstr>PowerPoint Presentation</vt:lpstr>
      <vt:lpstr>VII. Port binding</vt:lpstr>
      <vt:lpstr>VII. Port binding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Modernization</dc:title>
  <dc:creator>Stuart Williams</dc:creator>
  <cp:lastModifiedBy>Stuart Williams</cp:lastModifiedBy>
  <cp:revision>35</cp:revision>
  <dcterms:created xsi:type="dcterms:W3CDTF">2018-08-25T18:14:06Z</dcterms:created>
  <dcterms:modified xsi:type="dcterms:W3CDTF">2018-10-23T17:38:11Z</dcterms:modified>
</cp:coreProperties>
</file>