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62" r:id="rId6"/>
    <p:sldId id="258" r:id="rId7"/>
    <p:sldId id="266" r:id="rId8"/>
    <p:sldId id="264" r:id="rId9"/>
    <p:sldId id="259" r:id="rId10"/>
    <p:sldId id="267" r:id="rId11"/>
    <p:sldId id="265" r:id="rId12"/>
    <p:sldId id="268" r:id="rId13"/>
    <p:sldId id="260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6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3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9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39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933"/>
            <a:ext cx="10972800" cy="5104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7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6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5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37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4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8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5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0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1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6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3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198-7635-4D12-B445-8D7D6D36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1A1221-FD9D-46F7-81A9-02972417768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blitzkriegsoftware.net/Blog" TargetMode="External"/><Relationship Id="rId7" Type="http://schemas.openxmlformats.org/officeDocument/2006/relationships/image" Target="../media/image5.jpg"/><Relationship Id="rId2" Type="http://schemas.openxmlformats.org/officeDocument/2006/relationships/hyperlink" Target="mailto:stuartw@magenic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channel/UCO88zFRJMTrAZZbYzhvAlMg" TargetMode="External"/><Relationship Id="rId5" Type="http://schemas.openxmlformats.org/officeDocument/2006/relationships/hyperlink" Target="https://github.com/BlitzkriegSoftware/MAL2018" TargetMode="External"/><Relationship Id="rId4" Type="http://schemas.openxmlformats.org/officeDocument/2006/relationships/hyperlink" Target="http://lnkd.in/P35kV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B29F145-B4CB-4AB4-B760-F18A838B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72211"/>
            <a:ext cx="10363200" cy="1470025"/>
          </a:xfrm>
        </p:spPr>
        <p:txBody>
          <a:bodyPr/>
          <a:lstStyle/>
          <a:p>
            <a:r>
              <a:rPr lang="en-US" dirty="0"/>
              <a:t>MAM01 – Workshop: Application Cloud Modernization and Migration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C8423A4-9D7B-4E9C-B1CC-B0188B7AC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37029"/>
            <a:ext cx="8534400" cy="1752600"/>
          </a:xfrm>
        </p:spPr>
        <p:txBody>
          <a:bodyPr/>
          <a:lstStyle/>
          <a:p>
            <a:r>
              <a:rPr lang="en-US" dirty="0"/>
              <a:t>Monday Dec.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Session 06</a:t>
            </a:r>
          </a:p>
        </p:txBody>
      </p:sp>
    </p:spTree>
    <p:extLst>
      <p:ext uri="{BB962C8B-B14F-4D97-AF65-F5344CB8AC3E}">
        <p14:creationId xmlns:p14="http://schemas.microsoft.com/office/powerpoint/2010/main" val="2505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39898" y="1193729"/>
            <a:ext cx="107494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Your maintenance code deserves the same consideration as your application system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551679" y="4162425"/>
            <a:ext cx="7259071" cy="896602"/>
          </a:xfrm>
          <a:prstGeom prst="wedgeRectCallout">
            <a:avLst>
              <a:gd name="adj1" fmla="val 8899"/>
              <a:gd name="adj2" fmla="val 10711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Hey, the job server is down, apparently the files have not backed up in a month… </a:t>
            </a:r>
            <a:r>
              <a:rPr lang="en-US" sz="2800" dirty="0" err="1">
                <a:solidFill>
                  <a:schemeClr val="tx1"/>
                </a:solidFill>
              </a:rPr>
              <a:t>Oooops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81ED-BC1F-4413-A699-789D4311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2EB4-B94E-4468-A79A-E5041FF7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r>
              <a:rPr lang="en-US" dirty="0"/>
              <a:t>Tasks, Jobs, Updaters, and misc. processes should be treated the same way as any other deployable units</a:t>
            </a:r>
          </a:p>
          <a:p>
            <a:pPr lvl="1"/>
            <a:r>
              <a:rPr lang="en-US" dirty="0"/>
              <a:t>They should be built, deployed, tested, managed, and monitored just like apps</a:t>
            </a:r>
          </a:p>
          <a:p>
            <a:pPr lvl="1"/>
            <a:r>
              <a:rPr lang="en-US" dirty="0"/>
              <a:t>Most platforms have some sort of task scheduler leverage it even it means modernizing it</a:t>
            </a:r>
          </a:p>
        </p:txBody>
      </p:sp>
    </p:spTree>
    <p:extLst>
      <p:ext uri="{BB962C8B-B14F-4D97-AF65-F5344CB8AC3E}">
        <p14:creationId xmlns:p14="http://schemas.microsoft.com/office/powerpoint/2010/main" val="22949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7C7E876-83AA-4271-BA7B-C60B1306B60C}"/>
              </a:ext>
            </a:extLst>
          </p:cNvPr>
          <p:cNvSpPr/>
          <p:nvPr/>
        </p:nvSpPr>
        <p:spPr>
          <a:xfrm>
            <a:off x="657225" y="1333500"/>
            <a:ext cx="10991850" cy="45624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Next: Go! Do! Be! </a:t>
            </a:r>
            <a:r>
              <a:rPr lang="en-US" sz="5400"/>
              <a:t>Become!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8988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28" y="263320"/>
            <a:ext cx="91200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Stuart Williams</a:t>
            </a:r>
          </a:p>
          <a:p>
            <a:r>
              <a:rPr lang="en-US" sz="2000" dirty="0"/>
              <a:t>Cloud/DevOps Practice Lead + National Markets  Consultant</a:t>
            </a:r>
          </a:p>
          <a:p>
            <a:r>
              <a:rPr lang="en-US" sz="2000" dirty="0"/>
              <a:t>Magenic Technologies Inc.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stuartw@magenic.com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Blog: </a:t>
            </a:r>
            <a:r>
              <a:rPr lang="en-US" sz="2000" u="sng" dirty="0">
                <a:hlinkClick r:id="rId3"/>
              </a:rPr>
              <a:t>http://blitzkriegsoftware.net/Blog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LinkedIn: </a:t>
            </a:r>
            <a:r>
              <a:rPr lang="en-US" sz="2000" u="sng" dirty="0">
                <a:hlinkClick r:id="rId4"/>
              </a:rPr>
              <a:t>http://lnkd.in/P35kVT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https://github.com/BlitzkriegSoftware/MAL2018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YouTube: </a:t>
            </a:r>
            <a:r>
              <a:rPr lang="en-US" sz="2000" u="sng" dirty="0">
                <a:hlinkClick r:id="rId6"/>
              </a:rPr>
              <a:t>https://www.youtube.com/channel/UCO88zFRJMTrAZZbYzhvAlMg</a:t>
            </a:r>
            <a:endParaRPr lang="en-US" sz="2000" u="sng" dirty="0"/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EAB62B2-29BE-4E5D-9986-3793BE3C8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87" y="263321"/>
            <a:ext cx="2251265" cy="323165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0F1A405-C5A4-41AA-80C8-A60E6049A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" y="5503389"/>
            <a:ext cx="594443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E90ED-D8C5-45DD-8DEA-0F2F248C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12Factor.net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A4CC-525D-4AE2-8AB1-0B432832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14451"/>
            <a:ext cx="5384800" cy="516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I. Codebase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One codebase tracked in revision control, many deploys</a:t>
            </a:r>
          </a:p>
          <a:p>
            <a:pPr marL="0" indent="0">
              <a:buNone/>
            </a:pPr>
            <a:r>
              <a:rPr lang="en-US" sz="2000" dirty="0"/>
              <a:t>II. Dependencies</a:t>
            </a:r>
          </a:p>
          <a:p>
            <a:pPr marL="457200" lvl="1" indent="0">
              <a:buNone/>
            </a:pPr>
            <a:r>
              <a:rPr lang="en-US" sz="1800" dirty="0"/>
              <a:t>Explicitly declare and isolate dependencies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III. Config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Store config in the environment</a:t>
            </a:r>
          </a:p>
          <a:p>
            <a:pPr marL="0" indent="0">
              <a:buNone/>
            </a:pPr>
            <a:r>
              <a:rPr lang="en-US" sz="2000" dirty="0"/>
              <a:t>IV. Backing services</a:t>
            </a:r>
          </a:p>
          <a:p>
            <a:pPr marL="457200" lvl="1" indent="0">
              <a:buNone/>
            </a:pPr>
            <a:r>
              <a:rPr lang="en-US" sz="1800" dirty="0"/>
              <a:t>Treat backing services as attached resources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V. Build, release, run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Strictly separate build and run stages</a:t>
            </a:r>
          </a:p>
          <a:p>
            <a:pPr marL="0" indent="0">
              <a:buNone/>
            </a:pPr>
            <a:r>
              <a:rPr lang="en-US" sz="2000" dirty="0"/>
              <a:t>VI. Processes</a:t>
            </a:r>
          </a:p>
          <a:p>
            <a:pPr marL="457200" lvl="1" indent="0">
              <a:buNone/>
            </a:pPr>
            <a:r>
              <a:rPr lang="en-US" sz="1800" dirty="0"/>
              <a:t>Execute the app as one or more stateless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63FE2-EAFE-49DB-9B01-275DC72F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14451"/>
            <a:ext cx="5384800" cy="516254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VII. Port binding</a:t>
            </a:r>
          </a:p>
          <a:p>
            <a:pPr marL="457200" lvl="1" indent="0">
              <a:buNone/>
            </a:pPr>
            <a:r>
              <a:rPr lang="en-US" sz="1800" dirty="0"/>
              <a:t>Export services via port binding</a:t>
            </a:r>
          </a:p>
          <a:p>
            <a:pPr marL="0" indent="0">
              <a:buNone/>
            </a:pPr>
            <a:r>
              <a:rPr lang="en-US" sz="2000" dirty="0"/>
              <a:t>VIII. Concurrency</a:t>
            </a:r>
          </a:p>
          <a:p>
            <a:pPr marL="457200" lvl="1" indent="0">
              <a:buNone/>
            </a:pPr>
            <a:r>
              <a:rPr lang="en-US" sz="1800" dirty="0"/>
              <a:t>Scale out via the process model</a:t>
            </a:r>
          </a:p>
          <a:p>
            <a:pPr marL="0" indent="0">
              <a:buNone/>
            </a:pPr>
            <a:r>
              <a:rPr lang="en-US" sz="2000" dirty="0"/>
              <a:t>IX. Disposability</a:t>
            </a:r>
          </a:p>
          <a:p>
            <a:pPr marL="457200" lvl="1" indent="0">
              <a:buNone/>
            </a:pPr>
            <a:r>
              <a:rPr lang="en-US" sz="1800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X. Dev/prod parity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XI. Logs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Treat logs as event streams</a:t>
            </a:r>
          </a:p>
          <a:p>
            <a:pPr marL="0" indent="0">
              <a:buNone/>
            </a:pPr>
            <a:r>
              <a:rPr lang="en-US" sz="2000" dirty="0"/>
              <a:t>XII. Admin processes</a:t>
            </a:r>
          </a:p>
          <a:p>
            <a:pPr marL="457200" lvl="1" indent="0">
              <a:buNone/>
            </a:pPr>
            <a:r>
              <a:rPr lang="en-US" sz="1800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42170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45139D-375A-4181-BBE8-5433E060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VIII. Concurrency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928F3-0972-4955-AE85-9E81CCD1D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walk, can I chew gum?</a:t>
            </a:r>
          </a:p>
        </p:txBody>
      </p:sp>
    </p:spTree>
    <p:extLst>
      <p:ext uri="{BB962C8B-B14F-4D97-AF65-F5344CB8AC3E}">
        <p14:creationId xmlns:p14="http://schemas.microsoft.com/office/powerpoint/2010/main" val="38692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B2EF-DF3E-4DF9-955E-ABBDC54E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Concurrency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3D2D-E279-4609-A446-6D9F7838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Prefer </a:t>
            </a:r>
          </a:p>
          <a:p>
            <a:pPr lvl="1"/>
            <a:r>
              <a:rPr lang="en-US" dirty="0"/>
              <a:t>Horizontal scaling to vertical scaling</a:t>
            </a:r>
          </a:p>
          <a:p>
            <a:pPr lvl="1"/>
            <a:r>
              <a:rPr lang="en-US" dirty="0"/>
              <a:t>Horizontal scaling to using threads</a:t>
            </a:r>
          </a:p>
          <a:p>
            <a:r>
              <a:rPr lang="en-US" dirty="0"/>
              <a:t>Good practices</a:t>
            </a:r>
          </a:p>
          <a:p>
            <a:pPr lvl="1"/>
            <a:r>
              <a:rPr lang="en-US" dirty="0"/>
              <a:t>Async Input / Output to avoid blocking</a:t>
            </a:r>
          </a:p>
          <a:p>
            <a:pPr lvl="1"/>
            <a:r>
              <a:rPr lang="en-US" dirty="0"/>
              <a:t>.NET Task and Parallel Task Library </a:t>
            </a:r>
          </a:p>
          <a:p>
            <a:r>
              <a:rPr lang="en-US" dirty="0"/>
              <a:t>Avoid</a:t>
            </a:r>
          </a:p>
          <a:p>
            <a:pPr lvl="1"/>
            <a:r>
              <a:rPr lang="en-US" dirty="0"/>
              <a:t>.NET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Thread( 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.()</a:t>
            </a:r>
            <a:r>
              <a:rPr lang="en-US" dirty="0"/>
              <a:t>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8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06A0-7931-439C-A484-52247FAC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E8B8-80C6-4E73-870D-B8E0D8AB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047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Auto-scaling – this is the big win for PaaS and Container systems (like K8s and PCF)</a:t>
            </a:r>
          </a:p>
          <a:p>
            <a:r>
              <a:rPr lang="en-US" dirty="0"/>
              <a:t>Queue mediation to break up units of work that can be scaled separately, queues make great buffers to deal with peak loads</a:t>
            </a:r>
          </a:p>
          <a:p>
            <a:r>
              <a:rPr lang="en-US" dirty="0"/>
              <a:t>Always do I/O via Async methods if available (avoids blocking)</a:t>
            </a:r>
          </a:p>
          <a:p>
            <a:r>
              <a:rPr lang="en-US" dirty="0"/>
              <a:t>Web hosts support concurrent requests nicely, so making web services in combination with other techniques is a winning strategy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45139D-375A-4181-BBE8-5433E060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IX. Disposability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928F3-0972-4955-AE85-9E81CCD1D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went away, but it's OK.</a:t>
            </a:r>
          </a:p>
        </p:txBody>
      </p:sp>
    </p:spTree>
    <p:extLst>
      <p:ext uri="{BB962C8B-B14F-4D97-AF65-F5344CB8AC3E}">
        <p14:creationId xmlns:p14="http://schemas.microsoft.com/office/powerpoint/2010/main" val="339473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A429-7A98-4493-8692-3843BDD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IX. Disposability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E302-B11C-444D-B462-12F32BA5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a well written app, a process can cease to exist and leave the data in a stable state</a:t>
            </a:r>
          </a:p>
          <a:p>
            <a:pPr lvl="1"/>
            <a:r>
              <a:rPr lang="en-US" dirty="0"/>
              <a:t>Error is a valid state, as long as the data is sane</a:t>
            </a:r>
          </a:p>
          <a:p>
            <a:pPr lvl="1"/>
            <a:r>
              <a:rPr lang="en-US" dirty="0"/>
              <a:t>Re-start-ability of units of work helps this out a lot, the easiest way to implement this is to have queues whose messages are leased (see next slide)</a:t>
            </a:r>
          </a:p>
          <a:p>
            <a:pPr lvl="1"/>
            <a:r>
              <a:rPr lang="en-US" dirty="0"/>
              <a:t>Process termination should not have side-effects such as domino failures, or unusable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9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6E4B8-D2F5-406F-9DB0-FD395752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Queue Mediated Pattern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C972C9-9744-4D9B-83D4-25D093A5721B}"/>
              </a:ext>
            </a:extLst>
          </p:cNvPr>
          <p:cNvSpPr/>
          <p:nvPr/>
        </p:nvSpPr>
        <p:spPr>
          <a:xfrm>
            <a:off x="857250" y="1780391"/>
            <a:ext cx="2076450" cy="1200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9D2C89-6A5E-4510-989D-C62911E1B5CB}"/>
              </a:ext>
            </a:extLst>
          </p:cNvPr>
          <p:cNvSpPr/>
          <p:nvPr/>
        </p:nvSpPr>
        <p:spPr>
          <a:xfrm>
            <a:off x="8313378" y="1780391"/>
            <a:ext cx="2076450" cy="1200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E67EBD-DED2-4C69-9BAF-8103E5C95BE0}"/>
              </a:ext>
            </a:extLst>
          </p:cNvPr>
          <p:cNvGrpSpPr/>
          <p:nvPr/>
        </p:nvGrpSpPr>
        <p:grpSpPr>
          <a:xfrm>
            <a:off x="5019675" y="2075666"/>
            <a:ext cx="1143000" cy="1055132"/>
            <a:chOff x="4953000" y="4505325"/>
            <a:chExt cx="1143000" cy="10551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44A7F-418A-4774-A9A1-B0886A146C71}"/>
                </a:ext>
              </a:extLst>
            </p:cNvPr>
            <p:cNvGrpSpPr/>
            <p:nvPr/>
          </p:nvGrpSpPr>
          <p:grpSpPr>
            <a:xfrm>
              <a:off x="4953000" y="4505325"/>
              <a:ext cx="1143000" cy="685800"/>
              <a:chOff x="4953000" y="4505325"/>
              <a:chExt cx="1143000" cy="685800"/>
            </a:xfrm>
          </p:grpSpPr>
          <p:sp>
            <p:nvSpPr>
              <p:cNvPr id="7" name="Flowchart: Direct Access Storage 6">
                <a:extLst>
                  <a:ext uri="{FF2B5EF4-FFF2-40B4-BE49-F238E27FC236}">
                    <a16:creationId xmlns:a16="http://schemas.microsoft.com/office/drawing/2014/main" id="{7540B058-6466-462F-9D87-C5DA41826510}"/>
                  </a:ext>
                </a:extLst>
              </p:cNvPr>
              <p:cNvSpPr/>
              <p:nvPr/>
            </p:nvSpPr>
            <p:spPr>
              <a:xfrm>
                <a:off x="4953000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Direct Access Storage 7">
                <a:extLst>
                  <a:ext uri="{FF2B5EF4-FFF2-40B4-BE49-F238E27FC236}">
                    <a16:creationId xmlns:a16="http://schemas.microsoft.com/office/drawing/2014/main" id="{3299C573-66A7-45EA-8ABF-B806F0B89D06}"/>
                  </a:ext>
                </a:extLst>
              </p:cNvPr>
              <p:cNvSpPr/>
              <p:nvPr/>
            </p:nvSpPr>
            <p:spPr>
              <a:xfrm>
                <a:off x="5095875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Direct Access Storage 8">
                <a:extLst>
                  <a:ext uri="{FF2B5EF4-FFF2-40B4-BE49-F238E27FC236}">
                    <a16:creationId xmlns:a16="http://schemas.microsoft.com/office/drawing/2014/main" id="{20F553B1-1E2C-41E8-B274-447283435371}"/>
                  </a:ext>
                </a:extLst>
              </p:cNvPr>
              <p:cNvSpPr/>
              <p:nvPr/>
            </p:nvSpPr>
            <p:spPr>
              <a:xfrm>
                <a:off x="5238750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Direct Access Storage 9">
                <a:extLst>
                  <a:ext uri="{FF2B5EF4-FFF2-40B4-BE49-F238E27FC236}">
                    <a16:creationId xmlns:a16="http://schemas.microsoft.com/office/drawing/2014/main" id="{B35D3E91-A194-4DFC-B573-A228B83D7628}"/>
                  </a:ext>
                </a:extLst>
              </p:cNvPr>
              <p:cNvSpPr/>
              <p:nvPr/>
            </p:nvSpPr>
            <p:spPr>
              <a:xfrm>
                <a:off x="5381625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Direct Access Storage 10">
                <a:extLst>
                  <a:ext uri="{FF2B5EF4-FFF2-40B4-BE49-F238E27FC236}">
                    <a16:creationId xmlns:a16="http://schemas.microsoft.com/office/drawing/2014/main" id="{DCE68A45-ED8B-42F4-8129-A8E54F408B2F}"/>
                  </a:ext>
                </a:extLst>
              </p:cNvPr>
              <p:cNvSpPr/>
              <p:nvPr/>
            </p:nvSpPr>
            <p:spPr>
              <a:xfrm>
                <a:off x="5524500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irect Access Storage 11">
                <a:extLst>
                  <a:ext uri="{FF2B5EF4-FFF2-40B4-BE49-F238E27FC236}">
                    <a16:creationId xmlns:a16="http://schemas.microsoft.com/office/drawing/2014/main" id="{44AFCEC5-4513-42C5-8126-C5C3338AC590}"/>
                  </a:ext>
                </a:extLst>
              </p:cNvPr>
              <p:cNvSpPr/>
              <p:nvPr/>
            </p:nvSpPr>
            <p:spPr>
              <a:xfrm>
                <a:off x="5667375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Direct Access Storage 12">
                <a:extLst>
                  <a:ext uri="{FF2B5EF4-FFF2-40B4-BE49-F238E27FC236}">
                    <a16:creationId xmlns:a16="http://schemas.microsoft.com/office/drawing/2014/main" id="{AAED7ABF-77FA-49EC-B157-4EB1B3882666}"/>
                  </a:ext>
                </a:extLst>
              </p:cNvPr>
              <p:cNvSpPr/>
              <p:nvPr/>
            </p:nvSpPr>
            <p:spPr>
              <a:xfrm>
                <a:off x="5810250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Direct Access Storage 13">
                <a:extLst>
                  <a:ext uri="{FF2B5EF4-FFF2-40B4-BE49-F238E27FC236}">
                    <a16:creationId xmlns:a16="http://schemas.microsoft.com/office/drawing/2014/main" id="{7063E513-992F-43C3-8072-3B69E6BB3CE0}"/>
                  </a:ext>
                </a:extLst>
              </p:cNvPr>
              <p:cNvSpPr/>
              <p:nvPr/>
            </p:nvSpPr>
            <p:spPr>
              <a:xfrm>
                <a:off x="5953125" y="4505325"/>
                <a:ext cx="142875" cy="685800"/>
              </a:xfrm>
              <a:prstGeom prst="flowChartMagneticDrum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DEA0-9540-45C6-B508-BC1EF177435B}"/>
                </a:ext>
              </a:extLst>
            </p:cNvPr>
            <p:cNvSpPr txBox="1"/>
            <p:nvPr/>
          </p:nvSpPr>
          <p:spPr>
            <a:xfrm>
              <a:off x="5119687" y="5191125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</p:grp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48C1741C-F896-4A65-8239-DCA71B1918BC}"/>
              </a:ext>
            </a:extLst>
          </p:cNvPr>
          <p:cNvSpPr/>
          <p:nvPr/>
        </p:nvSpPr>
        <p:spPr>
          <a:xfrm>
            <a:off x="2912864" y="1780391"/>
            <a:ext cx="2164556" cy="4191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6628AD9F-6E29-47E7-9764-3644CF1B9022}"/>
              </a:ext>
            </a:extLst>
          </p:cNvPr>
          <p:cNvSpPr/>
          <p:nvPr/>
        </p:nvSpPr>
        <p:spPr>
          <a:xfrm rot="10595267">
            <a:off x="2882504" y="2285217"/>
            <a:ext cx="2164556" cy="41910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1133F2D6-AF53-48FD-8174-3979C8F49EF8}"/>
              </a:ext>
            </a:extLst>
          </p:cNvPr>
          <p:cNvSpPr/>
          <p:nvPr/>
        </p:nvSpPr>
        <p:spPr>
          <a:xfrm rot="10595267">
            <a:off x="2870598" y="2573596"/>
            <a:ext cx="2164556" cy="41910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100D67-6D44-441C-980F-CBB978E5E679}"/>
              </a:ext>
            </a:extLst>
          </p:cNvPr>
          <p:cNvSpPr/>
          <p:nvPr/>
        </p:nvSpPr>
        <p:spPr>
          <a:xfrm>
            <a:off x="3729038" y="1268174"/>
            <a:ext cx="447675" cy="447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A3774E-D87B-4F85-92F3-684CF5715D14}"/>
              </a:ext>
            </a:extLst>
          </p:cNvPr>
          <p:cNvSpPr/>
          <p:nvPr/>
        </p:nvSpPr>
        <p:spPr>
          <a:xfrm>
            <a:off x="3729038" y="2192597"/>
            <a:ext cx="447675" cy="44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FFC8C6-DF51-4DE7-A0D0-B0F2F09802DC}"/>
              </a:ext>
            </a:extLst>
          </p:cNvPr>
          <p:cNvSpPr/>
          <p:nvPr/>
        </p:nvSpPr>
        <p:spPr>
          <a:xfrm>
            <a:off x="3771304" y="3081053"/>
            <a:ext cx="447675" cy="447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0FF4E43F-75FE-48F5-86D2-F49A67B6665B}"/>
              </a:ext>
            </a:extLst>
          </p:cNvPr>
          <p:cNvSpPr/>
          <p:nvPr/>
        </p:nvSpPr>
        <p:spPr>
          <a:xfrm>
            <a:off x="6189464" y="1763974"/>
            <a:ext cx="2164556" cy="4191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C48242-94A6-46EB-9878-E859A153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28" y="1772766"/>
            <a:ext cx="581025" cy="21291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FC6ACE3-ACEF-485D-A3AF-DB88AD64117A}"/>
              </a:ext>
            </a:extLst>
          </p:cNvPr>
          <p:cNvSpPr/>
          <p:nvPr/>
        </p:nvSpPr>
        <p:spPr>
          <a:xfrm>
            <a:off x="7047904" y="1264727"/>
            <a:ext cx="447675" cy="447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BCEBF15F-E10D-499E-8CD5-5C048A364700}"/>
              </a:ext>
            </a:extLst>
          </p:cNvPr>
          <p:cNvSpPr/>
          <p:nvPr/>
        </p:nvSpPr>
        <p:spPr>
          <a:xfrm rot="10595267">
            <a:off x="6158237" y="2263613"/>
            <a:ext cx="2164556" cy="41910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2919A5-9744-4F9C-B576-B3A3C0713577}"/>
              </a:ext>
            </a:extLst>
          </p:cNvPr>
          <p:cNvSpPr/>
          <p:nvPr/>
        </p:nvSpPr>
        <p:spPr>
          <a:xfrm>
            <a:off x="7004771" y="2170993"/>
            <a:ext cx="447675" cy="44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Arrow: U-Turn 34">
            <a:extLst>
              <a:ext uri="{FF2B5EF4-FFF2-40B4-BE49-F238E27FC236}">
                <a16:creationId xmlns:a16="http://schemas.microsoft.com/office/drawing/2014/main" id="{C5C4EEEF-DEB1-4D2F-9A21-CEC5503E1C4B}"/>
              </a:ext>
            </a:extLst>
          </p:cNvPr>
          <p:cNvSpPr/>
          <p:nvPr/>
        </p:nvSpPr>
        <p:spPr>
          <a:xfrm rot="8195409">
            <a:off x="6047421" y="2690791"/>
            <a:ext cx="454220" cy="437512"/>
          </a:xfrm>
          <a:prstGeom prst="utur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0F49E4-7FC6-44CA-9DFD-83286D471825}"/>
              </a:ext>
            </a:extLst>
          </p:cNvPr>
          <p:cNvSpPr/>
          <p:nvPr/>
        </p:nvSpPr>
        <p:spPr>
          <a:xfrm>
            <a:off x="6457701" y="3086315"/>
            <a:ext cx="447675" cy="447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6A17CC-408D-4C89-8DA0-33F8D3680ACE}"/>
              </a:ext>
            </a:extLst>
          </p:cNvPr>
          <p:cNvSpPr txBox="1"/>
          <p:nvPr/>
        </p:nvSpPr>
        <p:spPr>
          <a:xfrm>
            <a:off x="714375" y="3645932"/>
            <a:ext cx="10277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Process A enqueues a message</a:t>
            </a:r>
          </a:p>
          <a:p>
            <a:pPr marL="342900" indent="-342900">
              <a:buAutoNum type="arabicPeriod"/>
            </a:pPr>
            <a:r>
              <a:rPr lang="en-US" sz="2000" dirty="0"/>
              <a:t>(option a) it succeeds and process A gets a confirmation</a:t>
            </a:r>
          </a:p>
          <a:p>
            <a:pPr marL="342900" indent="-342900">
              <a:buAutoNum type="arabicPeriod"/>
            </a:pPr>
            <a:r>
              <a:rPr lang="en-US" sz="2000" dirty="0"/>
              <a:t>(option b) it fails, and process A gets an error</a:t>
            </a:r>
          </a:p>
          <a:p>
            <a:pPr marL="342900" indent="-342900">
              <a:buAutoNum type="arabicPeriod"/>
            </a:pPr>
            <a:r>
              <a:rPr lang="en-US" sz="2000" dirty="0"/>
              <a:t>Process B pulls a message off the queue, the message has a lease, so process b must acknowledge that it has processed it successfully before the timeout period</a:t>
            </a:r>
          </a:p>
          <a:p>
            <a:pPr marL="342900" indent="-342900">
              <a:buAutoNum type="arabicPeriod"/>
            </a:pPr>
            <a:r>
              <a:rPr lang="en-US" sz="2000" dirty="0"/>
              <a:t>(option a) the unit of work completes successfully, and process b sends and acknowledgement which causes the message to drop off the queue</a:t>
            </a:r>
          </a:p>
          <a:p>
            <a:pPr marL="342900" indent="-342900">
              <a:buAutoNum type="arabicPeriod"/>
            </a:pPr>
            <a:r>
              <a:rPr lang="en-US" sz="2000" dirty="0"/>
              <a:t>(option b) process b never acknowledges the message, and the queue puts it back at the end of the lease</a:t>
            </a:r>
          </a:p>
        </p:txBody>
      </p:sp>
    </p:spTree>
    <p:extLst>
      <p:ext uri="{BB962C8B-B14F-4D97-AF65-F5344CB8AC3E}">
        <p14:creationId xmlns:p14="http://schemas.microsoft.com/office/powerpoint/2010/main" val="294283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45139D-375A-4181-BBE8-5433E060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XII. Admin Processes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928F3-0972-4955-AE85-9E81CCD1D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Jobs, Tasks, and other administrivia  </a:t>
            </a:r>
          </a:p>
        </p:txBody>
      </p:sp>
    </p:spTree>
    <p:extLst>
      <p:ext uri="{BB962C8B-B14F-4D97-AF65-F5344CB8AC3E}">
        <p14:creationId xmlns:p14="http://schemas.microsoft.com/office/powerpoint/2010/main" val="8051902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MAL_STW_WS_01</Template>
  <TotalTime>135</TotalTime>
  <Words>618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Arial Bold</vt:lpstr>
      <vt:lpstr>Calibri</vt:lpstr>
      <vt:lpstr>Courier New</vt:lpstr>
      <vt:lpstr>Custom Design</vt:lpstr>
      <vt:lpstr>Live! 360 2018</vt:lpstr>
      <vt:lpstr>Visual Studio Live! New York 2015</vt:lpstr>
      <vt:lpstr>MAM01 – Workshop: Application Cloud Modernization and Migration</vt:lpstr>
      <vt:lpstr>The 12Factor.net factors</vt:lpstr>
      <vt:lpstr>VIII. Concurrency</vt:lpstr>
      <vt:lpstr>Concurrency Best Practices</vt:lpstr>
      <vt:lpstr>Concurrency Techniques</vt:lpstr>
      <vt:lpstr>IX. Disposability</vt:lpstr>
      <vt:lpstr>IX. Disposability</vt:lpstr>
      <vt:lpstr>Ideal Queue Mediated Pattern</vt:lpstr>
      <vt:lpstr>XII. Admin Processes</vt:lpstr>
      <vt:lpstr>PowerPoint Presentation</vt:lpstr>
      <vt:lpstr>Best Practices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Modernization</dc:title>
  <dc:creator>Stuart Williams</dc:creator>
  <cp:lastModifiedBy>Stuart Williams</cp:lastModifiedBy>
  <cp:revision>30</cp:revision>
  <dcterms:created xsi:type="dcterms:W3CDTF">2018-08-25T18:14:50Z</dcterms:created>
  <dcterms:modified xsi:type="dcterms:W3CDTF">2018-10-23T17:39:05Z</dcterms:modified>
</cp:coreProperties>
</file>