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7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7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6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69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3130CB95-42D7-0850-F9A9-3EEAB703A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416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8D1FD6-B7C2-56D5-54ED-02CFDDA9E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Lockheed Martin Quarterly Reports 2021 to 2022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706E-755F-5FF2-51CB-65DFDC8B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Analysis practice</a:t>
            </a:r>
          </a:p>
        </p:txBody>
      </p:sp>
    </p:spTree>
    <p:extLst>
      <p:ext uri="{BB962C8B-B14F-4D97-AF65-F5344CB8AC3E}">
        <p14:creationId xmlns:p14="http://schemas.microsoft.com/office/powerpoint/2010/main" val="273841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B650-3130-109B-52CC-B1A8A936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Quarterly Net Sales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6CAE5F-1A37-06A9-9028-2F8ACE73C6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547155"/>
            <a:ext cx="6095047" cy="37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1F4C-CF98-7C9F-4789-9934B48EE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524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These are the Quarterly Net Sales from 2021 to 2022</a:t>
            </a:r>
          </a:p>
          <a:p>
            <a:r>
              <a:rPr lang="en-US" sz="2400"/>
              <a:t>As you will notice sales dipped at the start of 2022 and exceeded 2021 performance by the 4</a:t>
            </a:r>
            <a:r>
              <a:rPr lang="en-US" sz="2400" baseline="30000"/>
              <a:t>th</a:t>
            </a:r>
            <a:r>
              <a:rPr lang="en-US" sz="2400"/>
              <a:t> quarter</a:t>
            </a:r>
          </a:p>
        </p:txBody>
      </p:sp>
    </p:spTree>
    <p:extLst>
      <p:ext uri="{BB962C8B-B14F-4D97-AF65-F5344CB8AC3E}">
        <p14:creationId xmlns:p14="http://schemas.microsoft.com/office/powerpoint/2010/main" val="303476791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0D347-DFCA-0AC1-894B-466CE561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Quarterly Net Earnings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93FF52-5A3B-4830-4DDD-7523320B04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1546860"/>
            <a:ext cx="6096000" cy="37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020C-26B4-B2D5-1D4B-E8EED732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Third Quarter 2021 and Second Quarter 2022 are the lowest quarters for Net Earnings while sales remained the same.</a:t>
            </a:r>
          </a:p>
        </p:txBody>
      </p:sp>
    </p:spTree>
    <p:extLst>
      <p:ext uri="{BB962C8B-B14F-4D97-AF65-F5344CB8AC3E}">
        <p14:creationId xmlns:p14="http://schemas.microsoft.com/office/powerpoint/2010/main" val="2570700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3129C-6471-EFE9-5381-0017169F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497" y="841377"/>
            <a:ext cx="4745505" cy="166649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Quarterly Cash ops, Expenses, and Free Flow</a:t>
            </a:r>
          </a:p>
        </p:txBody>
      </p:sp>
      <p:grpSp>
        <p:nvGrpSpPr>
          <p:cNvPr id="4110" name="Group 4109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874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111" name="Group 4110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115" name="Freeform: Shape 4114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16" name="Freeform: Shape 4115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12" name="Group 4111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113" name="Freeform: Shape 4112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14" name="Freeform: Shape 4113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282853-38FD-689D-4775-26F5288131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806" y="1533543"/>
            <a:ext cx="4369112" cy="26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F063-E5E0-1349-0729-5A534109A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4495" y="2796988"/>
            <a:ext cx="4745505" cy="32807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/>
              <a:t>The Final Quarter of 2021 was the highest by far. In comparison 2022 has taken a very sharp decline.</a:t>
            </a:r>
          </a:p>
          <a:p>
            <a:r>
              <a:rPr lang="en-US" sz="2600"/>
              <a:t>Compared to all other quarters 4</a:t>
            </a:r>
            <a:r>
              <a:rPr lang="en-US" sz="2600" baseline="30000"/>
              <a:t>th</a:t>
            </a:r>
            <a:r>
              <a:rPr lang="en-US" sz="2600"/>
              <a:t> quarter 2021 is above average with third quarter 2022 just behind</a:t>
            </a:r>
          </a:p>
        </p:txBody>
      </p:sp>
    </p:spTree>
    <p:extLst>
      <p:ext uri="{BB962C8B-B14F-4D97-AF65-F5344CB8AC3E}">
        <p14:creationId xmlns:p14="http://schemas.microsoft.com/office/powerpoint/2010/main" val="2399201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500F8-BBBC-5B63-E58E-2CAFFA16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Quarterly Cash Returned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DF5489-7B31-A499-6460-EE5D2B861A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1546860"/>
            <a:ext cx="6096000" cy="37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58E1-8A21-2A6D-68D3-365C64876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Between dividends and stock buybacks shareholders have done amazingly well in the final quarter of 2022</a:t>
            </a:r>
          </a:p>
        </p:txBody>
      </p:sp>
    </p:spTree>
    <p:extLst>
      <p:ext uri="{BB962C8B-B14F-4D97-AF65-F5344CB8AC3E}">
        <p14:creationId xmlns:p14="http://schemas.microsoft.com/office/powerpoint/2010/main" val="2011378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3D30A-8CC9-9403-29CF-31C93463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1033670"/>
            <a:ext cx="4572001" cy="175397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Competition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302CD2-05BF-A2E4-2988-DF9A0FE9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488" y="233265"/>
            <a:ext cx="4917894" cy="303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D77163-0C9D-EC65-D22A-A52739959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488" y="3651137"/>
            <a:ext cx="4917894" cy="292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6EE00CB-BDE3-434E-81A3-3A5045FA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A5A46730-76F8-4230-A44E-BC7ED8962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043F8-27E5-6CC5-231A-E45772FB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9" y="3047999"/>
            <a:ext cx="4572001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Lockheed Martin’s competitors have been in sales with Lockheed, Northrop Grumman and General Dynamics are behind Lockheed, Raytheon, and Boeing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As for Earnings, Raytheon is ahead of Lockheed, Boeing has entered a 4-Billion-dollar shortfall</a:t>
            </a:r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182681E8-C2DA-455B-A23E-04AC1EA4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92001" y="3333751"/>
            <a:ext cx="90487" cy="190501"/>
          </a:xfrm>
          <a:custGeom>
            <a:avLst/>
            <a:gdLst>
              <a:gd name="connsiteX0" fmla="*/ 90487 w 90487"/>
              <a:gd name="connsiteY0" fmla="*/ 0 h 190501"/>
              <a:gd name="connsiteX1" fmla="*/ 0 w 90487"/>
              <a:gd name="connsiteY1" fmla="*/ 0 h 190501"/>
              <a:gd name="connsiteX2" fmla="*/ 0 w 90487"/>
              <a:gd name="connsiteY2" fmla="*/ 190501 h 190501"/>
              <a:gd name="connsiteX3" fmla="*/ 90487 w 90487"/>
              <a:gd name="connsiteY3" fmla="*/ 190501 h 190501"/>
              <a:gd name="connsiteX4" fmla="*/ 90487 w 90487"/>
              <a:gd name="connsiteY4" fmla="*/ 0 h 19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" h="190501">
                <a:moveTo>
                  <a:pt x="90487" y="0"/>
                </a:moveTo>
                <a:lnTo>
                  <a:pt x="0" y="0"/>
                </a:lnTo>
                <a:lnTo>
                  <a:pt x="0" y="190501"/>
                </a:lnTo>
                <a:lnTo>
                  <a:pt x="90487" y="190501"/>
                </a:lnTo>
                <a:lnTo>
                  <a:pt x="904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B075D-C586-18FB-4B33-C59A2F05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sz="4100"/>
              <a:t>Final thoughts, notes &amp; recommendations</a:t>
            </a:r>
          </a:p>
        </p:txBody>
      </p:sp>
      <p:pic>
        <p:nvPicPr>
          <p:cNvPr id="5" name="Picture 4" descr="Back view of an aeroplane">
            <a:extLst>
              <a:ext uri="{FF2B5EF4-FFF2-40B4-BE49-F238E27FC236}">
                <a16:creationId xmlns:a16="http://schemas.microsoft.com/office/drawing/2014/main" id="{03E065A3-9C70-8ADD-E6FB-5AB2A8028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4" r="24586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D056-07A6-F748-461A-4E18584D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anchor="t">
            <a:normAutofit/>
          </a:bodyPr>
          <a:lstStyle/>
          <a:p>
            <a:r>
              <a:rPr lang="en-US" sz="1800" dirty="0"/>
              <a:t>Lockheed Martin has clearly made steady sales for the past two years and despite a few shortfalls their earnings remain steady.</a:t>
            </a:r>
          </a:p>
          <a:p>
            <a:r>
              <a:rPr lang="en-US" sz="1800" dirty="0"/>
              <a:t>Second Quarter 2022 and Third Quarter 2021 net earnings were subjected to a pension settlement charge of about 1.5 Billion.</a:t>
            </a:r>
          </a:p>
          <a:p>
            <a:r>
              <a:rPr lang="en-US" sz="1800" dirty="0"/>
              <a:t> My recommendation is to maintain your investment in Lockheed Martin and be weary of Boeing.</a:t>
            </a:r>
          </a:p>
        </p:txBody>
      </p:sp>
    </p:spTree>
    <p:extLst>
      <p:ext uri="{BB962C8B-B14F-4D97-AF65-F5344CB8AC3E}">
        <p14:creationId xmlns:p14="http://schemas.microsoft.com/office/powerpoint/2010/main" val="4027476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A4FC5402-5AD4-6778-5420-273BCB69A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8" r="4239" b="-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534082-2540-4B3D-8308-94E86AEC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6FD5C-56FB-A76C-BBF2-8EBEC91B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9"/>
            <a:ext cx="6096000" cy="24479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800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F035-65B5-EE09-06C6-587151E3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3809999"/>
            <a:ext cx="6096000" cy="198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Credit goes to Lockheed Martin, Boeing, Raytheon, Northrop Grumman, and General Dynamics for making this information available to the public.</a:t>
            </a:r>
          </a:p>
        </p:txBody>
      </p:sp>
    </p:spTree>
    <p:extLst>
      <p:ext uri="{BB962C8B-B14F-4D97-AF65-F5344CB8AC3E}">
        <p14:creationId xmlns:p14="http://schemas.microsoft.com/office/powerpoint/2010/main" val="1466848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Nova Cond</vt:lpstr>
      <vt:lpstr>Impact</vt:lpstr>
      <vt:lpstr>TornVTI</vt:lpstr>
      <vt:lpstr>Lockheed Martin Quarterly Reports 2021 to 2022 </vt:lpstr>
      <vt:lpstr>Quarterly Net Sales</vt:lpstr>
      <vt:lpstr>Quarterly Net Earnings</vt:lpstr>
      <vt:lpstr>Quarterly Cash ops, Expenses, and Free Flow</vt:lpstr>
      <vt:lpstr>Quarterly Cash Returned</vt:lpstr>
      <vt:lpstr>The Competition</vt:lpstr>
      <vt:lpstr>Final thoughts, notes &amp; recommendations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Lockheed Martin Quarterly Reports 2021 to 2022 </dc:title>
  <dc:creator>Blizzard, Jerry</dc:creator>
  <cp:lastModifiedBy>Blizzard, Jerry</cp:lastModifiedBy>
  <cp:revision>4</cp:revision>
  <dcterms:created xsi:type="dcterms:W3CDTF">2023-03-20T06:58:19Z</dcterms:created>
  <dcterms:modified xsi:type="dcterms:W3CDTF">2023-03-21T02:17:54Z</dcterms:modified>
</cp:coreProperties>
</file>