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31"/>
  </p:notesMasterIdLst>
  <p:sldIdLst>
    <p:sldId id="256" r:id="rId5"/>
    <p:sldId id="258" r:id="rId6"/>
    <p:sldId id="260" r:id="rId7"/>
    <p:sldId id="259" r:id="rId8"/>
    <p:sldId id="285" r:id="rId9"/>
    <p:sldId id="288" r:id="rId10"/>
    <p:sldId id="298" r:id="rId11"/>
    <p:sldId id="287" r:id="rId12"/>
    <p:sldId id="263" r:id="rId13"/>
    <p:sldId id="289" r:id="rId14"/>
    <p:sldId id="295" r:id="rId15"/>
    <p:sldId id="294" r:id="rId16"/>
    <p:sldId id="296" r:id="rId17"/>
    <p:sldId id="290" r:id="rId18"/>
    <p:sldId id="291" r:id="rId19"/>
    <p:sldId id="299" r:id="rId20"/>
    <p:sldId id="300" r:id="rId21"/>
    <p:sldId id="261" r:id="rId22"/>
    <p:sldId id="264" r:id="rId23"/>
    <p:sldId id="266" r:id="rId24"/>
    <p:sldId id="297" r:id="rId25"/>
    <p:sldId id="273" r:id="rId26"/>
    <p:sldId id="275" r:id="rId27"/>
    <p:sldId id="276" r:id="rId28"/>
    <p:sldId id="277" r:id="rId29"/>
    <p:sldId id="280" r:id="rId30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Georgia Pro Light" panose="02040302050405020303" pitchFamily="18" charset="0"/>
      <p:regular r:id="rId38"/>
      <p:italic r:id="rId39"/>
    </p:embeddedFont>
    <p:embeddedFont>
      <p:font typeface="Roboto Mono" panose="020B0604020202020204" charset="0"/>
      <p:regular r:id="rId40"/>
      <p:bold r:id="rId41"/>
      <p:italic r:id="rId42"/>
      <p:boldItalic r:id="rId43"/>
    </p:embeddedFont>
    <p:embeddedFont>
      <p:font typeface="Roboto Mono Regular" panose="020B0604020202020204" charset="0"/>
      <p:regular r:id="rId44"/>
      <p:bold r:id="rId45"/>
      <p:italic r:id="rId46"/>
      <p:boldItalic r:id="rId47"/>
    </p:embeddedFont>
    <p:embeddedFont>
      <p:font typeface="Ubuntu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94E"/>
    <a:srgbClr val="AD51A6"/>
    <a:srgbClr val="9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0C403-8E43-3843-404F-ADAF6782AADC}" v="6" dt="2020-11-25T14:31:20.903"/>
    <p1510:client id="{46599FF3-B83A-497B-94FD-E18CB2C0D949}" v="1141" dt="2020-11-25T05:51:03.284"/>
    <p1510:client id="{4930803A-BA25-0627-E1EB-B8FA24619B87}" v="1041" dt="2020-11-25T08:12:49.466"/>
    <p1510:client id="{65FA53CB-AE0B-6B44-4783-C4E73C550BF2}" v="106" dt="2020-11-24T21:31:59.348"/>
    <p1510:client id="{8E94DFF4-6331-DB46-571B-684177F096AD}" v="2017" dt="2020-11-25T03:08:25.957"/>
  </p1510:revLst>
</p1510:revInfo>
</file>

<file path=ppt/tableStyles.xml><?xml version="1.0" encoding="utf-8"?>
<a:tblStyleLst xmlns:a="http://schemas.openxmlformats.org/drawingml/2006/main" def="{85FF04CB-5EB4-4994-A8AE-A76EA37B37E9}">
  <a:tblStyle styleId="{85FF04CB-5EB4-4994-A8AE-A76EA37B37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2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6.xml"/><Relationship Id="rId41" Type="http://schemas.openxmlformats.org/officeDocument/2006/relationships/font" Target="fonts/font10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54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42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00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864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156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138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10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2eb61d9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2eb61d9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442eb61d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442eb61d9d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442eb61d9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442eb61d9d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42eb61d9d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42eb61d9d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468ad8641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468ad8641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32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25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88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31100" y="593625"/>
            <a:ext cx="3481800" cy="3481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58900" y="1856275"/>
            <a:ext cx="442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ubtitle">
  <p:cSld name="BLANK_1_2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3612" y="-35437"/>
            <a:ext cx="9271226" cy="52143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-63587" y="170475"/>
            <a:ext cx="9271200" cy="28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629625" y="3057950"/>
            <a:ext cx="58848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998600" y="907375"/>
            <a:ext cx="71820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0" y="1768500"/>
            <a:ext cx="9144000" cy="337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892800" y="300865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875250" y="3507700"/>
            <a:ext cx="3606600" cy="1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">
  <p:cSld name="CUSTOM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0" y="1768500"/>
            <a:ext cx="9144000" cy="337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1297400" y="3166950"/>
            <a:ext cx="25611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102950" y="2701950"/>
            <a:ext cx="4215000" cy="15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1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0" y="1768500"/>
            <a:ext cx="9144000" cy="337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1132350" y="670700"/>
            <a:ext cx="68793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frame &amp; title">
  <p:cSld name="CUSTOM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109300" y="0"/>
            <a:ext cx="60348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0" y="0"/>
            <a:ext cx="548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647975" y="466800"/>
            <a:ext cx="5052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&amp; subtitles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100" y="466800"/>
            <a:ext cx="9144000" cy="46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5192912" y="1605204"/>
            <a:ext cx="265877" cy="393602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91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192912" y="2412867"/>
            <a:ext cx="265877" cy="393602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91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192912" y="3220554"/>
            <a:ext cx="265877" cy="393602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91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5192912" y="3999204"/>
            <a:ext cx="265877" cy="393602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91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5498675" y="1194028"/>
            <a:ext cx="26349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1"/>
          </p:nvPr>
        </p:nvSpPr>
        <p:spPr>
          <a:xfrm>
            <a:off x="5498675" y="1561575"/>
            <a:ext cx="28587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2"/>
          </p:nvPr>
        </p:nvSpPr>
        <p:spPr>
          <a:xfrm>
            <a:off x="5498675" y="2001703"/>
            <a:ext cx="26349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3"/>
          </p:nvPr>
        </p:nvSpPr>
        <p:spPr>
          <a:xfrm>
            <a:off x="5498675" y="2369250"/>
            <a:ext cx="28587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 idx="4"/>
          </p:nvPr>
        </p:nvSpPr>
        <p:spPr>
          <a:xfrm>
            <a:off x="5498675" y="2809378"/>
            <a:ext cx="26349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5"/>
          </p:nvPr>
        </p:nvSpPr>
        <p:spPr>
          <a:xfrm>
            <a:off x="5498675" y="3176925"/>
            <a:ext cx="28587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6"/>
          </p:nvPr>
        </p:nvSpPr>
        <p:spPr>
          <a:xfrm>
            <a:off x="5498675" y="3588028"/>
            <a:ext cx="26349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7"/>
          </p:nvPr>
        </p:nvSpPr>
        <p:spPr>
          <a:xfrm>
            <a:off x="5498675" y="3955575"/>
            <a:ext cx="28587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8"/>
          </p:nvPr>
        </p:nvSpPr>
        <p:spPr>
          <a:xfrm>
            <a:off x="5192900" y="660775"/>
            <a:ext cx="33726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ful top &amp; title">
  <p:cSld name="CUSTOM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100" y="466800"/>
            <a:ext cx="9144000" cy="46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082850" y="660775"/>
            <a:ext cx="6978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design">
  <p:cSld name="CUSTOM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/>
          </a:blip>
          <a:srcRect t="25176" b="49996"/>
          <a:stretch/>
        </p:blipFill>
        <p:spPr>
          <a:xfrm>
            <a:off x="25" y="1277225"/>
            <a:ext cx="9144005" cy="129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417825" y="1790400"/>
            <a:ext cx="1992900" cy="1562700"/>
          </a:xfrm>
          <a:prstGeom prst="rect">
            <a:avLst/>
          </a:prstGeom>
          <a:solidFill>
            <a:srgbClr val="91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6733275" y="1790401"/>
            <a:ext cx="1992900" cy="156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2522975" y="1790400"/>
            <a:ext cx="1992900" cy="1562700"/>
          </a:xfrm>
          <a:prstGeom prst="rect">
            <a:avLst/>
          </a:prstGeom>
          <a:solidFill>
            <a:srgbClr val="78E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4628125" y="1790400"/>
            <a:ext cx="1992900" cy="1562700"/>
          </a:xfrm>
          <a:prstGeom prst="rect">
            <a:avLst/>
          </a:prstGeom>
          <a:solidFill>
            <a:srgbClr val="E74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188725" y="397350"/>
            <a:ext cx="8766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2"/>
          </p:nvPr>
        </p:nvSpPr>
        <p:spPr>
          <a:xfrm>
            <a:off x="9682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1"/>
          </p:nvPr>
        </p:nvSpPr>
        <p:spPr>
          <a:xfrm>
            <a:off x="41782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3"/>
          </p:nvPr>
        </p:nvSpPr>
        <p:spPr>
          <a:xfrm>
            <a:off x="220197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4"/>
          </p:nvPr>
        </p:nvSpPr>
        <p:spPr>
          <a:xfrm>
            <a:off x="252297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5"/>
          </p:nvPr>
        </p:nvSpPr>
        <p:spPr>
          <a:xfrm>
            <a:off x="430712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6"/>
          </p:nvPr>
        </p:nvSpPr>
        <p:spPr>
          <a:xfrm>
            <a:off x="462812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7"/>
          </p:nvPr>
        </p:nvSpPr>
        <p:spPr>
          <a:xfrm>
            <a:off x="641227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8"/>
          </p:nvPr>
        </p:nvSpPr>
        <p:spPr>
          <a:xfrm>
            <a:off x="673327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51765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62113" y="-145875"/>
            <a:ext cx="64584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3900" y="1259925"/>
            <a:ext cx="821700" cy="8217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 flipH="1">
            <a:off x="1468050" y="1152690"/>
            <a:ext cx="4032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1466675" y="1529000"/>
            <a:ext cx="2827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3" hasCustomPrompt="1"/>
          </p:nvPr>
        </p:nvSpPr>
        <p:spPr>
          <a:xfrm>
            <a:off x="-160050" y="1335812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>
            <a:off x="453900" y="2372935"/>
            <a:ext cx="821700" cy="8217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 flipH="1">
            <a:off x="1468050" y="2265700"/>
            <a:ext cx="4032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>
            <a:off x="1466675" y="2642005"/>
            <a:ext cx="2827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6" hasCustomPrompt="1"/>
          </p:nvPr>
        </p:nvSpPr>
        <p:spPr>
          <a:xfrm>
            <a:off x="-160050" y="2448822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/>
          <p:nvPr/>
        </p:nvSpPr>
        <p:spPr>
          <a:xfrm>
            <a:off x="453900" y="3506335"/>
            <a:ext cx="821700" cy="8217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7"/>
          </p:nvPr>
        </p:nvSpPr>
        <p:spPr>
          <a:xfrm flipH="1">
            <a:off x="1468050" y="3399100"/>
            <a:ext cx="4032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8"/>
          </p:nvPr>
        </p:nvSpPr>
        <p:spPr>
          <a:xfrm>
            <a:off x="1466675" y="3775400"/>
            <a:ext cx="2827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9" hasCustomPrompt="1"/>
          </p:nvPr>
        </p:nvSpPr>
        <p:spPr>
          <a:xfrm>
            <a:off x="-160050" y="3582222"/>
            <a:ext cx="123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None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">
  <p:cSld name="SECTION_HEADER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51765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hasCustomPrompt="1"/>
          </p:nvPr>
        </p:nvSpPr>
        <p:spPr>
          <a:xfrm>
            <a:off x="623400" y="836675"/>
            <a:ext cx="54093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623400" y="1570707"/>
            <a:ext cx="50985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>
            <a:off x="623400" y="1984225"/>
            <a:ext cx="54093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3"/>
          </p:nvPr>
        </p:nvSpPr>
        <p:spPr>
          <a:xfrm>
            <a:off x="623400" y="2718257"/>
            <a:ext cx="50985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4" hasCustomPrompt="1"/>
          </p:nvPr>
        </p:nvSpPr>
        <p:spPr>
          <a:xfrm>
            <a:off x="623400" y="3169875"/>
            <a:ext cx="54093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5"/>
          </p:nvPr>
        </p:nvSpPr>
        <p:spPr>
          <a:xfrm>
            <a:off x="623400" y="3903907"/>
            <a:ext cx="50985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3967500" y="0"/>
            <a:ext cx="51765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85728" y="3059550"/>
            <a:ext cx="38880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5050475" y="3821800"/>
            <a:ext cx="3379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998600" y="907375"/>
            <a:ext cx="71820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2"/>
          </p:nvPr>
        </p:nvSpPr>
        <p:spPr>
          <a:xfrm>
            <a:off x="1472875" y="1388700"/>
            <a:ext cx="25158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1472874" y="2006075"/>
            <a:ext cx="25158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 idx="3"/>
          </p:nvPr>
        </p:nvSpPr>
        <p:spPr>
          <a:xfrm>
            <a:off x="5155325" y="1388700"/>
            <a:ext cx="25158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4"/>
          </p:nvPr>
        </p:nvSpPr>
        <p:spPr>
          <a:xfrm>
            <a:off x="5155324" y="2006075"/>
            <a:ext cx="25158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1771575"/>
            <a:ext cx="9144000" cy="337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76800" y="2101000"/>
            <a:ext cx="8766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 idx="3"/>
          </p:nvPr>
        </p:nvSpPr>
        <p:spPr>
          <a:xfrm>
            <a:off x="1007147" y="25647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1007150" y="3182150"/>
            <a:ext cx="23244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 idx="4"/>
          </p:nvPr>
        </p:nvSpPr>
        <p:spPr>
          <a:xfrm>
            <a:off x="3675147" y="25647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5"/>
          </p:nvPr>
        </p:nvSpPr>
        <p:spPr>
          <a:xfrm>
            <a:off x="3675150" y="3182150"/>
            <a:ext cx="23244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 idx="6"/>
          </p:nvPr>
        </p:nvSpPr>
        <p:spPr>
          <a:xfrm>
            <a:off x="6343147" y="25647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7"/>
          </p:nvPr>
        </p:nvSpPr>
        <p:spPr>
          <a:xfrm>
            <a:off x="6343150" y="3182150"/>
            <a:ext cx="23244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1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&amp; subtitle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962025" y="1270275"/>
            <a:ext cx="3477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1"/>
          </p:nvPr>
        </p:nvSpPr>
        <p:spPr>
          <a:xfrm>
            <a:off x="1962021" y="3354307"/>
            <a:ext cx="33528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065975" y="2919900"/>
            <a:ext cx="6711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with Title">
  <p:cSld name="BLANK_1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3600" y="-35775"/>
            <a:ext cx="9271226" cy="52143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998600" y="316550"/>
            <a:ext cx="71820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sz="2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Mono Regular"/>
              <a:buChar char="●"/>
              <a:defRPr sz="1200">
                <a:solidFill>
                  <a:srgbClr val="D9D9D9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Mono Regular"/>
              <a:buChar char="○"/>
              <a:defRPr sz="1200">
                <a:solidFill>
                  <a:srgbClr val="D9D9D9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Roboto Mono Regular"/>
              <a:buChar char="■"/>
              <a:defRPr sz="1100">
                <a:solidFill>
                  <a:srgbClr val="D9D9D9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Roboto Mono Regular"/>
              <a:buChar char="●"/>
              <a:defRPr sz="1100">
                <a:solidFill>
                  <a:srgbClr val="D9D9D9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lvl="4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Roboto Mono Regular"/>
              <a:buChar char="○"/>
              <a:defRPr sz="1000">
                <a:solidFill>
                  <a:srgbClr val="D9D9D9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Roboto Mono Regular"/>
              <a:buChar char="■"/>
              <a:defRPr sz="1000">
                <a:solidFill>
                  <a:srgbClr val="D9D9D9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Roboto Mono Regular"/>
              <a:buChar char="●"/>
              <a:defRPr sz="900">
                <a:solidFill>
                  <a:srgbClr val="D9D9D9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Roboto Mono Regular"/>
              <a:buChar char="○"/>
              <a:defRPr sz="900">
                <a:solidFill>
                  <a:srgbClr val="D9D9D9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lvl="8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800"/>
              <a:buFont typeface="Roboto Mono Regular"/>
              <a:buChar char="■"/>
              <a:defRPr sz="800">
                <a:solidFill>
                  <a:srgbClr val="D9D9D9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7" r:id="rId16"/>
    <p:sldLayoutId id="2147483668" r:id="rId17"/>
    <p:sldLayoutId id="214748366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2464565" y="593625"/>
            <a:ext cx="4860573" cy="3481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ctrTitle"/>
          </p:nvPr>
        </p:nvSpPr>
        <p:spPr>
          <a:xfrm>
            <a:off x="2822375" y="686589"/>
            <a:ext cx="4234408" cy="1821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/>
              <a:t>Interpolación lineal, polinomio de  interpolación, polinomio de interpolación con diferencias divididas de Newton</a:t>
            </a:r>
            <a:endParaRPr sz="2200" b="1" i="1">
              <a:solidFill>
                <a:srgbClr val="FFFFFF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2822374" y="2635708"/>
            <a:ext cx="4333799" cy="120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MX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Bravo Mesta Andrés Alexis</a:t>
            </a:r>
          </a:p>
          <a:p>
            <a:pPr algn="ctr">
              <a:lnSpc>
                <a:spcPct val="115000"/>
              </a:lnSpc>
            </a:pPr>
            <a:r>
              <a:rPr lang="es-MX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Díaz Sánchez Luis Enrique</a:t>
            </a:r>
            <a:endParaRPr lang="es-MX">
              <a:solidFill>
                <a:srgbClr val="FFFFFF"/>
              </a:solidFill>
              <a:latin typeface="Roboto Mono Regular"/>
              <a:ea typeface="Roboto Mono Regular"/>
              <a:cs typeface="Roboto Mono Regular"/>
            </a:endParaRPr>
          </a:p>
          <a:p>
            <a:pPr algn="ctr">
              <a:lnSpc>
                <a:spcPct val="115000"/>
              </a:lnSpc>
            </a:pPr>
            <a:r>
              <a:rPr lang="es-MX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Hernández </a:t>
            </a:r>
            <a:r>
              <a:rPr lang="es-MX" err="1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Alvarez</a:t>
            </a:r>
            <a:r>
              <a:rPr lang="es-MX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Diana Eileen 1887921</a:t>
            </a:r>
            <a:endParaRPr lang="es-MX">
              <a:solidFill>
                <a:srgbClr val="FFFFFF"/>
              </a:solidFill>
              <a:latin typeface="Roboto Mono Regular"/>
              <a:ea typeface="Roboto Mono Regular"/>
              <a:cs typeface="Roboto Mono Regular"/>
            </a:endParaRPr>
          </a:p>
          <a:p>
            <a:pPr algn="ctr">
              <a:lnSpc>
                <a:spcPct val="115000"/>
              </a:lnSpc>
            </a:pPr>
            <a:r>
              <a:rPr lang="es-MX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Torres Pérez Evelyn Berenice 1670071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4572000" y="1787925"/>
            <a:ext cx="0" cy="192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34"/>
          <p:cNvSpPr txBox="1">
            <a:spLocks noGrp="1"/>
          </p:cNvSpPr>
          <p:nvPr>
            <p:ph type="subTitle" idx="1"/>
          </p:nvPr>
        </p:nvSpPr>
        <p:spPr>
          <a:xfrm>
            <a:off x="1345874" y="1106492"/>
            <a:ext cx="6230549" cy="2715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/>
              <a:t>Expresado en la forma matricial </a:t>
            </a:r>
          </a:p>
          <a:p>
            <a:pPr marL="0" indent="0"/>
            <a:endParaRPr lang="es"/>
          </a:p>
          <a:p>
            <a:pPr marL="0" indent="0"/>
            <a:r>
              <a:rPr lang="es"/>
              <a:t>Si el determinante de la matriz de coeficientes es diferente de cero el sistema de ecuaciones tiene solucion unica.</a:t>
            </a:r>
          </a:p>
          <a:p>
            <a:pPr marL="0" indent="0"/>
            <a:endParaRPr lang="es"/>
          </a:p>
        </p:txBody>
      </p:sp>
      <p:pic>
        <p:nvPicPr>
          <p:cNvPr id="2" name="Picture 2" descr="Schematic&#10;&#10;Description automatically generated">
            <a:extLst>
              <a:ext uri="{FF2B5EF4-FFF2-40B4-BE49-F238E27FC236}">
                <a16:creationId xmlns:a16="http://schemas.microsoft.com/office/drawing/2014/main" id="{9DF7B81A-625A-499C-B7DB-51FA21F0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66" y="2073883"/>
            <a:ext cx="4235449" cy="19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0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4572000" y="1787925"/>
            <a:ext cx="0" cy="192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C7540CB-3277-4073-888F-12E64C604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84" y="738898"/>
            <a:ext cx="7368115" cy="36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4572000" y="1787925"/>
            <a:ext cx="0" cy="192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3" descr="Calendar&#10;&#10;Description automatically generated">
            <a:extLst>
              <a:ext uri="{FF2B5EF4-FFF2-40B4-BE49-F238E27FC236}">
                <a16:creationId xmlns:a16="http://schemas.microsoft.com/office/drawing/2014/main" id="{B9F7C144-7648-4151-BD58-2C2561DF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17" y="703064"/>
            <a:ext cx="7823199" cy="3779706"/>
          </a:xfrm>
          <a:prstGeom prst="rect">
            <a:avLst/>
          </a:prstGeom>
        </p:spPr>
      </p:pic>
      <p:pic>
        <p:nvPicPr>
          <p:cNvPr id="2" name="Picture 3" descr="Calendar&#10;&#10;Description automatically generated">
            <a:extLst>
              <a:ext uri="{FF2B5EF4-FFF2-40B4-BE49-F238E27FC236}">
                <a16:creationId xmlns:a16="http://schemas.microsoft.com/office/drawing/2014/main" id="{E3BA5E81-D40F-48D6-B97F-B15A239C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955786"/>
            <a:ext cx="2743200" cy="1231928"/>
          </a:xfrm>
          <a:prstGeom prst="rect">
            <a:avLst/>
          </a:prstGeom>
        </p:spPr>
      </p:pic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9799C9FF-5058-4475-9BAF-35B2B6F1C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802203"/>
            <a:ext cx="7865533" cy="35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4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4572000" y="1787925"/>
            <a:ext cx="0" cy="192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19B5C0B3-433D-41C7-86E5-54FDF7B5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768039"/>
            <a:ext cx="7685616" cy="36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0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4572000" y="1787925"/>
            <a:ext cx="0" cy="192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34"/>
          <p:cNvSpPr txBox="1">
            <a:spLocks noGrp="1"/>
          </p:cNvSpPr>
          <p:nvPr>
            <p:ph type="subTitle" idx="1"/>
          </p:nvPr>
        </p:nvSpPr>
        <p:spPr>
          <a:xfrm>
            <a:off x="1673957" y="1519242"/>
            <a:ext cx="5902466" cy="2303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/>
              <a:t>Expresado en la forma matricial </a:t>
            </a:r>
          </a:p>
          <a:p>
            <a:pPr marL="0" indent="0"/>
            <a:endParaRPr lang="es"/>
          </a:p>
          <a:p>
            <a:pPr marL="0" indent="0"/>
            <a:endParaRPr lang="es"/>
          </a:p>
        </p:txBody>
      </p:sp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AC726A4-E75E-496A-A2A8-A692433D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83" y="896734"/>
            <a:ext cx="7135283" cy="32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70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4572000" y="1787925"/>
            <a:ext cx="0" cy="192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34"/>
          <p:cNvSpPr txBox="1">
            <a:spLocks noGrp="1"/>
          </p:cNvSpPr>
          <p:nvPr>
            <p:ph type="subTitle" idx="1"/>
          </p:nvPr>
        </p:nvSpPr>
        <p:spPr>
          <a:xfrm>
            <a:off x="1673957" y="1519242"/>
            <a:ext cx="5902466" cy="2303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"/>
          </a:p>
          <a:p>
            <a:pPr marL="0" indent="0"/>
            <a:endParaRPr lang="es"/>
          </a:p>
          <a:p>
            <a:pPr marL="0" indent="0"/>
            <a:endParaRPr lang="e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C255F65-6FE5-43FA-8CDF-413CE7B3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68" y="923665"/>
            <a:ext cx="6701365" cy="31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7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4572000" y="1787925"/>
            <a:ext cx="0" cy="192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34"/>
          <p:cNvSpPr txBox="1">
            <a:spLocks noGrp="1"/>
          </p:cNvSpPr>
          <p:nvPr>
            <p:ph type="subTitle" idx="1"/>
          </p:nvPr>
        </p:nvSpPr>
        <p:spPr>
          <a:xfrm>
            <a:off x="811316" y="1087921"/>
            <a:ext cx="7476786" cy="326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/>
              <a:t>Dados los siguientes pares ordenados, aplicar el polinomio de interpolación único para encontrar P</a:t>
            </a:r>
            <a:r>
              <a:rPr lang="es" baseline="-25000" dirty="0"/>
              <a:t>3</a:t>
            </a:r>
            <a:r>
              <a:rPr lang="es" dirty="0"/>
              <a:t>(0.05).</a:t>
            </a:r>
          </a:p>
          <a:p>
            <a:pPr marL="0" indent="0"/>
            <a:endParaRPr lang="es" dirty="0"/>
          </a:p>
          <a:p>
            <a:pPr marL="0" indent="0"/>
            <a:endParaRPr lang="es" dirty="0"/>
          </a:p>
          <a:p>
            <a:pPr marL="0" indent="0"/>
            <a:endParaRPr lang="es" dirty="0"/>
          </a:p>
          <a:p>
            <a:pPr marL="0" indent="0"/>
            <a:endParaRPr lang="es" dirty="0"/>
          </a:p>
          <a:p>
            <a:pPr marL="0" indent="0"/>
            <a:endParaRPr lang="es" dirty="0"/>
          </a:p>
          <a:p>
            <a:pPr marL="0" indent="0"/>
            <a:endParaRPr lang="es" dirty="0"/>
          </a:p>
          <a:p>
            <a:pPr marL="0" indent="0"/>
            <a:endParaRPr lang="es" dirty="0"/>
          </a:p>
          <a:p>
            <a:pPr marL="0" indent="0"/>
            <a:r>
              <a:rPr lang="es" dirty="0"/>
              <a:t>        1    0.1    0.01    0.001     1</a:t>
            </a:r>
          </a:p>
          <a:p>
            <a:pPr marL="0" indent="0"/>
            <a:r>
              <a:rPr lang="es" dirty="0"/>
              <a:t>        1    0.2    0.04    0.008     4</a:t>
            </a:r>
          </a:p>
          <a:p>
            <a:pPr marL="0" indent="0"/>
            <a:r>
              <a:rPr lang="es" dirty="0"/>
              <a:t>        1    0.3    0.09    0.027     9</a:t>
            </a:r>
          </a:p>
          <a:p>
            <a:pPr marL="0" indent="0"/>
            <a:r>
              <a:rPr lang="es" dirty="0"/>
              <a:t>        1    0.4    0.16    0.064    16</a:t>
            </a:r>
          </a:p>
          <a:p>
            <a:pPr marL="0" indent="0"/>
            <a:endParaRPr lang="es" dirty="0"/>
          </a:p>
          <a:p>
            <a:pPr marL="0" indent="0"/>
            <a:r>
              <a:rPr lang="es" dirty="0"/>
              <a:t>P</a:t>
            </a:r>
            <a:r>
              <a:rPr lang="es" baseline="-25000" dirty="0"/>
              <a:t>3</a:t>
            </a:r>
            <a:r>
              <a:rPr lang="es" dirty="0"/>
              <a:t>(x) = a</a:t>
            </a:r>
            <a:r>
              <a:rPr lang="es" baseline="-25000" dirty="0"/>
              <a:t>0</a:t>
            </a:r>
            <a:r>
              <a:rPr lang="es" dirty="0"/>
              <a:t> + a</a:t>
            </a:r>
            <a:r>
              <a:rPr lang="es" baseline="-25000" dirty="0"/>
              <a:t>1</a:t>
            </a:r>
            <a:r>
              <a:rPr lang="es" dirty="0"/>
              <a:t>x + a</a:t>
            </a:r>
            <a:r>
              <a:rPr lang="es" baseline="-25000" dirty="0"/>
              <a:t>2</a:t>
            </a:r>
            <a:r>
              <a:rPr lang="es" dirty="0"/>
              <a:t>x</a:t>
            </a:r>
            <a:r>
              <a:rPr lang="es" baseline="30000" dirty="0"/>
              <a:t>2</a:t>
            </a:r>
            <a:r>
              <a:rPr lang="es" dirty="0"/>
              <a:t> + a</a:t>
            </a:r>
            <a:r>
              <a:rPr lang="es" baseline="-25000" dirty="0"/>
              <a:t>3</a:t>
            </a:r>
            <a:r>
              <a:rPr lang="es" dirty="0"/>
              <a:t>x</a:t>
            </a:r>
            <a:r>
              <a:rPr lang="es" baseline="30000" dirty="0"/>
              <a:t>3</a:t>
            </a:r>
            <a:endParaRPr lang="e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24785-FD78-4F2A-B3C9-E822C5074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97942"/>
              </p:ext>
            </p:extLst>
          </p:nvPr>
        </p:nvGraphicFramePr>
        <p:xfrm>
          <a:off x="2313605" y="1682065"/>
          <a:ext cx="5120640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4128">
                  <a:extLst>
                    <a:ext uri="{9D8B030D-6E8A-4147-A177-3AD203B41FA5}">
                      <a16:colId xmlns:a16="http://schemas.microsoft.com/office/drawing/2014/main" val="113030584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67533741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694399377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921262080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2903911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2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497775"/>
                  </a:ext>
                </a:extLst>
              </a:tr>
            </a:tbl>
          </a:graphicData>
        </a:graphic>
      </p:graphicFrame>
      <p:sp>
        <p:nvSpPr>
          <p:cNvPr id="6" name="Google Shape;201;p30">
            <a:extLst>
              <a:ext uri="{FF2B5EF4-FFF2-40B4-BE49-F238E27FC236}">
                <a16:creationId xmlns:a16="http://schemas.microsoft.com/office/drawing/2014/main" id="{19DFE89E-6F75-465C-9172-F970FDFB2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669" y="495023"/>
            <a:ext cx="3477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Ejercicio</a:t>
            </a:r>
            <a:endParaRPr lang="en-US" dirty="0"/>
          </a:p>
        </p:txBody>
      </p:sp>
      <p:pic>
        <p:nvPicPr>
          <p:cNvPr id="7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AAC1D66-CD35-4428-A1D6-DE03BFF81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" t="68197" r="94864" b="6885"/>
          <a:stretch/>
        </p:blipFill>
        <p:spPr>
          <a:xfrm>
            <a:off x="1375473" y="2751413"/>
            <a:ext cx="215572" cy="821580"/>
          </a:xfrm>
          <a:prstGeom prst="rect">
            <a:avLst/>
          </a:prstGeom>
        </p:spPr>
      </p:pic>
      <p:pic>
        <p:nvPicPr>
          <p:cNvPr id="1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5D34E45-2021-4354-A994-DB422D52E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" t="68197" r="94864" b="6885"/>
          <a:stretch/>
        </p:blipFill>
        <p:spPr>
          <a:xfrm flipH="1">
            <a:off x="4513331" y="2772979"/>
            <a:ext cx="226532" cy="8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2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4572000" y="1787925"/>
            <a:ext cx="0" cy="192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34"/>
          <p:cNvSpPr txBox="1">
            <a:spLocks noGrp="1"/>
          </p:cNvSpPr>
          <p:nvPr>
            <p:ph type="subTitle" idx="1"/>
          </p:nvPr>
        </p:nvSpPr>
        <p:spPr>
          <a:xfrm>
            <a:off x="811316" y="1087921"/>
            <a:ext cx="7476786" cy="326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/>
              <a:t>Resolviendo la matriz por el método de Gauss-</a:t>
            </a:r>
            <a:r>
              <a:rPr lang="es" dirty="0" err="1"/>
              <a:t>Jordan</a:t>
            </a:r>
            <a:r>
              <a:rPr lang="es" dirty="0"/>
              <a:t> obtenemos que:</a:t>
            </a:r>
          </a:p>
          <a:p>
            <a:pPr marL="0" indent="0"/>
            <a:endParaRPr lang="es" dirty="0"/>
          </a:p>
          <a:p>
            <a:pPr marL="0" indent="0"/>
            <a:endParaRPr lang="es" dirty="0"/>
          </a:p>
          <a:p>
            <a:pPr marL="0" indent="0"/>
            <a:r>
              <a:rPr lang="es" dirty="0"/>
              <a:t>        1    0    0    0      0</a:t>
            </a:r>
          </a:p>
          <a:p>
            <a:pPr marL="0" indent="0"/>
            <a:r>
              <a:rPr lang="es" dirty="0"/>
              <a:t>        0    1    0    0      0</a:t>
            </a:r>
          </a:p>
          <a:p>
            <a:pPr marL="0" indent="0"/>
            <a:r>
              <a:rPr lang="es" dirty="0"/>
              <a:t>        0    0    1    0    100</a:t>
            </a:r>
          </a:p>
          <a:p>
            <a:pPr marL="0" indent="0"/>
            <a:r>
              <a:rPr lang="es" dirty="0"/>
              <a:t>        0    0    0    1      0</a:t>
            </a:r>
          </a:p>
          <a:p>
            <a:pPr marL="0" indent="0"/>
            <a:endParaRPr lang="es" dirty="0"/>
          </a:p>
          <a:p>
            <a:pPr marL="0" indent="0"/>
            <a:r>
              <a:rPr lang="es" dirty="0"/>
              <a:t>Sustituyendo en P</a:t>
            </a:r>
            <a:r>
              <a:rPr lang="es" baseline="-25000" dirty="0"/>
              <a:t>3</a:t>
            </a:r>
            <a:r>
              <a:rPr lang="es" dirty="0"/>
              <a:t>(x) tenemos que:</a:t>
            </a:r>
          </a:p>
          <a:p>
            <a:pPr marL="0" indent="0"/>
            <a:r>
              <a:rPr lang="es" dirty="0"/>
              <a:t>   P</a:t>
            </a:r>
            <a:r>
              <a:rPr lang="es" baseline="-25000" dirty="0"/>
              <a:t>3</a:t>
            </a:r>
            <a:r>
              <a:rPr lang="es" dirty="0"/>
              <a:t>(x) = a</a:t>
            </a:r>
            <a:r>
              <a:rPr lang="es" baseline="-25000" dirty="0"/>
              <a:t>0</a:t>
            </a:r>
            <a:r>
              <a:rPr lang="es" dirty="0"/>
              <a:t> + a</a:t>
            </a:r>
            <a:r>
              <a:rPr lang="es" baseline="-25000" dirty="0"/>
              <a:t>1</a:t>
            </a:r>
            <a:r>
              <a:rPr lang="es" dirty="0"/>
              <a:t>x + a</a:t>
            </a:r>
            <a:r>
              <a:rPr lang="es" baseline="-25000" dirty="0"/>
              <a:t>2</a:t>
            </a:r>
            <a:r>
              <a:rPr lang="es" dirty="0"/>
              <a:t>x</a:t>
            </a:r>
            <a:r>
              <a:rPr lang="es" baseline="30000" dirty="0"/>
              <a:t>2</a:t>
            </a:r>
            <a:r>
              <a:rPr lang="es" dirty="0"/>
              <a:t> + a</a:t>
            </a:r>
            <a:r>
              <a:rPr lang="es" baseline="-25000" dirty="0"/>
              <a:t>3</a:t>
            </a:r>
            <a:r>
              <a:rPr lang="es" dirty="0"/>
              <a:t>x</a:t>
            </a:r>
            <a:r>
              <a:rPr lang="es" baseline="30000" dirty="0"/>
              <a:t>3</a:t>
            </a:r>
          </a:p>
          <a:p>
            <a:pPr marL="0" indent="0"/>
            <a:r>
              <a:rPr lang="es" dirty="0"/>
              <a:t>=&gt; P</a:t>
            </a:r>
            <a:r>
              <a:rPr lang="es" baseline="-25000" dirty="0"/>
              <a:t>3</a:t>
            </a:r>
            <a:r>
              <a:rPr lang="es" dirty="0"/>
              <a:t>(x) = 0 + 0x + 100x</a:t>
            </a:r>
            <a:r>
              <a:rPr lang="es" baseline="30000" dirty="0"/>
              <a:t>2</a:t>
            </a:r>
            <a:r>
              <a:rPr lang="es" dirty="0"/>
              <a:t> + 0x</a:t>
            </a:r>
            <a:r>
              <a:rPr lang="es" baseline="30000" dirty="0"/>
              <a:t>3</a:t>
            </a:r>
          </a:p>
          <a:p>
            <a:pPr marL="0" indent="0"/>
            <a:r>
              <a:rPr lang="es" dirty="0"/>
              <a:t>=&gt; P</a:t>
            </a:r>
            <a:r>
              <a:rPr lang="es" baseline="-25000" dirty="0"/>
              <a:t>3</a:t>
            </a:r>
            <a:r>
              <a:rPr lang="es" dirty="0"/>
              <a:t>(x) = 100x</a:t>
            </a:r>
            <a:r>
              <a:rPr lang="es" baseline="30000" dirty="0"/>
              <a:t>2</a:t>
            </a:r>
          </a:p>
          <a:p>
            <a:pPr marL="0" indent="0"/>
            <a:r>
              <a:rPr lang="es" dirty="0"/>
              <a:t>=&gt; P</a:t>
            </a:r>
            <a:r>
              <a:rPr lang="es" baseline="-25000" dirty="0"/>
              <a:t>3</a:t>
            </a:r>
            <a:r>
              <a:rPr lang="es" dirty="0"/>
              <a:t>(0.05) = 0.05</a:t>
            </a:r>
            <a:r>
              <a:rPr lang="es" baseline="30000" dirty="0"/>
              <a:t>2</a:t>
            </a:r>
            <a:r>
              <a:rPr lang="es" dirty="0"/>
              <a:t> = </a:t>
            </a:r>
            <a:r>
              <a:rPr lang="es" b="1" u="sng" dirty="0"/>
              <a:t>0.0025</a:t>
            </a:r>
          </a:p>
        </p:txBody>
      </p:sp>
      <p:pic>
        <p:nvPicPr>
          <p:cNvPr id="7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AAC1D66-CD35-4428-A1D6-DE03BFF81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" t="68197" r="94864" b="6885"/>
          <a:stretch/>
        </p:blipFill>
        <p:spPr>
          <a:xfrm>
            <a:off x="1375473" y="1673111"/>
            <a:ext cx="215572" cy="821580"/>
          </a:xfrm>
          <a:prstGeom prst="rect">
            <a:avLst/>
          </a:prstGeom>
        </p:spPr>
      </p:pic>
      <p:pic>
        <p:nvPicPr>
          <p:cNvPr id="1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5D34E45-2021-4354-A994-DB422D52E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" t="68197" r="94864" b="6885"/>
          <a:stretch/>
        </p:blipFill>
        <p:spPr>
          <a:xfrm flipH="1">
            <a:off x="3790868" y="1673111"/>
            <a:ext cx="226532" cy="8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5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3675567" y="2579420"/>
            <a:ext cx="3927868" cy="4443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s" sz="1600"/>
              <a:t>Polinomio </a:t>
            </a: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98106" y="2432818"/>
            <a:ext cx="2715500" cy="1995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Polinomio de interpolación con diferencias divididas de Newton</a:t>
            </a:r>
            <a:endParaRPr lang="es" b="1"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8D6359D-9616-4809-A011-7C3C2ACC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17" y="3088933"/>
            <a:ext cx="5625383" cy="6835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sldNum" idx="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89E17F-BF9F-44FA-970B-C98020ACFC7E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3710A-E11F-4B9C-8E65-972D353C994C}"/>
              </a:ext>
            </a:extLst>
          </p:cNvPr>
          <p:cNvSpPr txBox="1"/>
          <p:nvPr/>
        </p:nvSpPr>
        <p:spPr>
          <a:xfrm>
            <a:off x="3203096" y="32942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Georgia Pro Light"/>
              </a:rPr>
              <a:t>Ejemplo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8DFA3F7-84C2-4DCD-B6F8-CAF034A20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98305"/>
              </p:ext>
            </p:extLst>
          </p:nvPr>
        </p:nvGraphicFramePr>
        <p:xfrm>
          <a:off x="2809623" y="2318262"/>
          <a:ext cx="3657600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7530344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371256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8802426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494872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2599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8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33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D5EC6E-6824-4102-A520-2B7C0226F880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9DA90-174D-4B42-A31F-909CE759B736}"/>
              </a:ext>
            </a:extLst>
          </p:cNvPr>
          <p:cNvSpPr txBox="1"/>
          <p:nvPr/>
        </p:nvSpPr>
        <p:spPr>
          <a:xfrm>
            <a:off x="1941483" y="3661374"/>
            <a:ext cx="57624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badi Extra Light"/>
              </a:rPr>
              <a:t> 𝑦(𝑥)=𝑐0+𝑐1(𝑥−1)+𝑐2(𝑥−1)(𝑥−2) +c3(x−1)(x−2)(𝑥−9)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43FA2-EE0A-4DDE-860B-82FC75598B19}"/>
              </a:ext>
            </a:extLst>
          </p:cNvPr>
          <p:cNvSpPr txBox="1"/>
          <p:nvPr/>
        </p:nvSpPr>
        <p:spPr>
          <a:xfrm>
            <a:off x="3890513" y="1868697"/>
            <a:ext cx="1632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Encontrar y(5)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385904" y="1838739"/>
            <a:ext cx="4484270" cy="854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b="1"/>
              <a:t>Interpolación.</a:t>
            </a:r>
            <a:endParaRPr sz="4400" b="1"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Google Shape;194;p2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5250" y="2782957"/>
                <a:ext cx="7125750" cy="188025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600"/>
                  <a:t>Se le denomina así a la obtención de nuevos puntos partiendo del conocimiento de un conjunto de puntos.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600"/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600"/>
                  <a:t>A partir de n parejas de puntos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6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6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6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/>
                  <a:t>, obtener una función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600"/>
                  <a:t> que verifique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6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s-MX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6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/>
                  <a:t>,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600"/>
                  <a:t> a la que se denomina función interpolante de dichos puntos. A los puntos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/>
                  <a:t> se les llama nodos.</a:t>
                </a:r>
                <a:endParaRPr sz="1600"/>
              </a:p>
            </p:txBody>
          </p:sp>
        </mc:Choice>
        <mc:Fallback xmlns="">
          <p:sp>
            <p:nvSpPr>
              <p:cNvPr id="194" name="Google Shape;194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5250" y="2782957"/>
                <a:ext cx="7125750" cy="1880259"/>
              </a:xfrm>
              <a:prstGeom prst="rect">
                <a:avLst/>
              </a:prstGeom>
              <a:blipFill>
                <a:blip r:embed="rId3"/>
                <a:stretch>
                  <a:fillRect l="-513" r="-428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99AE9-369A-4256-8CBD-C21EF8E9A2F7}"/>
              </a:ext>
            </a:extLst>
          </p:cNvPr>
          <p:cNvSpPr txBox="1"/>
          <p:nvPr/>
        </p:nvSpPr>
        <p:spPr>
          <a:xfrm>
            <a:off x="3922863" y="671782"/>
            <a:ext cx="53311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eorgia Pro Light"/>
              </a:rPr>
              <a:t>𝑐0 + 𝑐1( 1 − 1) + 𝑐2( 1 − 1) (1 − 2) + 𝑐3 (1 − 1) (1 − 2)(1 − 9) 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D31DC-CCAE-4653-925E-1304787D5E74}"/>
              </a:ext>
            </a:extLst>
          </p:cNvPr>
          <p:cNvSpPr txBox="1"/>
          <p:nvPr/>
        </p:nvSpPr>
        <p:spPr>
          <a:xfrm>
            <a:off x="3924301" y="1244720"/>
            <a:ext cx="53311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eorgia Pro Light"/>
              </a:rPr>
              <a:t>𝑐0 + 𝑐1( 2 − 1) + 𝑐2( 2 − 1)( 2 − 2) + 𝑐3 (2 − 1) (2 − 2) (2 − 9) = 8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A7571-34FA-43BE-9C82-268FE27E6832}"/>
              </a:ext>
            </a:extLst>
          </p:cNvPr>
          <p:cNvSpPr txBox="1"/>
          <p:nvPr/>
        </p:nvSpPr>
        <p:spPr>
          <a:xfrm>
            <a:off x="3924301" y="1794654"/>
            <a:ext cx="53311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eorgia Pro Light"/>
              </a:rPr>
              <a:t>𝑐0 + 𝑐1( 9 − 1) + 𝑐2 (9 − 1) (9 − 2) + 𝑐3( 9 − 1) (9 − 2) (9 − 9)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54FCD-D774-48AE-90E9-86FE65CF5F91}"/>
              </a:ext>
            </a:extLst>
          </p:cNvPr>
          <p:cNvSpPr txBox="1"/>
          <p:nvPr/>
        </p:nvSpPr>
        <p:spPr>
          <a:xfrm>
            <a:off x="3924301" y="2366154"/>
            <a:ext cx="53311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eorgia Pro Light"/>
              </a:rPr>
              <a:t>𝑐0 + 𝑐1 (10 − 1) + 𝑐2 (10 − 1) (10 − 2) + 𝑐3 (10 − 1) (10 − 2) (10 − 9) = 11</a:t>
            </a:r>
            <a:r>
              <a:rPr lang="en-US" sz="1200">
                <a:solidFill>
                  <a:schemeClr val="bg1"/>
                </a:solidFill>
                <a:latin typeface="Georgia Pro Ligh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5DCD0F9-F335-4442-9D8F-67F58F647D2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02862" y="238163"/>
            <a:ext cx="4839708" cy="499778"/>
          </a:xfrm>
        </p:spPr>
        <p:txBody>
          <a:bodyPr/>
          <a:lstStyle/>
          <a:p>
            <a:r>
              <a:rPr lang="en-US" sz="1400">
                <a:latin typeface="Georgia Pro Light"/>
              </a:rPr>
              <a:t>Donde</a:t>
            </a:r>
          </a:p>
          <a:p>
            <a:endParaRPr lang="en-US" sz="1400">
              <a:latin typeface="Georgia Pro Light"/>
            </a:endParaRPr>
          </a:p>
          <a:p>
            <a:r>
              <a:rPr lang="en-US" sz="1400">
                <a:latin typeface="Georgia Pro Light"/>
              </a:rPr>
              <a:t>𝑐0 = 7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AC839-7A87-4832-A77D-7CAD847EB1CF}"/>
              </a:ext>
            </a:extLst>
          </p:cNvPr>
          <p:cNvSpPr txBox="1"/>
          <p:nvPr/>
        </p:nvSpPr>
        <p:spPr>
          <a:xfrm>
            <a:off x="3486150" y="26289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F01BF-5CAC-4F1A-B4A1-DEC6A6A67F92}"/>
              </a:ext>
            </a:extLst>
          </p:cNvPr>
          <p:cNvSpPr txBox="1"/>
          <p:nvPr/>
        </p:nvSpPr>
        <p:spPr>
          <a:xfrm>
            <a:off x="404903" y="128371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>
                <a:latin typeface="Georgia Pro Light"/>
                <a:ea typeface="Segoe UI"/>
                <a:cs typeface="Segoe UI"/>
              </a:rPr>
              <a:t>​</a:t>
            </a:r>
            <a:r>
              <a:rPr lang="en-US">
                <a:solidFill>
                  <a:srgbClr val="FFFFFF"/>
                </a:solidFill>
                <a:latin typeface="Georgia Pro Light"/>
                <a:ea typeface="Segoe UI"/>
                <a:cs typeface="Segoe UI"/>
              </a:rPr>
              <a:t>𝑐1 = 1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D6536-BC01-4F4C-A69E-CF87904EFAA4}"/>
              </a:ext>
            </a:extLst>
          </p:cNvPr>
          <p:cNvSpPr txBox="1"/>
          <p:nvPr/>
        </p:nvSpPr>
        <p:spPr>
          <a:xfrm>
            <a:off x="3771900" y="29146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FC355-6436-49EF-AE64-4960859EE8E1}"/>
              </a:ext>
            </a:extLst>
          </p:cNvPr>
          <p:cNvSpPr txBox="1"/>
          <p:nvPr/>
        </p:nvSpPr>
        <p:spPr>
          <a:xfrm>
            <a:off x="464209" y="192530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Georgia Pro Light"/>
              </a:rPr>
              <a:t>𝑐2 = − 5 /28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BC3B7-0D4F-4866-B9F2-39CCCE94FCAA}"/>
              </a:ext>
            </a:extLst>
          </p:cNvPr>
          <p:cNvSpPr txBox="1"/>
          <p:nvPr/>
        </p:nvSpPr>
        <p:spPr>
          <a:xfrm>
            <a:off x="466905" y="257498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Georgia Pro Light"/>
              </a:rPr>
              <a:t>𝑐 3 = (11 − 7 − 9 + 72 ( 5 )/ 28)/ 72 = 55 /504</a:t>
            </a:r>
            <a:r>
              <a:rPr lang="en-US">
                <a:latin typeface="Georgia Pro Light"/>
                <a:ea typeface="Georgia Pro Light"/>
                <a:cs typeface="Georgia Pro Light"/>
              </a:rPr>
              <a:t>​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CBCAF-DBF6-4045-91C2-3DA31CBC5445}"/>
              </a:ext>
            </a:extLst>
          </p:cNvPr>
          <p:cNvSpPr txBox="1"/>
          <p:nvPr/>
        </p:nvSpPr>
        <p:spPr>
          <a:xfrm>
            <a:off x="350987" y="328936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Sustituyendo en y(x)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2EF3E0-A614-4503-9694-29936C1743B9}"/>
              </a:ext>
            </a:extLst>
          </p:cNvPr>
          <p:cNvSpPr txBox="1"/>
          <p:nvPr/>
        </p:nvSpPr>
        <p:spPr>
          <a:xfrm>
            <a:off x="310551" y="3852773"/>
            <a:ext cx="4684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𝑦 (𝑥) = 7 + (𝑥 − 1) − 5/ 28 (𝑥 − 1) (𝑥 − 2) + 55/ 504 (𝑥 − 1) (𝑥 − 2) (𝑥 − 9) </a:t>
            </a:r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92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6A85D-815D-4CF9-A585-F4CAE99E858B}"/>
              </a:ext>
            </a:extLst>
          </p:cNvPr>
          <p:cNvSpPr txBox="1"/>
          <p:nvPr/>
        </p:nvSpPr>
        <p:spPr>
          <a:xfrm>
            <a:off x="871268" y="2289235"/>
            <a:ext cx="7681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Georgia Pro Light"/>
              </a:rPr>
              <a:t>𝑦 (5) = 7 +( 5 − 1) − 5 /28 (5 − 1) (5 − 2) + 55/ 504 (5 − 1) (5 − 2) (5 − 9)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DC0C2-74FD-4838-B9B6-B45BCC07EA9B}"/>
              </a:ext>
            </a:extLst>
          </p:cNvPr>
          <p:cNvSpPr txBox="1"/>
          <p:nvPr/>
        </p:nvSpPr>
        <p:spPr>
          <a:xfrm>
            <a:off x="3343275" y="33271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𝒚 (𝟓) = 𝟑. 𝟔𝟏𝟗𝟎𝟒7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9C46-DB1D-414D-8C88-22BDC5124B4E}"/>
              </a:ext>
            </a:extLst>
          </p:cNvPr>
          <p:cNvSpPr txBox="1"/>
          <p:nvPr/>
        </p:nvSpPr>
        <p:spPr>
          <a:xfrm>
            <a:off x="2483329" y="2844560"/>
            <a:ext cx="30882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Georgia Pro Light"/>
              </a:rPr>
              <a:t>Resultado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6"/>
          <p:cNvSpPr txBox="1">
            <a:spLocks noGrp="1"/>
          </p:cNvSpPr>
          <p:nvPr>
            <p:ph type="sldNum" idx="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EB3308-95CB-44DA-B643-5E6A063A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984" y="1280881"/>
            <a:ext cx="6711900" cy="281700"/>
          </a:xfrm>
        </p:spPr>
        <p:txBody>
          <a:bodyPr/>
          <a:lstStyle/>
          <a:p>
            <a:r>
              <a:rPr lang="en-US"/>
              <a:t>Encontrar y(3)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8DC19-36D0-45E1-AE4B-DC57924884E2}"/>
              </a:ext>
            </a:extLst>
          </p:cNvPr>
          <p:cNvSpPr txBox="1"/>
          <p:nvPr/>
        </p:nvSpPr>
        <p:spPr>
          <a:xfrm>
            <a:off x="3200400" y="66099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Georgia Pro Light"/>
              </a:rPr>
              <a:t>Ejercicio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A74AD85-B6B9-4C16-B809-508CB0F1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61800"/>
              </p:ext>
            </p:extLst>
          </p:nvPr>
        </p:nvGraphicFramePr>
        <p:xfrm>
          <a:off x="2119510" y="1800678"/>
          <a:ext cx="5120640" cy="70628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413919937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69912351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89648203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41838194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1299981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31781538"/>
                    </a:ext>
                  </a:extLst>
                </a:gridCol>
              </a:tblGrid>
              <a:tr h="335445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3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1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7B570-EF07-4E69-ABF5-AB2CC7A216C8}"/>
              </a:ext>
            </a:extLst>
          </p:cNvPr>
          <p:cNvSpPr txBox="1"/>
          <p:nvPr/>
        </p:nvSpPr>
        <p:spPr>
          <a:xfrm>
            <a:off x="1022230" y="2957782"/>
            <a:ext cx="74338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𝑦(x) = c0+c1(x+5)+c2(x+5)(x+3)+c3(x+5)(x+3)(x-2)+c4(x+5)(x+3)(x-2)(x-3)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7BE46-C5F8-4B0D-9223-4927B12F2B80}"/>
              </a:ext>
            </a:extLst>
          </p:cNvPr>
          <p:cNvSpPr txBox="1"/>
          <p:nvPr/>
        </p:nvSpPr>
        <p:spPr>
          <a:xfrm>
            <a:off x="181155" y="445339"/>
            <a:ext cx="49537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c0+c1</a:t>
            </a:r>
            <a:r>
              <a:rPr lang="en-US">
                <a:solidFill>
                  <a:srgbClr val="FFFFFF"/>
                </a:solidFill>
              </a:rPr>
              <a:t>(-5+5</a:t>
            </a:r>
            <a:r>
              <a:rPr lang="en-US">
                <a:solidFill>
                  <a:srgbClr val="FFFFFF"/>
                </a:solidFill>
                <a:latin typeface="Arial"/>
              </a:rPr>
              <a:t>)+c2</a:t>
            </a:r>
            <a:r>
              <a:rPr lang="en-US">
                <a:solidFill>
                  <a:srgbClr val="FFFFFF"/>
                </a:solidFill>
              </a:rPr>
              <a:t>(-5+5)(-5+3</a:t>
            </a:r>
            <a:r>
              <a:rPr lang="en-US">
                <a:solidFill>
                  <a:srgbClr val="FFFFFF"/>
                </a:solidFill>
                <a:latin typeface="Arial"/>
              </a:rPr>
              <a:t>)+c3</a:t>
            </a:r>
            <a:r>
              <a:rPr lang="en-US">
                <a:solidFill>
                  <a:srgbClr val="FFFFFF"/>
                </a:solidFill>
              </a:rPr>
              <a:t>(-5+5)(-5+3)(-5-2</a:t>
            </a:r>
            <a:r>
              <a:rPr lang="en-US">
                <a:solidFill>
                  <a:srgbClr val="FFFFFF"/>
                </a:solidFill>
                <a:latin typeface="Arial"/>
              </a:rPr>
              <a:t>)+</a:t>
            </a:r>
            <a:r>
              <a:rPr lang="en-US">
                <a:solidFill>
                  <a:srgbClr val="FFFFFF"/>
                </a:solidFill>
              </a:rPr>
              <a:t>c4(-5+5)(-5+3)(-5-2)(-5-3)=1 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47E67-6CEC-484D-85E4-37016AFC5FB8}"/>
              </a:ext>
            </a:extLst>
          </p:cNvPr>
          <p:cNvSpPr txBox="1"/>
          <p:nvPr/>
        </p:nvSpPr>
        <p:spPr>
          <a:xfrm>
            <a:off x="183850" y="1289110"/>
            <a:ext cx="49105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c0+c1(-0)+c2(0)(-2)+c3(0)(-2)(-7)+c4(0)(-2)(-7)(-8)=1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52E4A-489B-43F4-A4DA-EEF56E0727C9}"/>
              </a:ext>
            </a:extLst>
          </p:cNvPr>
          <p:cNvSpPr txBox="1"/>
          <p:nvPr/>
        </p:nvSpPr>
        <p:spPr>
          <a:xfrm>
            <a:off x="186546" y="1841740"/>
            <a:ext cx="40802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c0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C044C-B3D5-4F47-9A25-C6A5527AA9C9}"/>
              </a:ext>
            </a:extLst>
          </p:cNvPr>
          <p:cNvSpPr txBox="1"/>
          <p:nvPr/>
        </p:nvSpPr>
        <p:spPr>
          <a:xfrm>
            <a:off x="146110" y="2362020"/>
            <a:ext cx="48566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c0+c1(-3+5)+c2(-3+5)(-3+3)+c3(-3+5)(-3+3)(-3-2)+c4(-3+5)(-3+3)(-3-2)(-3-3)=2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ABE04-AAFD-4D76-8FFF-5CFC1852B88E}"/>
              </a:ext>
            </a:extLst>
          </p:cNvPr>
          <p:cNvSpPr txBox="1"/>
          <p:nvPr/>
        </p:nvSpPr>
        <p:spPr>
          <a:xfrm>
            <a:off x="144852" y="2986178"/>
            <a:ext cx="40802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c1 = 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CEF92-8863-4EC9-BE75-15BCDD66D93A}"/>
              </a:ext>
            </a:extLst>
          </p:cNvPr>
          <p:cNvSpPr txBox="1"/>
          <p:nvPr/>
        </p:nvSpPr>
        <p:spPr>
          <a:xfrm>
            <a:off x="139461" y="3379758"/>
            <a:ext cx="49537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45454"/>
                </a:solidFill>
                <a:latin typeface="Arial"/>
              </a:rPr>
              <a:t>c0+</a:t>
            </a:r>
            <a:r>
              <a:rPr lang="en-US">
                <a:solidFill>
                  <a:srgbClr val="945454"/>
                </a:solidFill>
              </a:rPr>
              <a:t>c1(2+5</a:t>
            </a:r>
            <a:r>
              <a:rPr lang="en-US">
                <a:solidFill>
                  <a:srgbClr val="945454"/>
                </a:solidFill>
                <a:latin typeface="Arial"/>
              </a:rPr>
              <a:t>)+</a:t>
            </a:r>
            <a:r>
              <a:rPr lang="en-US">
                <a:solidFill>
                  <a:srgbClr val="945454"/>
                </a:solidFill>
              </a:rPr>
              <a:t>c2(2+5)(2+3</a:t>
            </a:r>
            <a:r>
              <a:rPr lang="en-US">
                <a:solidFill>
                  <a:srgbClr val="945454"/>
                </a:solidFill>
                <a:latin typeface="Arial"/>
              </a:rPr>
              <a:t>)+</a:t>
            </a:r>
            <a:r>
              <a:rPr lang="en-US">
                <a:solidFill>
                  <a:srgbClr val="945454"/>
                </a:solidFill>
              </a:rPr>
              <a:t>c3(2+5)(2+3)(2-2</a:t>
            </a:r>
            <a:r>
              <a:rPr lang="en-US">
                <a:solidFill>
                  <a:srgbClr val="945454"/>
                </a:solidFill>
                <a:latin typeface="Arial"/>
              </a:rPr>
              <a:t>)+</a:t>
            </a:r>
            <a:r>
              <a:rPr lang="en-US">
                <a:solidFill>
                  <a:srgbClr val="945454"/>
                </a:solidFill>
              </a:rPr>
              <a:t>c4(2+5)(2+3)(2-2)(2-3)=10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94697-42EC-48C0-B7E1-F38DCC3F339D}"/>
              </a:ext>
            </a:extLst>
          </p:cNvPr>
          <p:cNvSpPr txBox="1"/>
          <p:nvPr/>
        </p:nvSpPr>
        <p:spPr>
          <a:xfrm>
            <a:off x="182593" y="4113003"/>
            <a:ext cx="49537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45454"/>
                </a:solidFill>
              </a:rPr>
              <a:t>c2 = .157142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25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4AD96-DCB6-44A5-883F-FD3FCADA6F77}"/>
              </a:ext>
            </a:extLst>
          </p:cNvPr>
          <p:cNvSpPr txBox="1"/>
          <p:nvPr/>
        </p:nvSpPr>
        <p:spPr>
          <a:xfrm>
            <a:off x="3211183" y="520820"/>
            <a:ext cx="58918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D51A6"/>
                </a:solidFill>
                <a:latin typeface="Arial"/>
              </a:rPr>
              <a:t>c0+</a:t>
            </a:r>
            <a:r>
              <a:rPr lang="en-US">
                <a:solidFill>
                  <a:srgbClr val="AD51A6"/>
                </a:solidFill>
              </a:rPr>
              <a:t>c1(3+5</a:t>
            </a:r>
            <a:r>
              <a:rPr lang="en-US">
                <a:solidFill>
                  <a:srgbClr val="AD51A6"/>
                </a:solidFill>
                <a:latin typeface="Arial"/>
              </a:rPr>
              <a:t>)+</a:t>
            </a:r>
            <a:r>
              <a:rPr lang="en-US">
                <a:solidFill>
                  <a:srgbClr val="AD51A6"/>
                </a:solidFill>
              </a:rPr>
              <a:t>c2(3+5)(3+3</a:t>
            </a:r>
            <a:r>
              <a:rPr lang="en-US">
                <a:solidFill>
                  <a:srgbClr val="AD51A6"/>
                </a:solidFill>
                <a:latin typeface="Arial"/>
              </a:rPr>
              <a:t>)+</a:t>
            </a:r>
            <a:r>
              <a:rPr lang="en-US">
                <a:solidFill>
                  <a:srgbClr val="AD51A6"/>
                </a:solidFill>
              </a:rPr>
              <a:t>c3(3+5)(3+3)(3-2</a:t>
            </a:r>
            <a:r>
              <a:rPr lang="en-US">
                <a:solidFill>
                  <a:srgbClr val="AD51A6"/>
                </a:solidFill>
                <a:latin typeface="Arial"/>
              </a:rPr>
              <a:t>)+</a:t>
            </a:r>
            <a:r>
              <a:rPr lang="en-US">
                <a:solidFill>
                  <a:srgbClr val="AD51A6"/>
                </a:solidFill>
              </a:rPr>
              <a:t>c4(3+5)(3+3)(3-2)(3-3)=2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444DC-9610-44A3-8929-8B6AE2F7C24D}"/>
              </a:ext>
            </a:extLst>
          </p:cNvPr>
          <p:cNvSpPr txBox="1"/>
          <p:nvPr/>
        </p:nvSpPr>
        <p:spPr>
          <a:xfrm>
            <a:off x="3212621" y="975145"/>
            <a:ext cx="58918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D51A6"/>
                </a:solidFill>
              </a:rPr>
              <a:t>c3 = -.219642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A5C7C-8BE0-41BE-A6A1-ECED7DFFDE51}"/>
              </a:ext>
            </a:extLst>
          </p:cNvPr>
          <p:cNvSpPr txBox="1"/>
          <p:nvPr/>
        </p:nvSpPr>
        <p:spPr>
          <a:xfrm>
            <a:off x="3212621" y="1578994"/>
            <a:ext cx="58918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BD94E"/>
                </a:solidFill>
                <a:latin typeface="Arial"/>
              </a:rPr>
              <a:t>c0+</a:t>
            </a:r>
            <a:r>
              <a:rPr lang="en-US">
                <a:solidFill>
                  <a:srgbClr val="CBD94E"/>
                </a:solidFill>
              </a:rPr>
              <a:t>c1(6+5</a:t>
            </a:r>
            <a:r>
              <a:rPr lang="en-US">
                <a:solidFill>
                  <a:srgbClr val="CBD94E"/>
                </a:solidFill>
                <a:latin typeface="Arial"/>
              </a:rPr>
              <a:t>)+</a:t>
            </a:r>
            <a:r>
              <a:rPr lang="en-US">
                <a:solidFill>
                  <a:srgbClr val="CBD94E"/>
                </a:solidFill>
              </a:rPr>
              <a:t>c2(6+5)(6+3</a:t>
            </a:r>
            <a:r>
              <a:rPr lang="en-US">
                <a:solidFill>
                  <a:srgbClr val="CBD94E"/>
                </a:solidFill>
                <a:latin typeface="Arial"/>
              </a:rPr>
              <a:t>)+</a:t>
            </a:r>
            <a:r>
              <a:rPr lang="en-US">
                <a:solidFill>
                  <a:srgbClr val="CBD94E"/>
                </a:solidFill>
              </a:rPr>
              <a:t>c3(6+5)(6+3)(6-2</a:t>
            </a:r>
            <a:r>
              <a:rPr lang="en-US">
                <a:solidFill>
                  <a:srgbClr val="CBD94E"/>
                </a:solidFill>
                <a:latin typeface="Arial"/>
              </a:rPr>
              <a:t>)+</a:t>
            </a:r>
            <a:r>
              <a:rPr lang="en-US">
                <a:solidFill>
                  <a:srgbClr val="CBD94E"/>
                </a:solidFill>
              </a:rPr>
              <a:t>c4(6+5)(6+3)(6-2)(6-3)=0</a:t>
            </a:r>
            <a:r>
              <a:rPr lang="en-US">
                <a:solidFill>
                  <a:srgbClr val="AD51A6"/>
                </a:solidFill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9F43B-0ABB-477B-9B22-C14F600366C0}"/>
              </a:ext>
            </a:extLst>
          </p:cNvPr>
          <p:cNvSpPr txBox="1"/>
          <p:nvPr/>
        </p:nvSpPr>
        <p:spPr>
          <a:xfrm>
            <a:off x="3214059" y="1968620"/>
            <a:ext cx="58918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BD94E"/>
                </a:solidFill>
              </a:rPr>
              <a:t>c4 = .054647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72A94-26C5-49E2-B2C5-8F1BECC93D32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Entonces: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53F9F-569F-4B5F-A7AE-98EA4F4EE781}"/>
              </a:ext>
            </a:extLst>
          </p:cNvPr>
          <p:cNvSpPr txBox="1"/>
          <p:nvPr/>
        </p:nvSpPr>
        <p:spPr>
          <a:xfrm>
            <a:off x="3216574" y="2758297"/>
            <a:ext cx="40802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c0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113006-F0E8-48FB-AF4B-43781683255F}"/>
              </a:ext>
            </a:extLst>
          </p:cNvPr>
          <p:cNvSpPr txBox="1"/>
          <p:nvPr/>
        </p:nvSpPr>
        <p:spPr>
          <a:xfrm>
            <a:off x="3218012" y="3061659"/>
            <a:ext cx="40802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c1 = 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F46A0-906D-4F3E-9828-596782710807}"/>
              </a:ext>
            </a:extLst>
          </p:cNvPr>
          <p:cNvSpPr txBox="1"/>
          <p:nvPr/>
        </p:nvSpPr>
        <p:spPr>
          <a:xfrm>
            <a:off x="3212621" y="3401324"/>
            <a:ext cx="49537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45454"/>
                </a:solidFill>
              </a:rPr>
              <a:t>c2 = .157142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0E9FA-F4F7-45F2-A5C9-F8569410AA8B}"/>
              </a:ext>
            </a:extLst>
          </p:cNvPr>
          <p:cNvSpPr txBox="1"/>
          <p:nvPr/>
        </p:nvSpPr>
        <p:spPr>
          <a:xfrm>
            <a:off x="3214059" y="3747819"/>
            <a:ext cx="58918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D51A6"/>
                </a:solidFill>
              </a:rPr>
              <a:t>c3 = -.219642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E724-E347-4ECB-86A7-96F5CB61A767}"/>
              </a:ext>
            </a:extLst>
          </p:cNvPr>
          <p:cNvSpPr txBox="1"/>
          <p:nvPr/>
        </p:nvSpPr>
        <p:spPr>
          <a:xfrm>
            <a:off x="3215497" y="4051180"/>
            <a:ext cx="58918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BD94E"/>
                </a:solidFill>
              </a:rPr>
              <a:t>c4 = .054647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3" grpId="0"/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FD164-9996-4A5A-9CF3-CE2E4B92EBD8}"/>
              </a:ext>
            </a:extLst>
          </p:cNvPr>
          <p:cNvSpPr txBox="1"/>
          <p:nvPr/>
        </p:nvSpPr>
        <p:spPr>
          <a:xfrm>
            <a:off x="666391" y="984490"/>
            <a:ext cx="3411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Georgia Pro Light"/>
              </a:rPr>
              <a:t>Sustituyendo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27201-D66A-49CA-AE83-14635C6306CE}"/>
              </a:ext>
            </a:extLst>
          </p:cNvPr>
          <p:cNvSpPr txBox="1"/>
          <p:nvPr/>
        </p:nvSpPr>
        <p:spPr>
          <a:xfrm>
            <a:off x="666390" y="1458943"/>
            <a:ext cx="80700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y(x) = 1 + </a:t>
            </a: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.5</a:t>
            </a:r>
            <a:r>
              <a:rPr lang="en-US">
                <a:solidFill>
                  <a:schemeClr val="bg1"/>
                </a:solidFill>
              </a:rPr>
              <a:t>(x+5)+</a:t>
            </a:r>
            <a:r>
              <a:rPr lang="en-US">
                <a:solidFill>
                  <a:srgbClr val="945454"/>
                </a:solidFill>
              </a:rPr>
              <a:t>.157142</a:t>
            </a:r>
            <a:r>
              <a:rPr lang="en-US">
                <a:solidFill>
                  <a:schemeClr val="bg1"/>
                </a:solidFill>
              </a:rPr>
              <a:t>(x+5)(x+3)+(</a:t>
            </a:r>
            <a:r>
              <a:rPr lang="en-US">
                <a:solidFill>
                  <a:srgbClr val="AD51A6"/>
                </a:solidFill>
              </a:rPr>
              <a:t>-.219642</a:t>
            </a:r>
            <a:r>
              <a:rPr lang="en-US">
                <a:solidFill>
                  <a:schemeClr val="bg1"/>
                </a:solidFill>
              </a:rPr>
              <a:t>)(x+5)(x+3)(x-2)+</a:t>
            </a:r>
            <a:r>
              <a:rPr lang="en-US">
                <a:solidFill>
                  <a:srgbClr val="CBD94E"/>
                </a:solidFill>
              </a:rPr>
              <a:t>.54647</a:t>
            </a:r>
            <a:r>
              <a:rPr lang="en-US">
                <a:solidFill>
                  <a:schemeClr val="bg1"/>
                </a:solidFill>
              </a:rPr>
              <a:t>(x+5)(x+3)(x-2)(x-3)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4054E6-B586-495A-BCB2-2105AC1D7D9F}"/>
              </a:ext>
            </a:extLst>
          </p:cNvPr>
          <p:cNvSpPr txBox="1"/>
          <p:nvPr/>
        </p:nvSpPr>
        <p:spPr>
          <a:xfrm>
            <a:off x="666390" y="2149056"/>
            <a:ext cx="3411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FFFF"/>
                </a:solidFill>
                <a:latin typeface="Georgia Pro Light"/>
              </a:rPr>
              <a:t>Sustituyendo y(3) 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E58BCE-F30D-4E4D-9835-77B65C6F8E09}"/>
              </a:ext>
            </a:extLst>
          </p:cNvPr>
          <p:cNvSpPr txBox="1"/>
          <p:nvPr/>
        </p:nvSpPr>
        <p:spPr>
          <a:xfrm>
            <a:off x="666390" y="2677424"/>
            <a:ext cx="80700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y(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) = 1 + </a:t>
            </a: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.5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+5)+</a:t>
            </a:r>
            <a:r>
              <a:rPr lang="en-US">
                <a:solidFill>
                  <a:srgbClr val="945454"/>
                </a:solidFill>
              </a:rPr>
              <a:t>.157142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+5)(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+3)+(</a:t>
            </a:r>
            <a:r>
              <a:rPr lang="en-US">
                <a:solidFill>
                  <a:srgbClr val="AD51A6"/>
                </a:solidFill>
              </a:rPr>
              <a:t>-.219642</a:t>
            </a:r>
            <a:r>
              <a:rPr lang="en-US">
                <a:solidFill>
                  <a:schemeClr val="bg1"/>
                </a:solidFill>
              </a:rPr>
              <a:t>)(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+5)(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+3)(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-2)+</a:t>
            </a:r>
            <a:r>
              <a:rPr lang="en-US">
                <a:solidFill>
                  <a:srgbClr val="CBD94E"/>
                </a:solidFill>
              </a:rPr>
              <a:t>.54647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+5)(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+3)(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-2)(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-3)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8DB8DC-D55E-4901-BD3C-7D00C3CA8130}"/>
              </a:ext>
            </a:extLst>
          </p:cNvPr>
          <p:cNvSpPr txBox="1"/>
          <p:nvPr/>
        </p:nvSpPr>
        <p:spPr>
          <a:xfrm>
            <a:off x="666390" y="3248924"/>
            <a:ext cx="80700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y(3) = 38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2" grpId="0"/>
      <p:bldP spid="115" grpId="0"/>
      <p:bldP spid="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4327306" y="318200"/>
            <a:ext cx="4448945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</a:pPr>
            <a:r>
              <a:rPr lang="es-MX" sz="3400">
                <a:solidFill>
                  <a:srgbClr val="FFFFFF"/>
                </a:solidFill>
              </a:rPr>
              <a:t>Interpolación lineal.</a:t>
            </a:r>
            <a:endParaRPr sz="34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Google Shape;207;p3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252761" y="1381640"/>
                <a:ext cx="4598033" cy="309096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000"/>
                  <a:t>Consiste en unir dos puntos con una línea recta, por medio del uso de los triángulos semejantes. 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2000"/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2000"/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07" name="Google Shape;207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52761" y="1381640"/>
                <a:ext cx="4598033" cy="3090968"/>
              </a:xfrm>
              <a:prstGeom prst="rect">
                <a:avLst/>
              </a:prstGeom>
              <a:blipFill>
                <a:blip r:embed="rId4"/>
                <a:stretch>
                  <a:fillRect l="-1459" r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D69BA8B9-FDE8-43CA-B532-9518A5DE7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59" y="11430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Google Shape;199;p3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921375" y="1147818"/>
                <a:ext cx="7301250" cy="330491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s" sz="1400"/>
                  <a:t>Por medio de interpolación lineal, calcular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e>
                    </m:func>
                  </m:oMath>
                </a14:m>
                <a:r>
                  <a:rPr lang="es-MX" sz="1400"/>
                  <a:t>.</a:t>
                </a:r>
              </a:p>
              <a:p>
                <a:pPr marL="0" lvl="0" indent="0"/>
                <a:r>
                  <a:rPr lang="es-MX" sz="1400"/>
                  <a:t>Interpolar entre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e>
                    </m:func>
                  </m:oMath>
                </a14:m>
                <a:r>
                  <a:rPr lang="es-MX" sz="1400"/>
                  <a:t>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400"/>
              </a:p>
              <a:p>
                <a:pPr marL="0" lvl="0" indent="0"/>
                <a:endParaRPr lang="es-MX" sz="1400"/>
              </a:p>
              <a:p>
                <a:pPr marL="0" lvl="0" indent="0"/>
                <a:r>
                  <a:rPr lang="es-MX" sz="1400"/>
                  <a:t>Tenemos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MX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=1.098,  </m:t>
                        </m:r>
                        <m:func>
                          <m:funcPr>
                            <m:ctrlPr>
                              <a:rPr lang="es-MX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sz="1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d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</m:e>
                    </m:func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2.485</m:t>
                    </m:r>
                    <m:r>
                      <a:rPr lang="es-MX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400"/>
                  <a:t>, sustituyendo </a:t>
                </a:r>
              </a:p>
              <a:p>
                <a:pPr marL="0" lvl="0" indent="0"/>
                <a:endParaRPr lang="es-MX" sz="140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1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(12)</m:t>
                              </m:r>
                            </m:e>
                          </m:func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MX" sz="1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140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e>
                          </m:func>
                        </m:num>
                        <m:den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12−3</m:t>
                          </m:r>
                        </m:den>
                      </m:f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s-MX" sz="1400"/>
              </a:p>
              <a:p>
                <a:pPr marL="0" lvl="0" indent="0"/>
                <a:endParaRPr lang="es-MX" sz="140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=1.098+</m:t>
                      </m:r>
                      <m:f>
                        <m:f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2.485−1.098</m:t>
                          </m:r>
                        </m:num>
                        <m:den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12−3</m:t>
                          </m:r>
                        </m:den>
                      </m:f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8−3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=1.868</m:t>
                      </m:r>
                    </m:oMath>
                  </m:oMathPara>
                </a14:m>
                <a:endParaRPr lang="es-MX" sz="1400"/>
              </a:p>
              <a:p>
                <a:pPr marL="0" lvl="0" indent="0"/>
                <a:endParaRPr lang="es-MX" sz="1400"/>
              </a:p>
              <a:p>
                <a:pPr marL="0" lvl="0" indent="0"/>
                <a:r>
                  <a:rPr lang="es-MX" sz="1400"/>
                  <a:t>Calculando el error verdadero, </a:t>
                </a:r>
              </a:p>
              <a:p>
                <a:pPr marL="0" lvl="0" indent="0"/>
                <a:endParaRPr lang="es-MX" sz="140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2.079−1.868</m:t>
                              </m:r>
                            </m:num>
                            <m:den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2.079</m:t>
                              </m:r>
                            </m:den>
                          </m:f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∗100%=44.34%</m:t>
                      </m:r>
                    </m:oMath>
                  </m:oMathPara>
                </a14:m>
                <a:endParaRPr lang="es-MX" sz="1400"/>
              </a:p>
              <a:p>
                <a:pPr marL="0" lvl="0" indent="0"/>
                <a:endParaRPr lang="es-MX" sz="1400"/>
              </a:p>
              <a:p>
                <a:pPr marL="0" lvl="0" indent="0"/>
                <a:endParaRPr lang="es-MX" sz="1400"/>
              </a:p>
              <a:p>
                <a:pPr marL="0" lvl="0" indent="0"/>
                <a:endParaRPr lang="es-MX" sz="1400"/>
              </a:p>
              <a:p>
                <a:pPr marL="0" lvl="0" indent="0"/>
                <a:endParaRPr sz="1400"/>
              </a:p>
            </p:txBody>
          </p:sp>
        </mc:Choice>
        <mc:Fallback xmlns="">
          <p:sp>
            <p:nvSpPr>
              <p:cNvPr id="199" name="Google Shape;199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1375" y="1147818"/>
                <a:ext cx="7301250" cy="3304912"/>
              </a:xfrm>
              <a:prstGeom prst="rect">
                <a:avLst/>
              </a:prstGeom>
              <a:blipFill>
                <a:blip r:embed="rId4"/>
                <a:stretch>
                  <a:fillRect l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Google Shape;200;p3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550669" y="495023"/>
            <a:ext cx="3477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Ejemplos.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6"/>
          <p:cNvSpPr/>
          <p:nvPr/>
        </p:nvSpPr>
        <p:spPr>
          <a:xfrm>
            <a:off x="2831100" y="516200"/>
            <a:ext cx="3481800" cy="3481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Google Shape;1032;p56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3115695" y="1145500"/>
                <a:ext cx="2912609" cy="26512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lnSpc>
                    <a:spcPct val="115000"/>
                  </a:lnSpc>
                  <a:buNone/>
                </a:pPr>
                <a:r>
                  <a:rPr lang="es-MX" sz="2800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2. Calcular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280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log</m:t>
                        </m:r>
                      </m:fName>
                      <m:e>
                        <m:r>
                          <a:rPr lang="es-MX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(6</m:t>
                        </m:r>
                      </m:e>
                    </m:func>
                    <m:r>
                      <a:rPr lang="es-MX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Roboto Mono"/>
                        <a:cs typeface="Roboto Mono"/>
                        <a:sym typeface="Roboto Mono"/>
                      </a:rPr>
                      <m:t>)</m:t>
                    </m:r>
                  </m:oMath>
                </a14:m>
                <a:r>
                  <a:rPr lang="es-MX" sz="2800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, interpolando entre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280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log</m:t>
                        </m:r>
                      </m:fName>
                      <m:e>
                        <m:r>
                          <a:rPr lang="es-MX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(4)</m:t>
                        </m:r>
                      </m:e>
                    </m:func>
                  </m:oMath>
                </a14:m>
                <a:r>
                  <a:rPr lang="es-MX" sz="2800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28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log</m:t>
                        </m:r>
                      </m:fName>
                      <m:e>
                        <m:r>
                          <a:rPr lang="es-MX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(</m:t>
                        </m:r>
                        <m:r>
                          <a:rPr lang="es-MX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9</m:t>
                        </m:r>
                        <m:r>
                          <a:rPr lang="es-MX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)</m:t>
                        </m:r>
                      </m:e>
                    </m:func>
                  </m:oMath>
                </a14:m>
                <a:endParaRPr sz="2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mc:Choice>
        <mc:Fallback xmlns="">
          <p:sp>
            <p:nvSpPr>
              <p:cNvPr id="1032" name="Google Shape;1032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115695" y="1145500"/>
                <a:ext cx="2912609" cy="2651248"/>
              </a:xfrm>
              <a:prstGeom prst="rect">
                <a:avLst/>
              </a:prstGeom>
              <a:blipFill>
                <a:blip r:embed="rId4"/>
                <a:stretch>
                  <a:fillRect l="-2929" r="-10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EE6B586D-8D9C-4F6C-AEFE-59A6F989330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52066" y="884545"/>
                <a:ext cx="7039868" cy="3374410"/>
              </a:xfrm>
            </p:spPr>
            <p:txBody>
              <a:bodyPr/>
              <a:lstStyle/>
              <a:p>
                <a:r>
                  <a:rPr lang="es-MX" sz="1400">
                    <a:solidFill>
                      <a:srgbClr val="FFFFFF"/>
                    </a:solidFill>
                    <a:ea typeface="Roboto Mono"/>
                    <a:cs typeface="Roboto Mono"/>
                    <a:sym typeface="Roboto Mono"/>
                  </a:rPr>
                  <a:t>Tenemos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4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log</m:t>
                        </m:r>
                      </m:fName>
                      <m:e>
                        <m:r>
                          <a:rPr lang="es-MX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(4)</m:t>
                        </m:r>
                      </m:e>
                    </m:func>
                    <m:r>
                      <a:rPr lang="es-MX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Roboto Mono"/>
                        <a:cs typeface="Roboto Mono"/>
                        <a:sym typeface="Roboto Mono"/>
                      </a:rPr>
                      <m:t>=0.602,  </m:t>
                    </m:r>
                    <m:func>
                      <m:funcPr>
                        <m:ctrlPr>
                          <a:rPr lang="es-MX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Roboto Mono"/>
                                <a:cs typeface="Roboto Mono"/>
                                <a:sym typeface="Roboto Mono"/>
                              </a:rPr>
                            </m:ctrlPr>
                          </m:dPr>
                          <m:e>
                            <m:r>
                              <a:rPr lang="es-MX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Roboto Mono"/>
                                <a:cs typeface="Roboto Mono"/>
                                <a:sym typeface="Roboto Mono"/>
                              </a:rPr>
                              <m:t>9</m:t>
                            </m:r>
                          </m:e>
                        </m:d>
                        <m:r>
                          <a:rPr lang="es-MX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Roboto Mono"/>
                            <a:cs typeface="Roboto Mono"/>
                            <a:sym typeface="Roboto Mono"/>
                          </a:rPr>
                          <m:t>=0.954</m:t>
                        </m:r>
                      </m:e>
                    </m:func>
                  </m:oMath>
                </a14:m>
                <a:r>
                  <a:rPr lang="es-MX" sz="1400"/>
                  <a:t>, sustituyendo</a:t>
                </a:r>
              </a:p>
              <a:p>
                <a:endParaRPr lang="es-MX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e>
                      </m:fun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(9)</m:t>
                              </m:r>
                            </m:e>
                          </m:func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MX" sz="1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1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(4)</m:t>
                              </m:r>
                            </m:e>
                          </m:func>
                        </m:num>
                        <m:den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9−4</m:t>
                          </m:r>
                        </m:den>
                      </m:f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s-MX" sz="1400"/>
              </a:p>
              <a:p>
                <a:endParaRPr lang="es-MX" sz="1400"/>
              </a:p>
              <a:p>
                <a:endParaRPr lang="es-MX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=0.602+</m:t>
                      </m:r>
                      <m:f>
                        <m:f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0.954</m:t>
                          </m:r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0.602</m:t>
                          </m:r>
                        </m:num>
                        <m:den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9−4</m:t>
                          </m:r>
                        </m:den>
                      </m:f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6−4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=0.7428</m:t>
                      </m:r>
                    </m:oMath>
                  </m:oMathPara>
                </a14:m>
                <a:endParaRPr lang="es-MX" sz="1400"/>
              </a:p>
              <a:p>
                <a:endParaRPr lang="es-MX" sz="1400"/>
              </a:p>
              <a:p>
                <a:endParaRPr lang="es-MX" sz="1400"/>
              </a:p>
              <a:p>
                <a:endParaRPr lang="es-MX" sz="1400"/>
              </a:p>
              <a:p>
                <a:r>
                  <a:rPr lang="es-MX" sz="1400"/>
                  <a:t>Calculando el error verdadero,</a:t>
                </a:r>
              </a:p>
              <a:p>
                <a:endParaRPr lang="es-MX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0.778−0.7428</m:t>
                              </m:r>
                            </m:num>
                            <m:den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0.778</m:t>
                              </m:r>
                            </m:den>
                          </m:f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∗100%=4.52%</m:t>
                      </m:r>
                    </m:oMath>
                  </m:oMathPara>
                </a14:m>
                <a:endParaRPr lang="es-MX" sz="1400"/>
              </a:p>
              <a:p>
                <a:endParaRPr lang="es-MX" sz="1400"/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EE6B586D-8D9C-4F6C-AEFE-59A6F9893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52066" y="884545"/>
                <a:ext cx="7039868" cy="33744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29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dirty="0"/>
              <a:t>7</a:t>
            </a:fld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E6AAF-FDBA-4249-B33F-5D12F99CB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06" y="1186920"/>
            <a:ext cx="7784620" cy="2643180"/>
          </a:xfrm>
        </p:spPr>
        <p:txBody>
          <a:bodyPr/>
          <a:lstStyle/>
          <a:p>
            <a:r>
              <a:rPr lang="en-US" dirty="0"/>
              <a:t>2, Sea f(x) = x</a:t>
            </a:r>
            <a:r>
              <a:rPr lang="en-US" baseline="30000" dirty="0"/>
              <a:t>2</a:t>
            </a:r>
            <a:r>
              <a:rPr lang="en-US" dirty="0"/>
              <a:t> - 2.Por medio de </a:t>
            </a:r>
            <a:r>
              <a:rPr lang="en-US" dirty="0" err="1"/>
              <a:t>interpolación</a:t>
            </a:r>
            <a:r>
              <a:rPr lang="en-US" dirty="0"/>
              <a:t> lineal, </a:t>
            </a:r>
            <a:r>
              <a:rPr lang="en-US" dirty="0" err="1"/>
              <a:t>calcular</a:t>
            </a:r>
            <a:r>
              <a:rPr lang="en-US" dirty="0"/>
              <a:t> f(5). Interpolar entre f(4) y f(6),</a:t>
            </a:r>
          </a:p>
          <a:p>
            <a:endParaRPr lang="en-US" dirty="0"/>
          </a:p>
          <a:p>
            <a:r>
              <a:rPr lang="en-US" dirty="0" err="1"/>
              <a:t>Tenemos</a:t>
            </a:r>
            <a:r>
              <a:rPr lang="en-US" dirty="0"/>
              <a:t> que f(4) = 14 y f(6) = 34. </a:t>
            </a:r>
            <a:r>
              <a:rPr lang="en-US" dirty="0" err="1"/>
              <a:t>Sustituyendo</a:t>
            </a:r>
            <a:r>
              <a:rPr lang="en-US" dirty="0"/>
              <a:t> en la </a:t>
            </a:r>
            <a:r>
              <a:rPr lang="en-US" dirty="0" err="1"/>
              <a:t>ecuación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(x) = </a:t>
            </a:r>
            <a:r>
              <a:rPr lang="en-US" i="1" dirty="0"/>
              <a:t>14 + ( 34 – 12 )  ( 5 - 4 ) / ( 6 - 4 )</a:t>
            </a:r>
            <a:r>
              <a:rPr lang="en-US" dirty="0"/>
              <a:t> = </a:t>
            </a:r>
            <a:r>
              <a:rPr lang="en-US" i="1" dirty="0"/>
              <a:t>14 + ( 22 )  /  ( 2 )</a:t>
            </a:r>
            <a:r>
              <a:rPr lang="en-US" dirty="0"/>
              <a:t> = </a:t>
            </a:r>
            <a:r>
              <a:rPr lang="en-US" b="1" u="sng" dirty="0"/>
              <a:t>25</a:t>
            </a:r>
          </a:p>
          <a:p>
            <a:endParaRPr lang="en-US" dirty="0"/>
          </a:p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calculamos</a:t>
            </a:r>
            <a:r>
              <a:rPr lang="en-US" dirty="0"/>
              <a:t> el error </a:t>
            </a:r>
            <a:r>
              <a:rPr lang="en-US" dirty="0" err="1"/>
              <a:t>verdadero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E</a:t>
            </a:r>
            <a:r>
              <a:rPr lang="en-US" baseline="-25000" dirty="0" err="1"/>
              <a:t>v</a:t>
            </a:r>
            <a:r>
              <a:rPr lang="en-US" dirty="0"/>
              <a:t> =  | ( 23 – 25 ) / 23 | ( 100% ) = </a:t>
            </a:r>
            <a:r>
              <a:rPr lang="en-US" b="1" u="sng" dirty="0"/>
              <a:t>8.695%</a:t>
            </a:r>
          </a:p>
          <a:p>
            <a:endParaRPr lang="en-US" dirty="0"/>
          </a:p>
        </p:txBody>
      </p:sp>
      <p:sp>
        <p:nvSpPr>
          <p:cNvPr id="6" name="Google Shape;201;p30">
            <a:extLst>
              <a:ext uri="{FF2B5EF4-FFF2-40B4-BE49-F238E27FC236}">
                <a16:creationId xmlns:a16="http://schemas.microsoft.com/office/drawing/2014/main" id="{384C3B7C-7A79-4607-B8DD-B29B8B29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669" y="495023"/>
            <a:ext cx="3477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Ejemplos.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34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216571" y="1806989"/>
            <a:ext cx="5394436" cy="8230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4400"/>
              <a:t>Polinomio de interpolación único</a:t>
            </a:r>
            <a:endParaRPr lang="es" sz="4400" b="1"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4E3E682-F776-4CE2-8C9D-9AB8C282FF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5250" y="2893867"/>
                <a:ext cx="6760433" cy="1678667"/>
              </a:xfrm>
            </p:spPr>
            <p:txBody>
              <a:bodyPr/>
              <a:lstStyle/>
              <a:p>
                <a:r>
                  <a:rPr lang="en-US"/>
                  <a:t>Un </a:t>
                </a:r>
                <a:r>
                  <a:rPr lang="es-MX"/>
                  <a:t>polinomio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/>
                  <a:t> </a:t>
                </a:r>
                <a:r>
                  <a:rPr lang="en-US"/>
                  <a:t>que se </a:t>
                </a:r>
                <a:r>
                  <a:rPr lang="en-US" err="1"/>
                  <a:t>aproxima</a:t>
                </a:r>
                <a:r>
                  <a:rPr lang="en-US"/>
                  <a:t> a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/>
                  <a:t> </a:t>
                </a:r>
                <a:r>
                  <a:rPr lang="en-US" err="1"/>
                  <a:t>sobre</a:t>
                </a:r>
                <a:r>
                  <a:rPr lang="en-US"/>
                  <a:t> un </a:t>
                </a:r>
                <a:r>
                  <a:rPr lang="en-US" err="1"/>
                  <a:t>intervalo</a:t>
                </a:r>
                <a:r>
                  <a:rPr lang="en-US"/>
                  <a:t> </a:t>
                </a:r>
              </a:p>
              <a:p>
                <a:endParaRPr lang="en-US"/>
              </a:p>
              <a:p>
                <a:r>
                  <a:rPr lang="en-US"/>
                  <a:t>que </a:t>
                </a:r>
                <a:r>
                  <a:rPr lang="en-US" err="1"/>
                  <a:t>va</a:t>
                </a:r>
                <a:r>
                  <a:rPr lang="en-US"/>
                  <a:t> </a:t>
                </a:r>
                <a:r>
                  <a:rPr lang="en-US" err="1"/>
                  <a:t>desde</a:t>
                </a:r>
                <a:r>
                  <a:rPr lang="en-US"/>
                  <a:t> 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, … </m:t>
                    </m:r>
                    <m:sSub>
                      <m:sSubPr>
                        <m:ctrlPr>
                          <a:rPr lang="en-US" sz="1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y que </a:t>
                </a:r>
                <a:r>
                  <a:rPr lang="en-US" err="1"/>
                  <a:t>satisface</a:t>
                </a:r>
                <a:r>
                  <a:rPr lang="en-US"/>
                  <a:t> que </a:t>
                </a:r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/>
              </a:p>
              <a:p>
                <a:endParaRPr lang="en-US"/>
              </a:p>
              <a:p>
                <a:r>
                  <a:rPr lang="en-US"/>
                  <a:t>se </a:t>
                </a:r>
                <a:r>
                  <a:rPr lang="en-US" err="1"/>
                  <a:t>llamada</a:t>
                </a:r>
                <a:r>
                  <a:rPr lang="en-US"/>
                  <a:t> </a:t>
                </a:r>
                <a:r>
                  <a:rPr lang="en-US" err="1"/>
                  <a:t>polinomio</a:t>
                </a:r>
                <a:r>
                  <a:rPr lang="en-US"/>
                  <a:t> de </a:t>
                </a:r>
                <a:r>
                  <a:rPr lang="en-US" err="1"/>
                  <a:t>interpolación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4E3E682-F776-4CE2-8C9D-9AB8C282F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5250" y="2893867"/>
                <a:ext cx="6760433" cy="16786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73587ED-FE97-4701-A594-12E122517131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42555-9C9F-4F60-8DDD-77D8FD608125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3426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4572000" y="1787925"/>
            <a:ext cx="0" cy="192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Google Shape;229;p3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690341" y="1085127"/>
                <a:ext cx="5902466" cy="328809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/>
                <a:r>
                  <a:rPr lang="es" sz="1600"/>
                  <a:t>Las restricciones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" sz="16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" sz="160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" sz="1600" i="1" dirty="0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" sz="1600" i="1" dirty="0" smtClean="0">
                        <a:latin typeface="Cambria Math" panose="02040503050406030204" pitchFamily="18" charset="0"/>
                      </a:rPr>
                      <m:t> = 0, 1, . . .,</m:t>
                    </m:r>
                    <m:r>
                      <a:rPr lang="e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" sz="1600"/>
                  <a:t>se pueden expresar mediante un polinomio de la froma:</a:t>
                </a:r>
              </a:p>
              <a:p>
                <a:pPr marL="0" indent="0"/>
                <a:endParaRPr lang="es" sz="160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 + ⋯ + </m:t>
                      </m:r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" sz="160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" sz="1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" sz="16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" sz="1600"/>
              </a:p>
              <a:p>
                <a:pPr marL="0" indent="0" algn="ctr"/>
                <a:endParaRPr lang="es" sz="160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" sz="160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" sz="160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" sz="160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lang="es" sz="160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s-MX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" sz="160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s" sz="1600"/>
              </a:p>
            </p:txBody>
          </p:sp>
        </mc:Choice>
        <mc:Fallback xmlns="">
          <p:sp>
            <p:nvSpPr>
              <p:cNvPr id="229" name="Google Shape;229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90341" y="1085127"/>
                <a:ext cx="5902466" cy="3288090"/>
              </a:xfrm>
              <a:prstGeom prst="rect">
                <a:avLst/>
              </a:prstGeom>
              <a:blipFill>
                <a:blip r:embed="rId3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lorful In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6E85507F6C84781FEE34721A493D9" ma:contentTypeVersion="5" ma:contentTypeDescription="Create a new document." ma:contentTypeScope="" ma:versionID="94e07f99011f41c02d49221143f51256">
  <xsd:schema xmlns:xsd="http://www.w3.org/2001/XMLSchema" xmlns:xs="http://www.w3.org/2001/XMLSchema" xmlns:p="http://schemas.microsoft.com/office/2006/metadata/properties" xmlns:ns3="a7df64ca-3b2f-4fe9-8aec-ef0d81c3e314" xmlns:ns4="174bacc5-58cd-48cb-adf8-ebbbbd5d4600" targetNamespace="http://schemas.microsoft.com/office/2006/metadata/properties" ma:root="true" ma:fieldsID="b67bff398101d8ebae05fa8ff772e6cd" ns3:_="" ns4:_="">
    <xsd:import namespace="a7df64ca-3b2f-4fe9-8aec-ef0d81c3e314"/>
    <xsd:import namespace="174bacc5-58cd-48cb-adf8-ebbbbd5d46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f64ca-3b2f-4fe9-8aec-ef0d81c3e3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bacc5-58cd-48cb-adf8-ebbbbd5d46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74B544-7A2A-43A8-9121-704E0416F9DA}">
  <ds:schemaRefs>
    <ds:schemaRef ds:uri="174bacc5-58cd-48cb-adf8-ebbbbd5d4600"/>
    <ds:schemaRef ds:uri="a7df64ca-3b2f-4fe9-8aec-ef0d81c3e3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792264-3455-4D44-9589-CAB71AA7A067}">
  <ds:schemaRefs>
    <ds:schemaRef ds:uri="174bacc5-58cd-48cb-adf8-ebbbbd5d4600"/>
    <ds:schemaRef ds:uri="a7df64ca-3b2f-4fe9-8aec-ef0d81c3e3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2B87CE-68CC-4C60-AD97-9CDD3AB482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Colorful Ink</vt:lpstr>
      <vt:lpstr>Interpolación lineal, polinomio de  interpolación, polinomio de interpolación con diferencias divididas de Newton</vt:lpstr>
      <vt:lpstr>Interpolación.</vt:lpstr>
      <vt:lpstr>Interpolación lineal.</vt:lpstr>
      <vt:lpstr>Ejemplos.</vt:lpstr>
      <vt:lpstr>PowerPoint Presentation</vt:lpstr>
      <vt:lpstr>PowerPoint Presentation</vt:lpstr>
      <vt:lpstr>Ejemplos.</vt:lpstr>
      <vt:lpstr>Polinomio de interpolación único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Ejercicio</vt:lpstr>
      <vt:lpstr>PowerPoint Presentation</vt:lpstr>
      <vt:lpstr>Polinomio de interpolación con diferencias divididas de Newton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Diana Hernandez</dc:creator>
  <cp:revision>373</cp:revision>
  <dcterms:modified xsi:type="dcterms:W3CDTF">2020-11-25T14:31:49Z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0x0101001FB6E85507F6C84781FEE34721A493D9</vt:lpwstr>
  </property>
</Properties>
</file>