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2" r:id="rId2"/>
    <p:sldId id="258" r:id="rId3"/>
    <p:sldId id="273" r:id="rId4"/>
    <p:sldId id="275" r:id="rId5"/>
    <p:sldId id="277" r:id="rId6"/>
    <p:sldId id="278" r:id="rId7"/>
    <p:sldId id="276" r:id="rId8"/>
    <p:sldId id="274" r:id="rId9"/>
    <p:sldId id="279" r:id="rId10"/>
    <p:sldId id="280" r:id="rId11"/>
    <p:sldId id="281" r:id="rId12"/>
    <p:sldId id="293" r:id="rId13"/>
    <p:sldId id="282" r:id="rId14"/>
    <p:sldId id="284" r:id="rId15"/>
    <p:sldId id="285" r:id="rId16"/>
    <p:sldId id="294" r:id="rId17"/>
    <p:sldId id="286" r:id="rId18"/>
    <p:sldId id="287" r:id="rId19"/>
    <p:sldId id="289" r:id="rId20"/>
    <p:sldId id="295" r:id="rId21"/>
    <p:sldId id="290" r:id="rId22"/>
    <p:sldId id="301" r:id="rId23"/>
    <p:sldId id="304" r:id="rId24"/>
    <p:sldId id="303" r:id="rId25"/>
    <p:sldId id="305" r:id="rId26"/>
    <p:sldId id="298" r:id="rId27"/>
    <p:sldId id="299" r:id="rId28"/>
    <p:sldId id="296" r:id="rId29"/>
    <p:sldId id="297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>
          <p15:clr>
            <a:srgbClr val="A4A3A4"/>
          </p15:clr>
        </p15:guide>
        <p15:guide id="2" orient="horz" pos="1109">
          <p15:clr>
            <a:srgbClr val="A4A3A4"/>
          </p15:clr>
        </p15:guide>
        <p15:guide id="3" orient="horz" pos="1929">
          <p15:clr>
            <a:srgbClr val="A4A3A4"/>
          </p15:clr>
        </p15:guide>
        <p15:guide id="4" pos="2896">
          <p15:clr>
            <a:srgbClr val="A4A3A4"/>
          </p15:clr>
        </p15:guide>
        <p15:guide id="5" pos="2234">
          <p15:clr>
            <a:srgbClr val="A4A3A4"/>
          </p15:clr>
        </p15:guide>
        <p15:guide id="6" pos="3472">
          <p15:clr>
            <a:srgbClr val="A4A3A4"/>
          </p15:clr>
        </p15:guide>
        <p15:guide id="7" pos="158">
          <p15:clr>
            <a:srgbClr val="A4A3A4"/>
          </p15:clr>
        </p15:guide>
        <p15:guide id="8" pos="56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20"/>
    <p:restoredTop sz="50082"/>
  </p:normalViewPr>
  <p:slideViewPr>
    <p:cSldViewPr>
      <p:cViewPr>
        <p:scale>
          <a:sx n="119" d="100"/>
          <a:sy n="119" d="100"/>
        </p:scale>
        <p:origin x="512" y="432"/>
      </p:cViewPr>
      <p:guideLst>
        <p:guide orient="horz" pos="1678"/>
        <p:guide orient="horz" pos="1109"/>
        <p:guide orient="horz" pos="1929"/>
        <p:guide pos="2896"/>
        <p:guide pos="2234"/>
        <p:guide pos="3472"/>
        <p:guide pos="158"/>
        <p:guide pos="56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0292-F68A-4CAA-90F7-F6769B0998EB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9175-DD33-4A9B-B88F-9043FD943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7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989175-DD33-4A9B-B88F-9043FD9437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9B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540" y="-1905"/>
            <a:ext cx="9149715" cy="514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8" Type="http://schemas.openxmlformats.org/officeDocument/2006/relationships/image" Target="../media/image36.png"/><Relationship Id="rId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4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4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3" cstate="email">
            <a:alphaModFix/>
          </a:blip>
          <a:srcRect/>
          <a:stretch>
            <a:fillRect/>
          </a:stretch>
        </p:blipFill>
        <p:spPr>
          <a:xfrm>
            <a:off x="0" y="1041748"/>
            <a:ext cx="9144000" cy="23400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" y="1065682"/>
            <a:ext cx="9144000" cy="2323713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2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endParaRPr lang="en-US" altLang="zh-CN" sz="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lang="en-US" altLang="zh-CN" sz="3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L1</a:t>
            </a:r>
            <a:r>
              <a:rPr lang="en-US" altLang="zh-CN" sz="3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, L2 Filter and Momentum </a:t>
            </a:r>
            <a:r>
              <a:rPr lang="en-US" altLang="zh-CN" sz="3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Strategies</a:t>
            </a:r>
          </a:p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                                                   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——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Applying </a:t>
            </a:r>
            <a:r>
              <a:rPr lang="en-US" altLang="zh-CN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to S&amp;P 500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Index</a:t>
            </a: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algn="r"/>
            <a:endParaRPr lang="en-US" altLang="zh-CN" sz="11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0" y="3435846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Yuxiao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Cheng</a:t>
            </a:r>
            <a:endParaRPr kumimoji="1"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Ruocheng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Zhang</a:t>
            </a:r>
            <a:endParaRPr kumimoji="1" lang="en-US" altLang="zh-CN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Jinyang </a:t>
            </a:r>
            <a:r>
              <a:rPr kumimoji="1" lang="en-US" altLang="zh-CN" b="1" dirty="0" smtClean="0">
                <a:latin typeface="Times New Roman" charset="0"/>
                <a:ea typeface="Times New Roman" charset="0"/>
                <a:cs typeface="Times New Roman" charset="0"/>
              </a:rPr>
              <a:t> Li</a:t>
            </a:r>
          </a:p>
          <a:p>
            <a:pPr algn="ctr"/>
            <a:endParaRPr kumimoji="1" lang="en-US" altLang="zh-CN" sz="1050" b="1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algn="ctr"/>
            <a:r>
              <a:rPr kumimoji="1" lang="en-US" altLang="zh-CN" sz="1050" b="1" dirty="0" smtClean="0">
                <a:latin typeface="Times New Roman" charset="0"/>
                <a:ea typeface="Times New Roman" charset="0"/>
                <a:cs typeface="Times New Roman" charset="0"/>
              </a:rPr>
              <a:t>Dec. 12</a:t>
            </a:r>
            <a:r>
              <a:rPr kumimoji="1" lang="en-US" altLang="zh-CN" sz="1050" b="1" baseline="30000" dirty="0" smtClean="0">
                <a:latin typeface="Times New Roman" charset="0"/>
                <a:ea typeface="Times New Roman" charset="0"/>
                <a:cs typeface="Times New Roman" charset="0"/>
              </a:rPr>
              <a:t>th</a:t>
            </a:r>
            <a:r>
              <a:rPr kumimoji="1" lang="en-US" altLang="zh-CN" sz="1050" b="1" dirty="0" smtClean="0">
                <a:latin typeface="Times New Roman" charset="0"/>
                <a:ea typeface="Times New Roman" charset="0"/>
                <a:cs typeface="Times New Roman" charset="0"/>
              </a:rPr>
              <a:t> 2019</a:t>
            </a:r>
            <a:endParaRPr kumimoji="1" lang="zh-CN" altLang="en-US" sz="105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6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17" name="矩形 16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18" name="直接连接符 16"/>
            <p:cNvCxnSpPr>
              <a:endCxn id="17" idx="2"/>
            </p:cNvCxnSpPr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48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Model 1 &amp; Filter Comparation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~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𝛮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charset="0"/>
                                </a:rPr>
                                <m:t>&amp;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CN" altLang="en-US" i="1">
                                                  <a:latin typeface="Cambria Math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charset="0"/>
                                                </a:rPr>
                                                <m:t>0,1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r>
                                        <a:rPr lang="zh-CN" altLang="en-US" i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charset="0"/>
                                </a:rPr>
                                <m:t>=1−</m:t>
                              </m:r>
                              <m:r>
                                <a:rPr lang="zh-CN" altLang="en-US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" y="2348330"/>
                <a:ext cx="3525324" cy="185724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4427984" y="896144"/>
            <a:ext cx="4480390" cy="33851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1, we construct a stochastic process which consist of data simulated by a set of straight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2348330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20272" y="343584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424669" y="4310975"/>
            <a:ext cx="332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L1-T </a:t>
            </a:r>
            <a:r>
              <a:rPr kumimoji="1" lang="en-US" altLang="zh-CN" sz="1200" smtClean="0">
                <a:latin typeface="Times New Roman" charset="0"/>
                <a:ea typeface="Times New Roman" charset="0"/>
                <a:cs typeface="Times New Roman" charset="0"/>
              </a:rPr>
              <a:t>and L2 perform better than L1-C and L1-TC</a:t>
            </a:r>
            <a:endParaRPr kumimoji="1" lang="zh-CN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4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4788024" y="816100"/>
            <a:ext cx="4032448" cy="31311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0825" y="132188"/>
            <a:ext cx="4305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Model 2 &amp; Filter Comparation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4033143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zh-CN" i="1"/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/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/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𝜀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/>
                                <m:t>~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Ν</m:t>
                              </m:r>
                              <m:d>
                                <m:dPr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r>
                                    <a:rPr lang="en-US" altLang="zh-CN" i="1"/>
                                    <m:t>0,</m:t>
                                  </m:r>
                                  <m:sSup>
                                    <m:sSupPr>
                                      <m:ctrlPr>
                                        <a:rPr lang="zh-CN" altLang="zh-CN" i="1"/>
                                      </m:ctrlPr>
                                    </m:sSupPr>
                                    <m:e>
                                      <m:r>
                                        <a:rPr lang="en-US" altLang="zh-CN" i="1"/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/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e>
                              <m:r>
                                <a:rPr lang="en-US" altLang="zh-CN" i="1"/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𝑡</m:t>
                                      </m:r>
                                      <m:r>
                                        <a:rPr lang="en-US" altLang="zh-CN" i="1"/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/>
                                <m:t>=</m:t>
                              </m:r>
                              <m:r>
                                <a:rPr lang="en-US" altLang="zh-CN" i="1"/>
                                <m:t>𝑝</m:t>
                              </m:r>
                            </m:e>
                            <m:e>
                              <m:r>
                                <a:rPr lang="en-US" altLang="zh-CN" i="1"/>
                                <m:t>𝑃𝑟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/>
                                      </m:ctrlPr>
                                    </m:sSubPr>
                                    <m:e>
                                      <m:r>
                                        <a:rPr lang="en-US" altLang="zh-CN" i="1"/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/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i="1"/>
                                    <m:t>=</m:t>
                                  </m:r>
                                  <m:r>
                                    <a:rPr lang="en-US" altLang="zh-CN" i="1"/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zh-CN" altLang="zh-CN" i="1"/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i="1"/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/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/>
                                            <m:t>[0,1]</m:t>
                                          </m:r>
                                        </m:sub>
                                      </m:sSub>
                                      <m:r>
                                        <a:rPr lang="en-US" altLang="zh-CN" i="1"/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/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/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/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altLang="zh-CN" i="1"/>
                                <m:t>=1−</m:t>
                              </m:r>
                              <m:r>
                                <a:rPr lang="en-US" altLang="zh-CN" i="1"/>
                                <m:t>𝑝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2316336"/>
                <a:ext cx="3501792" cy="16629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24809" y="871002"/>
            <a:ext cx="405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 Model 2, we construct a stochastic process which consist of data simulated by a set of step trend lines with a white noise perturbation:</a:t>
            </a:r>
            <a:endParaRPr lang="zh-CN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/>
            <a:endParaRPr kumimoji="1" lang="zh-CN" altLang="en-US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53808" y="2137906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3147814"/>
            <a:ext cx="1656184" cy="48757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24669" y="4235560"/>
            <a:ext cx="328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Times New Roman" charset="0"/>
                <a:ea typeface="Times New Roman" charset="0"/>
                <a:cs typeface="Times New Roman" charset="0"/>
              </a:rPr>
              <a:t>L1-C and L1-TC perform better than L1-T and L2</a:t>
            </a:r>
            <a:endParaRPr kumimoji="1" lang="zh-CN" altLang="en-US" sz="12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3. Cross Validation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Cross Validation Method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Interval of 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883" y="3651870"/>
                  <a:ext cx="2744567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b="1" dirty="0" smtClean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Filtered Trend with </a:t>
                  </a: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Optimal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4831" y="3651870"/>
                  <a:ext cx="3003700" cy="8550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7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51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360967" cy="461665"/>
            <a:chOff x="250825" y="186485"/>
            <a:chExt cx="2360967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60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Cross Validation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50825" y="636535"/>
              <a:ext cx="223294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513" y="2499741"/>
            <a:ext cx="3816424" cy="237173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96542" y="2054468"/>
            <a:ext cx="3567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latin typeface="Times New Roman" charset="0"/>
                <a:ea typeface="Times New Roman" charset="0"/>
                <a:cs typeface="Times New Roman" charset="0"/>
              </a:rPr>
              <a:t>L1-T Filtered Trend for S&amp;P 500 from 2012 to 2016</a:t>
            </a:r>
            <a:endParaRPr lang="zh-CN" altLang="zh-CN" sz="1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small, the filtered trend </a:t>
                </a: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may be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over-fitted with too much noise, while when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is very large, the filtered trend </a:t>
                </a: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may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be too smooth to fit the original data.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627534"/>
                <a:ext cx="3784481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805" t="-1382" r="-966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first parameter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T1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training set of original data and </a:t>
                </a:r>
                <a:r>
                  <a:rPr lang="en-US" altLang="zh-CN" sz="1600" kern="100" dirty="0">
                    <a:solidFill>
                      <a:srgbClr val="0070C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T2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denotes the length (time period) of the test set. The cross validation procedure is conducted for determine the optimal </a:t>
                </a: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rgbClr val="0070C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53" y="650404"/>
                <a:ext cx="4907334" cy="1077218"/>
              </a:xfrm>
              <a:prstGeom prst="rect">
                <a:avLst/>
              </a:prstGeom>
              <a:blipFill rotWithShape="0">
                <a:blip r:embed="rId4"/>
                <a:stretch>
                  <a:fillRect l="-745" t="-1705" r="-621"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5515676" y="2054468"/>
            <a:ext cx="19902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Cross Validation Procedure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153" y="2516134"/>
            <a:ext cx="4907334" cy="23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699542"/>
            <a:ext cx="5832648" cy="43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222198"/>
            <a:ext cx="2700995" cy="819382"/>
            <a:chOff x="250825" y="186485"/>
            <a:chExt cx="2700995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250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Cross Validation</a:t>
              </a:r>
              <a:endParaRPr lang="zh-CN" altLang="en-US" sz="2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7009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537568" y="915567"/>
            <a:ext cx="2238307" cy="1944216"/>
            <a:chOff x="701570" y="1020193"/>
            <a:chExt cx="4406030" cy="3451059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29975CF4-B283-2D44-AA41-090D683B62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01570" y="1020193"/>
              <a:ext cx="4406030" cy="3451059"/>
            </a:xfrm>
            <a:prstGeom prst="rect">
              <a:avLst/>
            </a:prstGeom>
          </p:spPr>
        </p:pic>
        <p:cxnSp>
          <p:nvCxnSpPr>
            <p:cNvPr id="20" name="直线连接符 19">
              <a:extLst>
                <a:ext uri="{FF2B5EF4-FFF2-40B4-BE49-F238E27FC236}">
                  <a16:creationId xmlns="" xmlns:a16="http://schemas.microsoft.com/office/drawing/2014/main" id="{2AED5FA1-4A7D-3140-8807-D3B2710EC991}"/>
                </a:ext>
              </a:extLst>
            </p:cNvPr>
            <p:cNvCxnSpPr>
              <a:cxnSpLocks/>
            </p:cNvCxnSpPr>
            <p:nvPr/>
          </p:nvCxnSpPr>
          <p:spPr>
            <a:xfrm>
              <a:off x="2861810" y="2280347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 14"/>
          <p:cNvGrpSpPr/>
          <p:nvPr/>
        </p:nvGrpSpPr>
        <p:grpSpPr>
          <a:xfrm>
            <a:off x="6210182" y="915566"/>
            <a:ext cx="2610290" cy="1944217"/>
            <a:chOff x="5381163" y="2708210"/>
            <a:chExt cx="3512012" cy="2422055"/>
          </a:xfrm>
        </p:grpSpPr>
        <p:pic>
          <p:nvPicPr>
            <p:cNvPr id="14" name="图片 13">
              <a:extLst>
                <a:ext uri="{FF2B5EF4-FFF2-40B4-BE49-F238E27FC236}">
                  <a16:creationId xmlns="" xmlns:a16="http://schemas.microsoft.com/office/drawing/2014/main" id="{7E73756A-F072-6F49-A235-54F0354F7AA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381163" y="2708210"/>
              <a:ext cx="3512012" cy="2422055"/>
            </a:xfrm>
            <a:prstGeom prst="rect">
              <a:avLst/>
            </a:prstGeom>
          </p:spPr>
        </p:pic>
        <p:cxnSp>
          <p:nvCxnSpPr>
            <p:cNvPr id="22" name="直线连接符 21">
              <a:extLst>
                <a:ext uri="{FF2B5EF4-FFF2-40B4-BE49-F238E27FC236}">
                  <a16:creationId xmlns="" xmlns:a16="http://schemas.microsoft.com/office/drawing/2014/main" id="{9FA6BA69-534A-F642-8662-515A6A71F07A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3075559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 6"/>
          <p:cNvGrpSpPr/>
          <p:nvPr/>
        </p:nvGrpSpPr>
        <p:grpSpPr>
          <a:xfrm>
            <a:off x="3347864" y="915566"/>
            <a:ext cx="2376264" cy="1944217"/>
            <a:chOff x="5381163" y="323276"/>
            <a:chExt cx="3512012" cy="2274677"/>
          </a:xfrm>
        </p:grpSpPr>
        <p:pic>
          <p:nvPicPr>
            <p:cNvPr id="13" name="图片 12">
              <a:extLst>
                <a:ext uri="{FF2B5EF4-FFF2-40B4-BE49-F238E27FC236}">
                  <a16:creationId xmlns="" xmlns:a16="http://schemas.microsoft.com/office/drawing/2014/main" id="{A902BBC6-2332-734C-A940-51D60EF2B5EC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381163" y="323276"/>
              <a:ext cx="3512012" cy="2274677"/>
            </a:xfrm>
            <a:prstGeom prst="rect">
              <a:avLst/>
            </a:prstGeom>
          </p:spPr>
        </p:pic>
        <p:cxnSp>
          <p:nvCxnSpPr>
            <p:cNvPr id="23" name="直线连接符 22">
              <a:extLst>
                <a:ext uri="{FF2B5EF4-FFF2-40B4-BE49-F238E27FC236}">
                  <a16:creationId xmlns="" xmlns:a16="http://schemas.microsoft.com/office/drawing/2014/main" id="{D30E059A-9FD0-7542-9BD5-F0D4FDEABBA1}"/>
                </a:ext>
              </a:extLst>
            </p:cNvPr>
            <p:cNvCxnSpPr>
              <a:cxnSpLocks/>
            </p:cNvCxnSpPr>
            <p:nvPr/>
          </p:nvCxnSpPr>
          <p:spPr>
            <a:xfrm>
              <a:off x="6228184" y="553952"/>
              <a:ext cx="0" cy="1687355"/>
            </a:xfrm>
            <a:prstGeom prst="line">
              <a:avLst/>
            </a:prstGeom>
            <a:ln cap="sq">
              <a:solidFill>
                <a:srgbClr val="FF0000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L1-T</a:t>
                </a:r>
                <a:r>
                  <a:rPr lang="zh-CN" altLang="zh-CN" sz="1200" b="1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69" y="627535"/>
                <a:ext cx="2127505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</a:t>
                </a:r>
                <a:r>
                  <a:rPr lang="en-US" altLang="zh-CN" sz="1200" b="1" kern="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L1-C</a:t>
                </a:r>
                <a:r>
                  <a:rPr lang="zh-CN" altLang="zh-CN" sz="1200" b="1" dirty="0" smtClean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627534"/>
                <a:ext cx="2138727" cy="276999"/>
              </a:xfrm>
              <a:prstGeom prst="rect">
                <a:avLst/>
              </a:prstGeom>
              <a:blipFill rotWithShape="0"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kern="0">
                        <a:solidFill>
                          <a:srgbClr val="000000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𝝀</m:t>
                    </m:r>
                  </m:oMath>
                </a14:m>
                <a:r>
                  <a:rPr lang="en-US" altLang="zh-CN" sz="1200" b="1" kern="0" dirty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versus error for filter </a:t>
                </a:r>
                <a:r>
                  <a:rPr lang="en-US" altLang="zh-CN" sz="1200" b="1" kern="0" dirty="0" smtClean="0">
                    <a:solidFill>
                      <a:srgbClr val="0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L2</a:t>
                </a:r>
                <a:endParaRPr lang="zh-CN" altLang="en-US" sz="12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627534"/>
                <a:ext cx="1938351" cy="276999"/>
              </a:xfrm>
              <a:prstGeom prst="rect">
                <a:avLst/>
              </a:prstGeom>
              <a:blipFill rotWithShape="0"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1760" y="2855871"/>
            <a:ext cx="4680520" cy="225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4. Trend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Detection and  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Distribution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Implementation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Distribution of Return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2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610985" cy="911715"/>
            <a:chOff x="250825" y="186485"/>
            <a:chExt cx="2610985" cy="91171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3012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Trend </a:t>
              </a:r>
              <a:r>
                <a:rPr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Detection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1519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FD1E9AEA-C926-DF41-9816-50D154001841}"/>
                  </a:ext>
                </a:extLst>
              </p:cNvPr>
              <p:cNvSpPr/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𝑠𝑔𝑛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1E9AEA-C926-DF41-9816-50D154001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746" y="605864"/>
                <a:ext cx="3471142" cy="9024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="" xmlns:a16="http://schemas.microsoft.com/office/drawing/2014/main" id="{0AED6C2C-41B6-FF4D-8C94-10990F1B8468}"/>
                  </a:ext>
                </a:extLst>
              </p:cNvPr>
              <p:cNvSpPr/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tabLst>
                    <a:tab pos="1066800" algn="l"/>
                    <a:tab pos="1422400" algn="l"/>
                    <a:tab pos="1778000" algn="l"/>
                    <a:tab pos="2133600" algn="l"/>
                    <a:tab pos="2489200" algn="l"/>
                    <a:tab pos="2844800" algn="l"/>
                    <a:tab pos="3200400" algn="l"/>
                    <a:tab pos="3556000" algn="l"/>
                    <a:tab pos="3911600" algn="l"/>
                    <a:tab pos="4267200" algn="l"/>
                  </a:tabLst>
                </a:pP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kern="100" smtClean="0"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𝑠𝑔𝑛</m:t>
                    </m:r>
                    <m:d>
                      <m:d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 kern="100"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altLang="zh-CN" kern="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i="1" kern="100"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zh-CN" altLang="zh-C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ED6C2C-41B6-FF4D-8C94-10990F1B8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1613805"/>
                <a:ext cx="9252520" cy="411395"/>
              </a:xfrm>
              <a:prstGeom prst="rect">
                <a:avLst/>
              </a:prstGeom>
              <a:blipFill rotWithShape="0">
                <a:blip r:embed="rId3"/>
                <a:stretch>
                  <a:fillRect t="-82090" b="-10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F0E00C0A-3F94-824A-8CD8-FF61285E5DC8}"/>
              </a:ext>
            </a:extLst>
          </p:cNvPr>
          <p:cNvSpPr/>
          <p:nvPr/>
        </p:nvSpPr>
        <p:spPr>
          <a:xfrm>
            <a:off x="250825" y="203255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shown that: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="" xmlns:a16="http://schemas.microsoft.com/office/drawing/2014/main" id="{82D6D0A2-3779-8846-94D7-E9F3247575D9}"/>
                  </a:ext>
                </a:extLst>
              </p:cNvPr>
              <p:cNvSpPr/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i="1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0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2D6D0A2-3779-8846-94D7-E9F324757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447" y="2417095"/>
                <a:ext cx="3123740" cy="6280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4D1E9380-A355-C646-A993-42887C8561C0}"/>
              </a:ext>
            </a:extLst>
          </p:cNvPr>
          <p:cNvSpPr/>
          <p:nvPr/>
        </p:nvSpPr>
        <p:spPr>
          <a:xfrm>
            <a:off x="250825" y="3369710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normalized score should be:</a:t>
            </a:r>
            <a:endParaRPr lang="zh-CN" altLang="zh-CN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="" xmlns:a16="http://schemas.microsoft.com/office/drawing/2014/main" id="{20689645-0F27-E74C-B7D5-3886F05D79FB}"/>
                  </a:ext>
                </a:extLst>
              </p:cNvPr>
              <p:cNvSpPr/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0689645-0F27-E74C-B7D5-3886F05D7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44" y="3140721"/>
                <a:ext cx="1832553" cy="7485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B1E4CDF5-DFA4-2D44-8967-02472086447B}"/>
                  </a:ext>
                </a:extLst>
              </p:cNvPr>
              <p:cNvSpPr/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sup>
                      </m:sSubSup>
                      <m:r>
                        <a:rPr lang="zh-CN" altLang="en-US" b="1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𝕊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𝑽𝒂𝒓</m:t>
                              </m:r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1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𝕊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E4CDF5-DFA4-2D44-8967-024720864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0" y="3896140"/>
                <a:ext cx="2189637" cy="10439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zh-CN" alt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groupChr>
                      <m:groupChrPr>
                        <m:chr m:val="→"/>
                        <m:pos m:val="top"/>
                        <m:ctrlPr>
                          <a:rPr lang="zh-CN" altLang="en-US" i="1">
                            <a:latin typeface="Cambria Math" charset="0"/>
                          </a:rPr>
                        </m:ctrlPr>
                      </m:groupChr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0" smtClean="0">
                        <a:latin typeface="Cambria Math" charset="0"/>
                      </a:rPr>
                      <m:t>(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166662"/>
                <a:ext cx="1722523" cy="502895"/>
              </a:xfrm>
              <a:prstGeom prst="rect">
                <a:avLst/>
              </a:prstGeom>
              <a:blipFill rotWithShape="0">
                <a:blip r:embed="rId9"/>
                <a:stretch>
                  <a:fillRect r="-212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7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AC25B78-8820-2941-8906-D460037E95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1611" y="928702"/>
            <a:ext cx="2592287" cy="183972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182E2C-8487-B741-9E70-889E95184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938216"/>
            <a:ext cx="2592288" cy="183021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50825" y="132188"/>
            <a:ext cx="230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Trend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5" name="直接连接符 3"/>
          <p:cNvCxnSpPr/>
          <p:nvPr/>
        </p:nvCxnSpPr>
        <p:spPr>
          <a:xfrm>
            <a:off x="250825" y="582238"/>
            <a:ext cx="2301207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3347864" y="938216"/>
            <a:ext cx="2448272" cy="18302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76264" y="63961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</a:t>
            </a:r>
            <a:r>
              <a:rPr lang="en-US" altLang="zh-CN" sz="1200" b="1" kern="100" smtClean="0">
                <a:latin typeface="Times New Roman" charset="0"/>
                <a:cs typeface="Times New Roman" charset="0"/>
              </a:rPr>
              <a:t>(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n=60 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540568" y="627535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Detection </a:t>
            </a:r>
            <a:r>
              <a:rPr lang="en-US" altLang="zh-CN" sz="1200" b="1" kern="100" dirty="0" smtClean="0">
                <a:latin typeface="Times New Roman" charset="0"/>
                <a:cs typeface="Times New Roman" charset="0"/>
              </a:rPr>
              <a:t>(n=10 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3096" y="627534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Trend </a:t>
            </a:r>
            <a:r>
              <a:rPr lang="en-US" altLang="zh-CN" sz="1200" b="1" kern="100">
                <a:latin typeface="Times New Roman" charset="0"/>
                <a:cs typeface="Times New Roman" charset="0"/>
              </a:rPr>
              <a:t>Detection </a:t>
            </a:r>
            <a:r>
              <a:rPr lang="en-US" altLang="zh-CN" sz="1200" b="1" kern="100" smtClean="0">
                <a:latin typeface="Times New Roman" charset="0"/>
                <a:cs typeface="Times New Roman" charset="0"/>
              </a:rPr>
              <a:t>(n=100 </a:t>
            </a:r>
            <a:r>
              <a:rPr lang="en-US" altLang="zh-CN" sz="1200" b="1" kern="100" dirty="0">
                <a:latin typeface="Times New Roman" charset="0"/>
                <a:cs typeface="Times New Roman" charset="0"/>
              </a:rPr>
              <a:t>days)</a:t>
            </a:r>
            <a:endParaRPr lang="zh-CN" altLang="zh-CN" sz="1200" kern="100" dirty="0">
              <a:latin typeface="Calibri Light" charset="0"/>
              <a:cs typeface="Times New Roman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="" xmlns:a16="http://schemas.microsoft.com/office/drawing/2014/main" id="{AA473C6A-BB91-DF43-924C-AD5FF3825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8539"/>
              </p:ext>
            </p:extLst>
          </p:nvPr>
        </p:nvGraphicFramePr>
        <p:xfrm>
          <a:off x="1009946" y="3139447"/>
          <a:ext cx="3850085" cy="1664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4451">
                  <a:extLst>
                    <a:ext uri="{9D8B030D-6E8A-4147-A177-3AD203B41FA5}">
                      <a16:colId xmlns="" xmlns:a16="http://schemas.microsoft.com/office/drawing/2014/main" val="228155633"/>
                    </a:ext>
                  </a:extLst>
                </a:gridCol>
                <a:gridCol w="791878">
                  <a:extLst>
                    <a:ext uri="{9D8B030D-6E8A-4147-A177-3AD203B41FA5}">
                      <a16:colId xmlns="" xmlns:a16="http://schemas.microsoft.com/office/drawing/2014/main" val="995863043"/>
                    </a:ext>
                  </a:extLst>
                </a:gridCol>
                <a:gridCol w="791878">
                  <a:extLst>
                    <a:ext uri="{9D8B030D-6E8A-4147-A177-3AD203B41FA5}">
                      <a16:colId xmlns="" xmlns:a16="http://schemas.microsoft.com/office/drawing/2014/main" val="3683599112"/>
                    </a:ext>
                  </a:extLst>
                </a:gridCol>
                <a:gridCol w="791878">
                  <a:extLst>
                    <a:ext uri="{9D8B030D-6E8A-4147-A177-3AD203B41FA5}">
                      <a16:colId xmlns="" xmlns:a16="http://schemas.microsoft.com/office/drawing/2014/main" val="3177912531"/>
                    </a:ext>
                  </a:extLst>
                </a:gridCol>
              </a:tblGrid>
              <a:tr h="403189">
                <a:tc>
                  <a:txBody>
                    <a:bodyPr/>
                    <a:lstStyle/>
                    <a:p>
                      <a:pPr marL="1066800" indent="-1066800"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Confidence Level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90%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95%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99%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087983965"/>
                  </a:ext>
                </a:extLst>
              </a:tr>
              <a:tr h="4549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59.98%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49.92%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38.39%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94069852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n=60 days 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88.12%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85.33%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82.07%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375293865"/>
                  </a:ext>
                </a:extLst>
              </a:tr>
              <a:tr h="4031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n=100 days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87.88%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85.93%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84.49%</a:t>
                      </a:r>
                      <a:endParaRPr lang="zh-CN" sz="1200" kern="100" dirty="0">
                        <a:effectLst/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001467491"/>
                  </a:ext>
                </a:extLst>
              </a:tr>
            </a:tbl>
          </a:graphicData>
        </a:graphic>
      </p:graphicFrame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EADD3F2A-3C34-5743-909F-73526F60749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56176" y="3147814"/>
            <a:ext cx="2592288" cy="1656185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>
            <a:off x="2828849" y="3579862"/>
            <a:ext cx="1731936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/>
          <p:nvPr/>
        </p:nvCxnSpPr>
        <p:spPr>
          <a:xfrm>
            <a:off x="2542689" y="3643505"/>
            <a:ext cx="0" cy="10081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12160" y="280746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b="1">
                <a:latin typeface="Times New Roman" charset="0"/>
                <a:ea typeface="Times New Roman" charset="0"/>
                <a:cs typeface="Times New Roman" charset="0"/>
              </a:rPr>
              <a:t>Trend Detection Versus L1-T Filter (n=10) </a:t>
            </a:r>
            <a:endParaRPr lang="zh-CN" altLang="zh-CN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0209" y="2807467"/>
            <a:ext cx="464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charset="0"/>
                <a:ea typeface="Times New Roman" charset="0"/>
                <a:cs typeface="Times New Roman" charset="0"/>
              </a:rPr>
              <a:t>Frequencies of Rejecting the Null Hypothesis with Confidence Level</a:t>
            </a:r>
            <a:endParaRPr lang="zh-CN" altLang="zh-CN" sz="12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kumimoji="1" lang="zh-CN" altLang="en-US" sz="1200" b="1" dirty="0" smtClean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035" y="119966"/>
            <a:ext cx="3143809" cy="819382"/>
            <a:chOff x="250825" y="186485"/>
            <a:chExt cx="3143809" cy="819382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31438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Distribution </a:t>
              </a:r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of Return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V="1">
              <a:off x="272665" y="636535"/>
              <a:ext cx="2965957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DF76457F-F49F-3F4C-8951-0B1730849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422" y="939348"/>
            <a:ext cx="4323562" cy="32165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5A4E91BA-E4DF-904C-A120-BF6535FA0F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939348"/>
            <a:ext cx="4320480" cy="321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25900" y="943377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Trend Filtering Approaches</a:t>
            </a:r>
            <a:endParaRPr lang="en-US" altLang="zh-CN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8161" y="819141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L2 Filter, L1-T Filter, L1-C Filter, L1-TC Filter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Computational Aspects :   Scheme and Solution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925900" y="1659114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Simulation and Filter Comparation</a:t>
            </a:r>
            <a:endParaRPr lang="en-US" altLang="zh-CN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TextBox 22"/>
          <p:cNvSpPr txBox="1"/>
          <p:nvPr/>
        </p:nvSpPr>
        <p:spPr>
          <a:xfrm>
            <a:off x="4608161" y="1520818"/>
            <a:ext cx="38164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2 Models of Stochastic Process for Simulation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of  Simulated Data Using 4 Filters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6" name="TextBox 17"/>
          <p:cNvSpPr txBox="1"/>
          <p:nvPr/>
        </p:nvSpPr>
        <p:spPr>
          <a:xfrm>
            <a:off x="925900" y="2374851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Cross Validation</a:t>
            </a:r>
            <a:endParaRPr lang="en-US" altLang="zh-CN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2"/>
              <p:cNvSpPr txBox="1"/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Cross Validation Method and Optimal </a:t>
                </a:r>
                <a14:m>
                  <m:oMath xmlns:m="http://schemas.openxmlformats.org/officeDocument/2006/math">
                    <m:r>
                      <a:rPr lang="en-US" altLang="zh-CN" sz="13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Trend filter on S&amp;P 500 with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7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2222495"/>
                <a:ext cx="3816424" cy="692497"/>
              </a:xfrm>
              <a:prstGeom prst="rect">
                <a:avLst/>
              </a:prstGeom>
              <a:blipFill rotWithShape="0">
                <a:blip r:embed="rId2"/>
                <a:stretch>
                  <a:fillRect l="-160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17"/>
          <p:cNvSpPr txBox="1"/>
          <p:nvPr/>
        </p:nvSpPr>
        <p:spPr>
          <a:xfrm>
            <a:off x="925900" y="3090588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Trend Detection and  Distribution</a:t>
            </a:r>
            <a:endParaRPr lang="en-US" altLang="zh-CN" sz="16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4608161" y="2924172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Trend Detection Method and Implementation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Distribution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of the Conditional Standardized Return</a:t>
            </a:r>
            <a:r>
              <a:rPr lang="zh-CN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1300" dirty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6" name="TextBox 17"/>
          <p:cNvSpPr txBox="1"/>
          <p:nvPr/>
        </p:nvSpPr>
        <p:spPr>
          <a:xfrm>
            <a:off x="925900" y="3806325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 smtClean="0"/>
              <a:t>Momentum </a:t>
            </a:r>
            <a:r>
              <a:rPr lang="en-US" altLang="zh-CN" dirty="0"/>
              <a:t>Strategies and Backtest</a:t>
            </a:r>
            <a:r>
              <a:rPr lang="zh-CN" altLang="zh-CN" dirty="0"/>
              <a:t> </a:t>
            </a:r>
            <a:endParaRPr lang="en-US" altLang="zh-CN" dirty="0"/>
          </a:p>
        </p:txBody>
      </p:sp>
      <p:sp>
        <p:nvSpPr>
          <p:cNvPr id="37" name="TextBox 22"/>
          <p:cNvSpPr txBox="1"/>
          <p:nvPr/>
        </p:nvSpPr>
        <p:spPr>
          <a:xfrm>
            <a:off x="4608161" y="3625849"/>
            <a:ext cx="414030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Backtest Assumptions and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Procedures on S&amp;P 500 </a:t>
            </a:r>
            <a:endParaRPr lang="en-US" altLang="zh-CN" sz="130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Momentum Strategy and Results on 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S&amp;P 500 </a:t>
            </a:r>
          </a:p>
        </p:txBody>
      </p:sp>
      <p:sp>
        <p:nvSpPr>
          <p:cNvPr id="38" name="TextBox 17"/>
          <p:cNvSpPr txBox="1"/>
          <p:nvPr/>
        </p:nvSpPr>
        <p:spPr>
          <a:xfrm>
            <a:off x="925900" y="4522062"/>
            <a:ext cx="3358068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 smtClean="0"/>
              <a:t>Challenges </a:t>
            </a:r>
            <a:r>
              <a:rPr lang="en-US" altLang="zh-CN" dirty="0"/>
              <a:t>and </a:t>
            </a:r>
            <a:r>
              <a:rPr lang="en-US" altLang="zh-CN" dirty="0" smtClean="0"/>
              <a:t>Improvements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2"/>
              <p:cNvSpPr txBox="1"/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Wavelet Filter and Denoising Process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zh-CN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Optimal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lang="en-US" altLang="zh-CN" sz="13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Interval and Backtest</a:t>
                </a:r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61" y="4327525"/>
                <a:ext cx="4140303" cy="692497"/>
              </a:xfrm>
              <a:prstGeom prst="rect">
                <a:avLst/>
              </a:prstGeom>
              <a:blipFill rotWithShape="0">
                <a:blip r:embed="rId3"/>
                <a:stretch>
                  <a:fillRect l="-147" b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2589158" y="198587"/>
            <a:ext cx="4345297" cy="530251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Structure </a:t>
            </a:r>
            <a:r>
              <a:rPr lang="en-US" altLang="zh-CN" sz="3200" b="1" smtClean="0">
                <a:solidFill>
                  <a:schemeClr val="accent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of Research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95536" y="1635646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5</a:t>
            </a:r>
            <a:r>
              <a:rPr lang="en-US" altLang="zh-CN" sz="4000" b="1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Momentum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Strategies and Backtest</a:t>
            </a:r>
            <a:r>
              <a:rPr lang="zh-CN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Assumptions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Backtest </a:t>
              </a:r>
            </a:p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Procedures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Momentum Strategy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Results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="" xmlns:a16="http://schemas.microsoft.com/office/drawing/2014/main" id="{5F66571F-2E16-824D-AB5C-171476EC27E1}"/>
              </a:ext>
            </a:extLst>
          </p:cNvPr>
          <p:cNvSpPr/>
          <p:nvPr/>
        </p:nvSpPr>
        <p:spPr>
          <a:xfrm>
            <a:off x="467544" y="1042909"/>
            <a:ext cx="82089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We first hold 100000 cash and we invest these cash in the underlying we want.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no vital financial crisis within the back test years.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 underlying market is the only market that we may invest.</a:t>
            </a:r>
            <a:endParaRPr lang="zh-CN" altLang="zh-CN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We hold the stock for a constant period.</a:t>
            </a:r>
            <a:endParaRPr lang="zh-CN" altLang="zh-CN" b="1" kern="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Every time we invest all the money in each trade.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There is </a:t>
            </a:r>
            <a:r>
              <a:rPr lang="en-US" altLang="zh-CN" b="1" kern="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no transaction cost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.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When we short we only short the amount of our cash/price of underlying</a:t>
            </a:r>
          </a:p>
          <a:p>
            <a:pPr lvl="0">
              <a:lnSpc>
                <a:spcPct val="15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zh-CN" altLang="zh-CN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2035" y="119966"/>
            <a:ext cx="3069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Backtest Assumptions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直接连接符 3"/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4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326071AB-F88A-CF4E-93A2-25D336D1BDD5}"/>
              </a:ext>
            </a:extLst>
          </p:cNvPr>
          <p:cNvSpPr/>
          <p:nvPr/>
        </p:nvSpPr>
        <p:spPr>
          <a:xfrm>
            <a:off x="115883" y="81276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A8287E8-F7F2-BA43-829D-71B8D6A76BB1}"/>
              </a:ext>
            </a:extLst>
          </p:cNvPr>
          <p:cNvSpPr/>
          <p:nvPr/>
        </p:nvSpPr>
        <p:spPr>
          <a:xfrm>
            <a:off x="115883" y="1421376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1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CFAEC4E-415D-5D4D-9FA0-87265D3973D4}"/>
              </a:ext>
            </a:extLst>
          </p:cNvPr>
          <p:cNvSpPr/>
          <p:nvPr/>
        </p:nvSpPr>
        <p:spPr>
          <a:xfrm>
            <a:off x="115883" y="2240758"/>
            <a:ext cx="34668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with year 2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41118B92-D560-A445-A131-8D3A10D90E94}"/>
              </a:ext>
            </a:extLst>
          </p:cNvPr>
          <p:cNvGrpSpPr/>
          <p:nvPr/>
        </p:nvGrpSpPr>
        <p:grpSpPr>
          <a:xfrm>
            <a:off x="250825" y="132188"/>
            <a:ext cx="2610985" cy="819382"/>
            <a:chOff x="250825" y="186485"/>
            <a:chExt cx="2610985" cy="81938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4C22C914-7C9B-BB48-98A1-AD5A8A80B4B8}"/>
                </a:ext>
              </a:extLst>
            </p:cNvPr>
            <p:cNvSpPr/>
            <p:nvPr/>
          </p:nvSpPr>
          <p:spPr>
            <a:xfrm>
              <a:off x="250825" y="186485"/>
              <a:ext cx="13131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>
                  <a:latin typeface="Times New Roman" charset="0"/>
                  <a:ea typeface="Times New Roman" charset="0"/>
                  <a:cs typeface="Times New Roman" charset="0"/>
                </a:rPr>
                <a:t>Backtest</a:t>
              </a:r>
              <a:endParaRPr lang="zh-CN" altLang="zh-CN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3" name="直接连接符 3">
              <a:extLst>
                <a:ext uri="{FF2B5EF4-FFF2-40B4-BE49-F238E27FC236}">
                  <a16:creationId xmlns:a16="http://schemas.microsoft.com/office/drawing/2014/main" xmlns="" id="{1D991BA4-D974-FC40-BFFA-587962A13043}"/>
                </a:ext>
              </a:extLst>
            </p:cNvPr>
            <p:cNvCxnSpPr/>
            <p:nvPr/>
          </p:nvCxnSpPr>
          <p:spPr>
            <a:xfrm>
              <a:off x="250825" y="636535"/>
              <a:ext cx="11528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xmlns="" id="{CD3D1A75-D430-1D4B-8150-0B4FECB2B570}"/>
                </a:ext>
              </a:extLst>
            </p:cNvPr>
            <p:cNvSpPr txBox="1"/>
            <p:nvPr/>
          </p:nvSpPr>
          <p:spPr>
            <a:xfrm>
              <a:off x="250825" y="636535"/>
              <a:ext cx="261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EFE329BD-E1CF-B146-A9FC-4CF8C72D7A22}"/>
              </a:ext>
            </a:extLst>
          </p:cNvPr>
          <p:cNvSpPr/>
          <p:nvPr/>
        </p:nvSpPr>
        <p:spPr>
          <a:xfrm>
            <a:off x="115883" y="1838307"/>
            <a:ext cx="4777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Filtered = l1tf(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newstart</a:t>
            </a:r>
            <a:r>
              <a:rPr lang="en" altLang="zh-CN" sz="1600" dirty="0">
                <a:solidFill>
                  <a:srgbClr val="CC7832"/>
                </a:solidFill>
                <a:latin typeface="Times New Roman" charset="0"/>
                <a:ea typeface="Times New Roman" charset="0"/>
                <a:cs typeface="Times New Roman" charset="0"/>
              </a:rPr>
              <a:t>,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lambda)    loop to update</a:t>
            </a:r>
            <a:b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52E88083-DDF3-D54D-8C29-201113BDDEB4}"/>
              </a:ext>
            </a:extLst>
          </p:cNvPr>
          <p:cNvSpPr/>
          <p:nvPr/>
        </p:nvSpPr>
        <p:spPr>
          <a:xfrm>
            <a:off x="115883" y="2609735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Updating </a:t>
            </a:r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Zt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 score for each point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78ED51C-A09B-6847-AADC-F3040192E03A}"/>
              </a:ext>
            </a:extLst>
          </p:cNvPr>
          <p:cNvSpPr/>
          <p:nvPr/>
        </p:nvSpPr>
        <p:spPr>
          <a:xfrm>
            <a:off x="115883" y="2973088"/>
            <a:ext cx="2490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 err="1">
                <a:latin typeface="Times New Roman" charset="0"/>
                <a:ea typeface="Times New Roman" charset="0"/>
                <a:cs typeface="Times New Roman" charset="0"/>
              </a:rPr>
              <a:t>Average_filtered_derivative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2E015A03-F962-9143-8B6F-BE875371096A}"/>
              </a:ext>
            </a:extLst>
          </p:cNvPr>
          <p:cNvSpPr/>
          <p:nvPr/>
        </p:nvSpPr>
        <p:spPr>
          <a:xfrm>
            <a:off x="115883" y="3336441"/>
            <a:ext cx="1116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Action</a:t>
            </a:r>
            <a:r>
              <a:rPr lang="en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List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74891EEF-3C14-4049-AC6E-CFF9DDE799D4}"/>
              </a:ext>
            </a:extLst>
          </p:cNvPr>
          <p:cNvSpPr/>
          <p:nvPr/>
        </p:nvSpPr>
        <p:spPr>
          <a:xfrm>
            <a:off x="115883" y="3699794"/>
            <a:ext cx="42851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600" dirty="0">
                <a:latin typeface="Times New Roman" charset="0"/>
                <a:ea typeface="Times New Roman" charset="0"/>
                <a:cs typeface="Times New Roman" charset="0"/>
              </a:rPr>
              <a:t>Best Selling Period for year 2 &amp; Biggest Revenue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左右箭头 22">
            <a:extLst>
              <a:ext uri="{FF2B5EF4-FFF2-40B4-BE49-F238E27FC236}">
                <a16:creationId xmlns:a16="http://schemas.microsoft.com/office/drawing/2014/main" xmlns="" id="{0F50AB49-93C5-3D4B-BDF3-D1164D6550B0}"/>
              </a:ext>
            </a:extLst>
          </p:cNvPr>
          <p:cNvSpPr/>
          <p:nvPr/>
        </p:nvSpPr>
        <p:spPr>
          <a:xfrm>
            <a:off x="3286438" y="2629491"/>
            <a:ext cx="1656183" cy="3693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C9FF8EB-5A91-9448-98D7-384A916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33" y="0"/>
            <a:ext cx="38615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20538"/>
            <a:ext cx="884582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F82F306-A65E-4D4E-8235-32DF4B8EF7F2}"/>
              </a:ext>
            </a:extLst>
          </p:cNvPr>
          <p:cNvSpPr txBox="1"/>
          <p:nvPr/>
        </p:nvSpPr>
        <p:spPr>
          <a:xfrm>
            <a:off x="1777213" y="2876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S&amp;P 500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93A8CFEB-331F-8446-AB52-54FC5B23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4" y="2816664"/>
            <a:ext cx="2677866" cy="232683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9441882-0181-9541-AE75-B3BDDAB807FC}"/>
              </a:ext>
            </a:extLst>
          </p:cNvPr>
          <p:cNvSpPr txBox="1"/>
          <p:nvPr/>
        </p:nvSpPr>
        <p:spPr>
          <a:xfrm>
            <a:off x="5580112" y="287658"/>
            <a:ext cx="190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SSE(00001.SS)</a:t>
            </a:r>
            <a:endParaRPr kumimoji="1" lang="zh-CN" altLang="en-US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Results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9361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E5CBD56-C515-2041-8BAB-C39961BBE5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656990"/>
            <a:ext cx="2858113" cy="21596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3399850-FBEB-3A44-8E91-11011F7B88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2484" y="659127"/>
            <a:ext cx="2664294" cy="21596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787686"/>
            <a:ext cx="2858113" cy="235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FB43FE8-F55D-5B44-9362-80B1766D8175}"/>
              </a:ext>
            </a:extLst>
          </p:cNvPr>
          <p:cNvSpPr/>
          <p:nvPr/>
        </p:nvSpPr>
        <p:spPr>
          <a:xfrm>
            <a:off x="72035" y="119966"/>
            <a:ext cx="29963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Momentum detection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>
            <a:extLst>
              <a:ext uri="{FF2B5EF4-FFF2-40B4-BE49-F238E27FC236}">
                <a16:creationId xmlns:a16="http://schemas.microsoft.com/office/drawing/2014/main" xmlns="" id="{FACCC820-6FDD-0E43-9863-D1AFA79F7839}"/>
              </a:ext>
            </a:extLst>
          </p:cNvPr>
          <p:cNvCxnSpPr/>
          <p:nvPr/>
        </p:nvCxnSpPr>
        <p:spPr>
          <a:xfrm>
            <a:off x="179512" y="581631"/>
            <a:ext cx="288032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1CFF7E9-1AE5-0B49-A206-C5CF9C38F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03170"/>
            <a:ext cx="4176464" cy="3137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DA86109-0FBE-6746-BE71-6692A2FCB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3" y="1005411"/>
            <a:ext cx="4176465" cy="313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32657" y="1745338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6. Challenges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and Improvements</a:t>
            </a:r>
          </a:p>
          <a:p>
            <a:pPr algn="ctr"/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Wavelet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Filter </a:t>
            </a:r>
          </a:p>
        </p:txBody>
      </p:sp>
      <p:grpSp>
        <p:nvGrpSpPr>
          <p:cNvPr id="14" name="组 13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5" name="矩形 14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Denoising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Process</a:t>
              </a:r>
              <a:endPara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Optimal </a:t>
                  </a:r>
                  <a14:m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Times New Roman" charset="0"/>
                      <a:ea typeface="Times New Roman" charset="0"/>
                      <a:cs typeface="Times New Roman" charset="0"/>
                    </a:rPr>
                    <a:t> Interval</a:t>
                  </a:r>
                  <a:endParaRPr lang="zh-CN" altLang="en-US" b="1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908" y="3651870"/>
                  <a:ext cx="2805623" cy="85509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34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12422" y="933835"/>
            <a:ext cx="316835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 b="1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dirty="0" smtClean="0"/>
              <a:t>Wavelet Filter </a:t>
            </a:r>
            <a:r>
              <a:rPr lang="en-US" altLang="zh-CN" smtClean="0"/>
              <a:t>and Denoising</a:t>
            </a:r>
            <a:r>
              <a:rPr lang="zh-CN" altLang="en-US" dirty="0" smtClean="0"/>
              <a:t> </a:t>
            </a:r>
            <a:r>
              <a:rPr lang="zh-CN" altLang="zh-CN" dirty="0" smtClean="0"/>
              <a:t> </a:t>
            </a:r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4276533" y="151570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35" y="119966"/>
            <a:ext cx="1620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  <a:endParaRPr lang="zh-CN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7" name="直接连接符 3"/>
          <p:cNvCxnSpPr/>
          <p:nvPr/>
        </p:nvCxnSpPr>
        <p:spPr>
          <a:xfrm>
            <a:off x="179512" y="581631"/>
            <a:ext cx="1368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/>
          <p:nvPr/>
        </p:nvPicPr>
        <p:blipFill>
          <a:blip r:embed="rId2"/>
          <a:stretch>
            <a:fillRect/>
          </a:stretch>
        </p:blipFill>
        <p:spPr>
          <a:xfrm>
            <a:off x="185858" y="1518076"/>
            <a:ext cx="4221480" cy="2891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7"/>
              <p:cNvSpPr txBox="1"/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1600" b="1">
                    <a:latin typeface="Times New Roman" charset="0"/>
                    <a:ea typeface="Times New Roman" charset="0"/>
                    <a:cs typeface="Times New Roman" charset="0"/>
                  </a:defRPr>
                </a:lvl1pPr>
              </a:lstStyle>
              <a:p>
                <a:r>
                  <a:rPr lang="en-US" altLang="zh-CN" dirty="0"/>
                  <a:t>Optimal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Interval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933835"/>
                <a:ext cx="2737616" cy="338554"/>
              </a:xfrm>
              <a:prstGeom prst="rect">
                <a:avLst/>
              </a:prstGeom>
              <a:blipFill rotWithShape="0"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We conduct cross validation to figure out the optimal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which minimizes error for each filter. However, the original interval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</m:oMath>
                </a14:m>
                <a:r>
                  <a:rPr lang="en-US" altLang="zh-CN" dirty="0">
                    <a:latin typeface="Times New Roman" charset="0"/>
                    <a:ea typeface="Times New Roman" charset="0"/>
                    <a:cs typeface="Times New Roman" charset="0"/>
                  </a:rPr>
                  <a:t> is based on the practical experience, for L1-T and L1-C filter, the interval is (0,10) and for L2 filter, the value should be quite large. We did not find a way to compute the interval based on mathematics. Thus, we can improve the method of choosing the interval in further studies.</a:t>
                </a:r>
                <a:r>
                  <a:rPr lang="zh-CN" altLang="zh-CN" dirty="0">
                    <a:effectLst/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endParaRPr kumimoji="1" lang="zh-CN" altLang="en-US" dirty="0" smtClean="0">
                  <a:solidFill>
                    <a:schemeClr val="bg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563638"/>
                <a:ext cx="4176464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166" t="-1279" r="-2624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2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rock-coast-black-amp-white.jpg"/>
          <p:cNvPicPr>
            <a:picLocks noChangeAspect="1"/>
          </p:cNvPicPr>
          <p:nvPr/>
        </p:nvPicPr>
        <p:blipFill>
          <a:blip r:embed="rId2" cstate="email">
            <a:alphaModFix amt="33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3528" y="195486"/>
            <a:ext cx="1728192" cy="461665"/>
            <a:chOff x="250825" y="186485"/>
            <a:chExt cx="1728192" cy="461665"/>
          </a:xfrm>
        </p:grpSpPr>
        <p:sp>
          <p:nvSpPr>
            <p:cNvPr id="13" name="矩形 12"/>
            <p:cNvSpPr/>
            <p:nvPr/>
          </p:nvSpPr>
          <p:spPr>
            <a:xfrm>
              <a:off x="250825" y="186485"/>
              <a:ext cx="1728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References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50825" y="636535"/>
              <a:ext cx="1584176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23528" y="692534"/>
            <a:ext cx="871296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[1] Benjamin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Bruder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, Tung-Lam Dao, Jean-Charles Richard, Thierry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Roncalli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(2011), Trend Filtering Methods for Momentum Strategies, University of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Evry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[2]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Beveridge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S. and Nelson C.R. (1981), A New Approach to the Decomposition of Economic Time Series into Permanent and Transitory Components with Particular Attention to Measurement of the Business Cycle,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Monetary Economics.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[3]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Daubechies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I.,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Defrise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M. and De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Mol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C. (2004), An Iterative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Thresholding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Al-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gorithm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for Linear Inverse Problems with a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Sparsity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Constraint,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Communications on Pure and Applied Mathematics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[4]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Hodrick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R.J. and Prescott E.C. (1997), Postwar U.S. Business Cycles: An Empirical Investigation,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 Journal of Money, Credit and Banking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[5]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Kalaba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Tesfatsion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L. (1989), Time-varying Linear Regression via Flexible Least Squares,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Computers &amp; Mathematics with Applications.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[6] Kim S-J.,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Koh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K., Boyd S. and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Gorinevsky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D. (2009), L1 Trend Filtering,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SIAM Review.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1200"/>
              </a:spcAft>
              <a:tabLst>
                <a:tab pos="139700" algn="l"/>
                <a:tab pos="457200" algn="l"/>
              </a:tabLs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[7] </a:t>
            </a:r>
            <a:r>
              <a:rPr lang="en-US" altLang="zh-CN" sz="1400" kern="100" dirty="0" err="1">
                <a:latin typeface="Times New Roman" charset="0"/>
                <a:ea typeface="Times New Roman" charset="0"/>
                <a:cs typeface="Times New Roman" charset="0"/>
              </a:rPr>
              <a:t>Tibshirani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 R. (1996), Regression Shrinkage and Selection via the Lasso,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the Royal Statistical Society B</a:t>
            </a: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.  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Times New Roman" charset="0"/>
                <a:ea typeface="Times New Roman" charset="0"/>
                <a:cs typeface="Times New Roman" charset="0"/>
              </a:rPr>
              <a:t>[8] Tung-Lam Dao (2014), Momentum Strategies with L1 Filter, </a:t>
            </a:r>
            <a:r>
              <a:rPr lang="en-US" altLang="zh-CN" sz="1400" i="1" kern="100" dirty="0">
                <a:latin typeface="Times New Roman" charset="0"/>
                <a:ea typeface="Times New Roman" charset="0"/>
                <a:cs typeface="Times New Roman" charset="0"/>
              </a:rPr>
              <a:t>Journal of Investment Strategies.</a:t>
            </a:r>
            <a:endParaRPr lang="zh-CN" altLang="zh-CN" sz="1400" kern="1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151863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151846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2267228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Thank you for listening !</a:t>
            </a:r>
            <a:endParaRPr lang="en-US" altLang="zh-CN" sz="40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683568" y="1707654"/>
            <a:ext cx="7201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1. Trend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Filtering Approaches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0" y="3574864"/>
            <a:ext cx="9144000" cy="797086"/>
            <a:chOff x="382886" y="3574864"/>
            <a:chExt cx="8414756" cy="797086"/>
          </a:xfrm>
        </p:grpSpPr>
        <p:sp>
          <p:nvSpPr>
            <p:cNvPr id="10" name="矩形 9"/>
            <p:cNvSpPr/>
            <p:nvPr/>
          </p:nvSpPr>
          <p:spPr>
            <a:xfrm>
              <a:off x="382886" y="3574864"/>
              <a:ext cx="2112110" cy="7970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L2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3768" y="3574864"/>
              <a:ext cx="2112110" cy="797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84650" y="3574864"/>
              <a:ext cx="2112110" cy="797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685532" y="3574864"/>
              <a:ext cx="2112110" cy="7970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L1-TC Filter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51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014590" cy="461665"/>
            <a:chOff x="250825" y="186485"/>
            <a:chExt cx="2014590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0145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smtClean="0">
                  <a:latin typeface="Times New Roman" charset="0"/>
                  <a:ea typeface="Times New Roman" charset="0"/>
                  <a:cs typeface="Times New Roman" charset="0"/>
                </a:rPr>
                <a:t>The L2 </a:t>
              </a:r>
              <a:r>
                <a:rPr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Filter</a:t>
              </a:r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1872903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𝒚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𝜺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65" y="987574"/>
                <a:ext cx="14444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b="1" i="1">
                                              <a:solidFill>
                                                <a:schemeClr val="tx2">
                                                  <a:lumMod val="60000"/>
                                                  <a:lumOff val="40000"/>
                                                </a:schemeClr>
                                              </a:solidFill>
                                              <a:latin typeface="Cambria Math" charset="0"/>
                                            </a:rPr>
                                            <m:t>𝒚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+</m:t>
                      </m:r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𝒕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=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𝟐</m:t>
                          </m:r>
                        </m:sub>
                        <m:sup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𝒏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𝟐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  <m:r>
                                    <a:rPr lang="zh-CN" altLang="en-US" b="1" i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b="1" i="0">
                                          <a:solidFill>
                                            <a:schemeClr val="tx2">
                                              <a:lumMod val="60000"/>
                                              <a:lumOff val="40000"/>
                                            </a:schemeClr>
                                          </a:solidFill>
                                          <a:latin typeface="Cambria Math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184" y="1721041"/>
                <a:ext cx="4589013" cy="877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,…,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zh-CN" sz="1600" i="1" kern="100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 kern="100"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the D operator is the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−2)×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</a:t>
                </a: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1−2   1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1−2   1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2643758"/>
                <a:ext cx="8692009" cy="1741182"/>
              </a:xfrm>
              <a:prstGeom prst="rect">
                <a:avLst/>
              </a:prstGeom>
              <a:blipFill rotWithShape="0">
                <a:blip r:embed="rId4"/>
                <a:stretch>
                  <a:fillRect l="-351" t="-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We consider a time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which can be decomposed by a slowly varying trend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and a rapidly varying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𝜀</m:t>
                        </m:r>
                      </m:e>
                      <m:sub>
                        <m:r>
                          <a:rPr lang="en-US" altLang="zh-CN" sz="1600" i="1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 process:</a:t>
                </a:r>
                <a:endParaRPr lang="zh-CN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607145"/>
                <a:ext cx="8786246" cy="610424"/>
              </a:xfrm>
              <a:prstGeom prst="rect">
                <a:avLst/>
              </a:prstGeom>
              <a:blipFill rotWithShape="0">
                <a:blip r:embed="rId5"/>
                <a:stretch>
                  <a:fillRect l="-347" t="-49000" r="-347" b="-19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In </a:t>
                </a:r>
                <a:r>
                  <a:rPr lang="en-US" altLang="zh-CN" sz="1600" kern="100">
                    <a:latin typeface="Times New Roman" charset="0"/>
                    <a:ea typeface="Times New Roman" charset="0"/>
                    <a:cs typeface="Times New Roman" charset="0"/>
                  </a:rPr>
                  <a:t>L2 </a:t>
                </a:r>
                <a:r>
                  <a:rPr lang="en-US" altLang="zh-CN" sz="1600" kern="100" smtClean="0">
                    <a:latin typeface="Times New Roman" charset="0"/>
                    <a:ea typeface="Times New Roman" charset="0"/>
                    <a:cs typeface="Times New Roman" charset="0"/>
                  </a:rPr>
                  <a:t>filter,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consists to determine the trend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𝑋𝑡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by minimizing the following function: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2" y="1373422"/>
                <a:ext cx="8786246" cy="338554"/>
              </a:xfrm>
              <a:prstGeom prst="rect">
                <a:avLst/>
              </a:prstGeom>
              <a:blipFill rotWithShape="0">
                <a:blip r:embed="rId6"/>
                <a:stretch>
                  <a:fillRect l="-34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78242" y="4371950"/>
            <a:ext cx="6697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 exact solution of this estimation is given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by:</a:t>
            </a:r>
            <a:r>
              <a:rPr lang="zh-CN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b="1" i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𝟏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+</m:t>
                              </m:r>
                              <m:r>
                                <a:rPr lang="zh-CN" altLang="en-US" b="1" i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𝝀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𝑫</m:t>
                                  </m:r>
                                </m:e>
                                <m:sup>
                                  <m:r>
                                    <a:rPr lang="zh-CN" altLang="en-US" b="1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zh-CN" altLang="en-US" b="1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</a:rPr>
                                <m:t>𝑫</m:t>
                              </m:r>
                            </m:e>
                          </m:d>
                        </m:e>
                        <m:sup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zh-CN" altLang="en-US" b="1" i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</a:rPr>
                        <m:t>𝒚</m:t>
                      </m:r>
                    </m:oMath>
                  </m:oMathPara>
                </a14:m>
                <a:endParaRPr lang="zh-CN" alt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3" y="4587974"/>
                <a:ext cx="2483757" cy="466731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3353403" y="4659034"/>
            <a:ext cx="2586749" cy="43299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80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168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The L1-T Filter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121001" y="4659982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scheme for L1-T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</a:t>
                </a: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kern="100" smtClean="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 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 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We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𝐷𝑥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𝑧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–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𝜆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According to the Kuhn-Tucker theorem, the problem is equal to the dual problem</a:t>
                </a:r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  <a:endParaRPr lang="zh-CN" altLang="zh-CN" sz="1600" kern="1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𝐷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  <m:r>
                        <a:rPr lang="en-US" altLang="zh-CN" sz="1600" i="1"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zh-CN" altLang="zh-CN" sz="16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</a:rPr>
                        <m:t>𝜈</m:t>
                      </m:r>
                    </m:oMath>
                  </m:oMathPara>
                </a14:m>
                <a:endParaRPr lang="zh-CN" altLang="zh-CN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𝐼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By Newton algorithm or interior-point methods, the 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en-US" altLang="zh-CN" sz="1100" b="1" i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582238"/>
                <a:ext cx="9252520" cy="4608954"/>
              </a:xfrm>
              <a:prstGeom prst="rect">
                <a:avLst/>
              </a:prstGeom>
              <a:blipFill rotWithShape="0">
                <a:blip r:embed="rId2"/>
                <a:stretch>
                  <a:fillRect l="-329" t="-397" b="-5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8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34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The L1-C Filter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851572" y="447696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scheme for L1-C filter is as following: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𝝀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𝒕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𝒕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𝜆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D operator is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−1)×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𝑛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matrix: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𝐷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−1   1   0                          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−1   1   0                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−1   1   0 </m:t>
                              </m:r>
                            </m:e>
                            <m:e>
                              <m:r>
                                <a:rPr lang="en-US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                                           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−1   1   0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 similar to L1-T filter: 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𝒚</m:t>
                      </m:r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𝝂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" y="582238"/>
                <a:ext cx="8713664" cy="4327723"/>
              </a:xfrm>
              <a:prstGeom prst="rect">
                <a:avLst/>
              </a:prstGeom>
              <a:blipFill rotWithShape="0">
                <a:blip r:embed="rId2"/>
                <a:stretch>
                  <a:fillRect l="-350" t="-423" b="-8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2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50825" y="132188"/>
            <a:ext cx="2545184" cy="461665"/>
            <a:chOff x="250825" y="186485"/>
            <a:chExt cx="2545184" cy="461665"/>
          </a:xfrm>
        </p:grpSpPr>
        <p:sp>
          <p:nvSpPr>
            <p:cNvPr id="3" name="矩形 2"/>
            <p:cNvSpPr/>
            <p:nvPr/>
          </p:nvSpPr>
          <p:spPr>
            <a:xfrm>
              <a:off x="250825" y="186485"/>
              <a:ext cx="2545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latin typeface="Times New Roman" charset="0"/>
                  <a:ea typeface="Times New Roman" charset="0"/>
                  <a:cs typeface="Times New Roman" charset="0"/>
                </a:rPr>
                <a:t>The L1-TC Filter</a:t>
              </a:r>
              <a:r>
                <a:rPr lang="en-US" altLang="zh-CN" sz="2400" b="1" dirty="0">
                  <a:latin typeface="Times New Roman" charset="0"/>
                  <a:ea typeface="Times New Roman" charset="0"/>
                  <a:cs typeface="Times New Roman" charset="0"/>
                </a:rPr>
                <a:t> </a:t>
              </a:r>
              <a:endParaRPr lang="zh-CN" altLang="en-US" sz="2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50825" y="636535"/>
              <a:ext cx="2376959" cy="116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 scheme for L1-TC filter is as following: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(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</m:sub>
                              </m:s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600" b="1" i="1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𝐭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0" kern="10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e>
                      </m:nary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𝛌</m:t>
                          </m:r>
                        </m:e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naryPr>
                        <m: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𝐭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=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𝐧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b="1" i="1" kern="10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𝐭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r>
                                <a:rPr lang="en-US" altLang="zh-CN" sz="1600" b="1" i="0" kern="10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zh-CN" altLang="zh-CN" sz="1600" b="1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or in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vectorial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form: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600" kern="1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L1-C filter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operator is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of L2 filter.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the problem can be rewritten as: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   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820472" cy="4231736"/>
              </a:xfrm>
              <a:prstGeom prst="rect">
                <a:avLst/>
              </a:prstGeom>
              <a:blipFill rotWithShape="0">
                <a:blip r:embed="rId2"/>
                <a:stretch>
                  <a:fillRect l="-346" t="-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4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0825" y="132188"/>
            <a:ext cx="2545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The L1-TC Filter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endParaRPr lang="zh-CN" alt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3" name="直接连接符 3"/>
          <p:cNvCxnSpPr/>
          <p:nvPr/>
        </p:nvCxnSpPr>
        <p:spPr>
          <a:xfrm>
            <a:off x="250825" y="582238"/>
            <a:ext cx="2161359" cy="116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We construct the </a:t>
                </a:r>
                <a:r>
                  <a:rPr lang="en-US" altLang="zh-CN" sz="1600" kern="100" dirty="0" err="1">
                    <a:latin typeface="Times New Roman" charset="0"/>
                    <a:ea typeface="Times New Roman" charset="0"/>
                    <a:cs typeface="Times New Roman" charset="0"/>
                  </a:rPr>
                  <a:t>Lagrangian</a:t>
                </a:r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function with dual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−1 </m:t>
                        </m:r>
                      </m:sup>
                    </m:sSup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𝑎𝑛𝑑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∈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𝑛</m:t>
                        </m:r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−2 </m:t>
                        </m:r>
                      </m:sup>
                    </m:sSup>
                  </m:oMath>
                </a14:m>
                <a:r>
                  <a:rPr lang="en-US" altLang="zh-CN" sz="1600" kern="1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𝑦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𝑖𝑛𝑓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ℒ</m:t>
                      </m:r>
                      <m:d>
                        <m:d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1600" i="1" kern="100">
                                          <a:effectLst/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1600" i="1" kern="100">
                                          <a:latin typeface="Cambria Math" charset="0"/>
                                          <a:ea typeface="Times New Roman" charset="0"/>
                                          <a:cs typeface="Times New Roman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altLang="zh-CN" sz="1600" i="1" kern="100"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)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for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≤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 (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𝑖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=1,2)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𝜈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,</m:t>
                    </m:r>
                    <m:sSub>
                      <m:sSub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b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we obtain: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 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 </m:t>
                          </m:r>
                        </m:e>
                      </m:func>
                      <m:f>
                        <m:f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𝑄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</m:oMath>
                  </m:oMathPara>
                </a14:m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𝑢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𝑐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.  – 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𝜈</m:t>
                      </m:r>
                      <m:r>
                        <a:rPr lang="en-US" altLang="zh-CN" sz="1600" i="1" kern="1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≤</m:t>
                      </m:r>
                      <m:sSup>
                        <m:sSupPr>
                          <m:ctrlPr>
                            <a:rPr lang="zh-CN" altLang="zh-CN" sz="1600" i="1" kern="100"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𝜈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altLang="zh-CN" sz="1600" kern="1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with D=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𝑄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</m:t>
                    </m:r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𝑅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𝐷𝑦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𝜈</m:t>
                        </m:r>
                      </m:e>
                      <m:sup>
                        <m:r>
                          <a:rPr lang="en-US" altLang="zh-CN" sz="1600" i="1" kern="100"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1600" i="1" kern="100">
                            <a:effectLst/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600" i="1" kern="100">
                                <a:effectLst/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zh-CN" sz="1600" i="1" kern="100">
                                    <a:effectLst/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600" i="1" kern="100"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sz="1600" i="1" kern="100">
                        <a:latin typeface="Cambria Math" charset="0"/>
                        <a:ea typeface="Times New Roman" charset="0"/>
                        <a:cs typeface="Times New Roman" charset="0"/>
                      </a:rPr>
                      <m:t>𝐼</m:t>
                    </m:r>
                  </m:oMath>
                </a14:m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r>
                  <a:rPr lang="en-US" altLang="zh-CN" sz="1600" kern="100" dirty="0">
                    <a:latin typeface="Times New Roman" charset="0"/>
                    <a:ea typeface="Times New Roman" charset="0"/>
                    <a:cs typeface="Times New Roman" charset="0"/>
                  </a:rPr>
                  <a:t>The solution is:</a:t>
                </a:r>
                <a:endParaRPr lang="zh-CN" altLang="zh-CN" sz="1600" kern="1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kern="10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𝐲</m:t>
                      </m:r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−</m:t>
                      </m:r>
                      <m:sSup>
                        <m:sSupPr>
                          <m:ctrlPr>
                            <a:rPr lang="zh-CN" altLang="zh-CN" sz="1600" b="1" i="1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effectLst/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 </m:t>
                          </m:r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𝐃</m:t>
                          </m:r>
                        </m:e>
                        <m:sup>
                          <m:r>
                            <a:rPr lang="en-US" altLang="zh-CN" sz="1600" b="1" i="0" kern="10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600" b="1" i="0" kern="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𝛎</m:t>
                      </m:r>
                    </m:oMath>
                  </m:oMathPara>
                </a14:m>
                <a:endParaRPr lang="zh-CN" altLang="zh-CN" sz="1600" b="1" kern="1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699542"/>
                <a:ext cx="8785671" cy="4198457"/>
              </a:xfrm>
              <a:prstGeom prst="rect">
                <a:avLst/>
              </a:prstGeom>
              <a:blipFill rotWithShape="0">
                <a:blip r:embed="rId2"/>
                <a:stretch>
                  <a:fillRect l="-347" t="-6541" b="-84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3923929" y="4472975"/>
            <a:ext cx="1512168" cy="4329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8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2.png"/>
          <p:cNvPicPr>
            <a:picLocks noChangeAspect="1"/>
          </p:cNvPicPr>
          <p:nvPr/>
        </p:nvPicPr>
        <p:blipFill>
          <a:blip r:embed="rId2" cstate="email">
            <a:grayscl/>
          </a:blip>
          <a:srcRect/>
          <a:stretch>
            <a:fillRect/>
          </a:stretch>
        </p:blipFill>
        <p:spPr>
          <a:xfrm>
            <a:off x="0" y="996743"/>
            <a:ext cx="9144000" cy="2205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996575"/>
            <a:ext cx="9144000" cy="22054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8" name="TextBox 7"/>
          <p:cNvSpPr txBox="1"/>
          <p:nvPr/>
        </p:nvSpPr>
        <p:spPr>
          <a:xfrm>
            <a:off x="215008" y="1745338"/>
            <a:ext cx="8928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40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. </a:t>
            </a:r>
            <a:r>
              <a:rPr lang="en-US" altLang="zh-CN" sz="40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Simulation and Filter Comparation</a:t>
            </a:r>
          </a:p>
        </p:txBody>
      </p:sp>
      <p:grpSp>
        <p:nvGrpSpPr>
          <p:cNvPr id="24" name="组合 14"/>
          <p:cNvGrpSpPr/>
          <p:nvPr/>
        </p:nvGrpSpPr>
        <p:grpSpPr>
          <a:xfrm>
            <a:off x="107504" y="95730"/>
            <a:ext cx="5041255" cy="307777"/>
            <a:chOff x="107504" y="150027"/>
            <a:chExt cx="5041255" cy="307777"/>
          </a:xfrm>
        </p:grpSpPr>
        <p:sp>
          <p:nvSpPr>
            <p:cNvPr id="25" name="矩形 24"/>
            <p:cNvSpPr/>
            <p:nvPr/>
          </p:nvSpPr>
          <p:spPr>
            <a:xfrm>
              <a:off x="107504" y="150027"/>
              <a:ext cx="504125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Quantitative Methods in Finance</a:t>
              </a:r>
              <a:r>
                <a:rPr lang="en-US" altLang="zh-CN" sz="1400" b="1" dirty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 </a:t>
              </a:r>
              <a:endParaRPr lang="zh-CN" altLang="en-US" sz="1400" b="1" dirty="0">
                <a:latin typeface="Ebrima" panose="02000000000000000000" pitchFamily="2" charset="0"/>
                <a:cs typeface="Ebrima" panose="02000000000000000000" pitchFamily="2" charset="0"/>
              </a:endParaRPr>
            </a:p>
          </p:txBody>
        </p:sp>
        <p:cxnSp>
          <p:nvCxnSpPr>
            <p:cNvPr id="26" name="直接连接符 16"/>
            <p:cNvCxnSpPr/>
            <p:nvPr/>
          </p:nvCxnSpPr>
          <p:spPr>
            <a:xfrm>
              <a:off x="221804" y="457112"/>
              <a:ext cx="2406328" cy="6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0" y="3651870"/>
            <a:ext cx="3347864" cy="855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Model 1:</a:t>
            </a:r>
          </a:p>
          <a:p>
            <a:r>
              <a:rPr lang="en-US" altLang="zh-CN" b="1" dirty="0" smtClean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Based on Straight Trend Lines</a:t>
            </a:r>
            <a:endParaRPr lang="zh-CN" altLang="en-US" b="1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3203848" y="3651870"/>
            <a:ext cx="5940151" cy="855095"/>
            <a:chOff x="3141883" y="3651870"/>
            <a:chExt cx="5446648" cy="855095"/>
          </a:xfrm>
        </p:grpSpPr>
        <p:sp>
          <p:nvSpPr>
            <p:cNvPr id="13" name="矩形 12"/>
            <p:cNvSpPr/>
            <p:nvPr/>
          </p:nvSpPr>
          <p:spPr>
            <a:xfrm>
              <a:off x="3141883" y="3651870"/>
              <a:ext cx="2744567" cy="855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Model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2:</a:t>
              </a:r>
              <a:endPara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Based on </a:t>
              </a:r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Step Trend 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Lines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782908" y="3651870"/>
              <a:ext cx="2805623" cy="8550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Filter Performance: Compared with actual trend</a:t>
              </a:r>
              <a:endPara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827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200" dirty="0" smtClean="0">
            <a:solidFill>
              <a:schemeClr val="bg1"/>
            </a:solidFill>
            <a:latin typeface="Ebrima" panose="02000000000000000000" pitchFamily="2" charset="0"/>
            <a:ea typeface="Ebrima" panose="02000000000000000000" pitchFamily="2" charset="0"/>
            <a:cs typeface="Ebrima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1277</Words>
  <Application>Microsoft Macintosh PowerPoint</Application>
  <PresentationFormat>全屏显示(16:9)</PresentationFormat>
  <Paragraphs>218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Calibri</vt:lpstr>
      <vt:lpstr>Calibri Light</vt:lpstr>
      <vt:lpstr>Cambria Math</vt:lpstr>
      <vt:lpstr>Ebrima</vt:lpstr>
      <vt:lpstr>Times New Roman</vt:lpstr>
      <vt:lpstr>宋体</vt:lpstr>
      <vt:lpstr>微软雅黑 Light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JINYANG(ESTHER) LI</cp:lastModifiedBy>
  <cp:revision>106</cp:revision>
  <cp:lastPrinted>2019-12-12T23:38:20Z</cp:lastPrinted>
  <dcterms:created xsi:type="dcterms:W3CDTF">2019-04-23T06:34:33Z</dcterms:created>
  <dcterms:modified xsi:type="dcterms:W3CDTF">2019-12-13T00:21:50Z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