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49320"/>
            <a:ext cx="9071640" cy="84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49320"/>
            <a:ext cx="9071640" cy="84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49320"/>
            <a:ext cx="9071640" cy="84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49320"/>
            <a:ext cx="9071640" cy="84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49320"/>
            <a:ext cx="9071640" cy="84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49320"/>
            <a:ext cx="9071640" cy="84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49320"/>
            <a:ext cx="9071640" cy="84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360000" y="49320"/>
            <a:ext cx="9071640" cy="392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49320"/>
            <a:ext cx="9071640" cy="84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49320"/>
            <a:ext cx="9071640" cy="84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49320"/>
            <a:ext cx="9071640" cy="84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49320"/>
            <a:ext cx="9071640" cy="84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49320"/>
            <a:ext cx="9071640" cy="84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60000" y="49320"/>
            <a:ext cx="9071640" cy="84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60000" y="49320"/>
            <a:ext cx="9071640" cy="84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49320"/>
            <a:ext cx="9071640" cy="84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49320"/>
            <a:ext cx="9071640" cy="84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49320"/>
            <a:ext cx="9071640" cy="84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49320"/>
            <a:ext cx="9071640" cy="392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49320"/>
            <a:ext cx="9071640" cy="84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49320"/>
            <a:ext cx="9071640" cy="84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49320"/>
            <a:ext cx="9071640" cy="84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4169520"/>
            <a:ext cx="10076760" cy="34070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0"/>
            <a:ext cx="10080000" cy="42368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2442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highlight>
                  <a:srgbClr val="ffffff"/>
                </a:highlight>
                <a:latin typeface="Arial"/>
              </a:rPr>
              <a:t>Click to edit the outline text format</a:t>
            </a: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highlight>
                  <a:srgbClr val="ffffff"/>
                </a:highlight>
                <a:latin typeface="Arial"/>
              </a:rPr>
              <a:t>Second Outline Level</a:t>
            </a:r>
            <a:endParaRPr b="0" lang="en-US" sz="2800" spc="-1" strike="noStrike">
              <a:highlight>
                <a:srgbClr val="ffffff"/>
              </a:highlight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highlight>
                  <a:srgbClr val="ffffff"/>
                </a:highlight>
                <a:latin typeface="Arial"/>
              </a:rPr>
              <a:t>Third Outline Level</a:t>
            </a:r>
            <a:endParaRPr b="0" lang="en-US" sz="2400" spc="-1" strike="noStrike">
              <a:highlight>
                <a:srgbClr val="ffffff"/>
              </a:highlight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highlight>
                  <a:srgbClr val="ffffff"/>
                </a:highlight>
                <a:latin typeface="Arial"/>
              </a:rPr>
              <a:t>Fourth Outline Level</a:t>
            </a:r>
            <a:endParaRPr b="0" lang="en-US" sz="2000" spc="-1" strike="noStrike">
              <a:highlight>
                <a:srgbClr val="ffffff"/>
              </a:highlight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highlight>
                  <a:srgbClr val="ffffff"/>
                </a:highlight>
                <a:latin typeface="Arial"/>
              </a:rPr>
              <a:t>Fifth Outline Level</a:t>
            </a:r>
            <a:endParaRPr b="0" lang="en-US" sz="2000" spc="-1" strike="noStrike">
              <a:highlight>
                <a:srgbClr val="ffffff"/>
              </a:highlight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highlight>
                  <a:srgbClr val="ffffff"/>
                </a:highlight>
                <a:latin typeface="Arial"/>
              </a:rPr>
              <a:t>Sixth Outline Level</a:t>
            </a:r>
            <a:endParaRPr b="0" lang="en-US" sz="2000" spc="-1" strike="noStrike">
              <a:highlight>
                <a:srgbClr val="ffffff"/>
              </a:highlight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highlight>
                  <a:srgbClr val="ffffff"/>
                </a:highlight>
                <a:latin typeface="Arial"/>
              </a:rPr>
              <a:t>Seventh Outline Level</a:t>
            </a:r>
            <a:endParaRPr b="0" lang="en-US" sz="20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6E227E3-5DD8-45D5-918E-945ECF41B829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504000" y="292320"/>
            <a:ext cx="9071640" cy="1262160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8"/>
          <p:cNvSpPr/>
          <p:nvPr/>
        </p:nvSpPr>
        <p:spPr>
          <a:xfrm>
            <a:off x="609840" y="386640"/>
            <a:ext cx="8808480" cy="1005840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6693480"/>
            <a:ext cx="10080000" cy="877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E44C24C-EB12-4C4E-B020-CAC350380CD5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0" name="CustomShape 6"/>
          <p:cNvSpPr/>
          <p:nvPr/>
        </p:nvSpPr>
        <p:spPr>
          <a:xfrm>
            <a:off x="0" y="0"/>
            <a:ext cx="10080000" cy="863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1" name="" descr=""/>
          <p:cNvPicPr/>
          <p:nvPr/>
        </p:nvPicPr>
        <p:blipFill>
          <a:blip r:embed="rId2">
            <a:grayscl/>
          </a:blip>
          <a:stretch/>
        </p:blipFill>
        <p:spPr>
          <a:xfrm>
            <a:off x="3687840" y="5973480"/>
            <a:ext cx="6293880" cy="837720"/>
          </a:xfrm>
          <a:prstGeom prst="rect">
            <a:avLst/>
          </a:prstGeom>
          <a:ln>
            <a:noFill/>
          </a:ln>
        </p:spPr>
      </p:pic>
      <p:sp>
        <p:nvSpPr>
          <p:cNvPr id="52" name="PlaceHolder 7"/>
          <p:cNvSpPr>
            <a:spLocks noGrp="1"/>
          </p:cNvSpPr>
          <p:nvPr>
            <p:ph type="title"/>
          </p:nvPr>
        </p:nvSpPr>
        <p:spPr>
          <a:xfrm>
            <a:off x="360000" y="49320"/>
            <a:ext cx="9071640" cy="84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m13253/midi-track-merge" TargetMode="External"/><Relationship Id="rId2" Type="http://schemas.openxmlformats.org/officeDocument/2006/relationships/hyperlink" Target="https://github.com/timwedde/py_midicsv" TargetMode="External"/><Relationship Id="rId3" Type="http://schemas.openxmlformats.org/officeDocument/2006/relationships/hyperlink" Target="https://github.com/minimaxir/gpt-2-simple" TargetMode="External"/><Relationship Id="rId4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Amadeus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769040"/>
            <a:ext cx="9071640" cy="2244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highlight>
                  <a:srgbClr val="ffffff"/>
                </a:highlight>
                <a:latin typeface="Arial"/>
              </a:rPr>
              <a:t>Dragan Arsic SW-5/2018</a:t>
            </a:r>
            <a:br/>
            <a:r>
              <a:rPr b="0" lang="en-US" sz="3200" spc="-1" strike="noStrike">
                <a:highlight>
                  <a:srgbClr val="ffffff"/>
                </a:highlight>
                <a:latin typeface="Arial"/>
              </a:rPr>
              <a:t>Natasa Rajtarov SW-2/2018</a:t>
            </a: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49320"/>
            <a:ext cx="9071640" cy="847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Generisanje game muzike na osnovu slike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0" y="854640"/>
            <a:ext cx="2468880" cy="225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latin typeface="Arial"/>
              </a:rPr>
              <a:t>Uvod</a:t>
            </a:r>
            <a:endParaRPr b="0" lang="en-US" sz="5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</a:rPr>
              <a:t>Cilj programa je da na osnovu </a:t>
            </a:r>
            <a:r>
              <a:rPr b="0" lang="en-US" sz="3600" spc="-1" strike="noStrike">
                <a:latin typeface="Arial"/>
              </a:rPr>
              <a:t>slike igrice generiše muziku. </a:t>
            </a:r>
            <a:r>
              <a:rPr b="0" lang="en-US" sz="3600" spc="-1" strike="noStrike">
                <a:latin typeface="Arial"/>
              </a:rPr>
              <a:t>Program je podeljen na 2 dela, </a:t>
            </a:r>
            <a:r>
              <a:rPr b="0" lang="en-US" sz="3600" spc="-1" strike="noStrike">
                <a:latin typeface="Arial"/>
              </a:rPr>
              <a:t>gde jedan služi za generisanje </a:t>
            </a:r>
            <a:r>
              <a:rPr b="0" lang="en-US" sz="3600" spc="-1" strike="noStrike">
                <a:latin typeface="Arial"/>
              </a:rPr>
              <a:t>početne muzike na osnovu </a:t>
            </a:r>
            <a:r>
              <a:rPr b="0" lang="en-US" sz="3600" spc="-1" strike="noStrike">
                <a:latin typeface="Arial"/>
              </a:rPr>
              <a:t>slike, a drugi na osnovu početne </a:t>
            </a:r>
            <a:r>
              <a:rPr b="0" lang="en-US" sz="3600" spc="-1" strike="noStrike">
                <a:latin typeface="Arial"/>
              </a:rPr>
              <a:t>muzike generiše ostatak </a:t>
            </a:r>
            <a:r>
              <a:rPr b="0" lang="en-US" sz="3600" spc="-1" strike="noStrike">
                <a:latin typeface="Arial"/>
              </a:rPr>
              <a:t>muzike.</a:t>
            </a:r>
            <a:endParaRPr b="0" lang="en-US" sz="3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</a:rPr>
              <a:t>Muzika se generise u formi </a:t>
            </a:r>
            <a:r>
              <a:rPr b="0" lang="en-US" sz="3600" spc="-1" strike="noStrike">
                <a:latin typeface="Arial"/>
              </a:rPr>
              <a:t>MIDI file-ova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5029200" y="1463040"/>
            <a:ext cx="18072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TextShape 4"/>
          <p:cNvSpPr txBox="1"/>
          <p:nvPr/>
        </p:nvSpPr>
        <p:spPr>
          <a:xfrm>
            <a:off x="0" y="3200400"/>
            <a:ext cx="2468880" cy="347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latin typeface="Arial"/>
              </a:rPr>
              <a:t>Skup podataka</a:t>
            </a:r>
            <a:endParaRPr b="0" lang="en-US" sz="5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</a:rPr>
              <a:t>Za skup podataka smo "scrap-</a:t>
            </a:r>
            <a:r>
              <a:rPr b="0" lang="en-US" sz="3600" spc="-1" strike="noStrike">
                <a:latin typeface="Arial"/>
              </a:rPr>
              <a:t>ovali" sa sledeca dva sajta</a:t>
            </a:r>
            <a:endParaRPr b="0" lang="en-US" sz="3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</a:rPr>
              <a:t>https://www.vgmusic.com/ - za </a:t>
            </a:r>
            <a:r>
              <a:rPr b="0" lang="en-US" sz="3600" spc="-1" strike="noStrike">
                <a:latin typeface="Arial"/>
              </a:rPr>
              <a:t>MIDI file-ove</a:t>
            </a:r>
            <a:endParaRPr b="0" lang="en-US" sz="3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</a:rPr>
              <a:t>https://www.giantbomb.com/ - </a:t>
            </a:r>
            <a:r>
              <a:rPr b="0" lang="en-US" sz="3600" spc="-1" strike="noStrike">
                <a:latin typeface="Arial"/>
              </a:rPr>
              <a:t>za slike</a:t>
            </a:r>
            <a:endParaRPr b="0" lang="en-US" sz="3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</a:rPr>
              <a:t>ukupno 4.1GB podataka</a:t>
            </a:r>
            <a:endParaRPr b="0" lang="en-US" sz="3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</a:rPr>
              <a:t>MIDI file-ove smo pokupili tako </a:t>
            </a:r>
            <a:r>
              <a:rPr b="0" lang="en-US" sz="3600" spc="-1" strike="noStrike">
                <a:latin typeface="Arial"/>
              </a:rPr>
              <a:t>sto smo svaku pesmu skinuli </a:t>
            </a:r>
            <a:r>
              <a:rPr b="0" lang="en-US" sz="3600" spc="-1" strike="noStrike">
                <a:latin typeface="Arial"/>
              </a:rPr>
              <a:t>pomocu seleniuma</a:t>
            </a:r>
            <a:endParaRPr b="0" lang="en-US" sz="3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</a:rPr>
              <a:t>dok smo slike pokupili tako sto </a:t>
            </a:r>
            <a:r>
              <a:rPr b="0" lang="en-US" sz="3600" spc="-1" strike="noStrike">
                <a:latin typeface="Arial"/>
              </a:rPr>
              <a:t>bi vrsili pretragu na "giantbomb" </a:t>
            </a:r>
            <a:r>
              <a:rPr b="0" lang="en-US" sz="3600" spc="-1" strike="noStrike">
                <a:latin typeface="Arial"/>
              </a:rPr>
              <a:t>sajtu sa imenom igrice, nakon </a:t>
            </a:r>
            <a:r>
              <a:rPr b="0" lang="en-US" sz="3600" spc="-1" strike="noStrike">
                <a:latin typeface="Arial"/>
              </a:rPr>
              <a:t>cega bi skinuli slike iz rezultata </a:t>
            </a:r>
            <a:r>
              <a:rPr b="0" lang="en-US" sz="3600" spc="-1" strike="noStrike">
                <a:latin typeface="Arial"/>
              </a:rPr>
              <a:t>– naravno koristeci Selenium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5" name="TextShape 5"/>
          <p:cNvSpPr txBox="1"/>
          <p:nvPr/>
        </p:nvSpPr>
        <p:spPr>
          <a:xfrm>
            <a:off x="2560320" y="896400"/>
            <a:ext cx="4572000" cy="559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10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latin typeface="Arial"/>
              </a:rPr>
              <a:t>Metodologija</a:t>
            </a:r>
            <a:endParaRPr b="0" lang="en-US" sz="5400" spc="-1" strike="noStrike">
              <a:latin typeface="Arial"/>
            </a:endParaRPr>
          </a:p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Arial"/>
              </a:rPr>
              <a:t>MIDI transformacije</a:t>
            </a:r>
            <a:endParaRPr b="0" lang="en-US" sz="4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  <a:hlinkClick r:id="rId1"/>
              </a:rPr>
              <a:t>Transformacija</a:t>
            </a:r>
            <a:r>
              <a:rPr b="0" lang="en-US" sz="2800" spc="-1" strike="noStrike">
                <a:latin typeface="Arial"/>
              </a:rPr>
              <a:t> MIDI tip 1 file-ova u tip 0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  <a:hlinkClick r:id="rId2"/>
              </a:rPr>
              <a:t>Transformacija</a:t>
            </a:r>
            <a:r>
              <a:rPr b="0" lang="en-US" sz="2800" spc="-1" strike="noStrike">
                <a:latin typeface="Arial"/>
              </a:rPr>
              <a:t> MIDI u tekst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Normalizacija podataka – tempo, otkucaj, </a:t>
            </a:r>
            <a:r>
              <a:rPr b="0" lang="en-US" sz="2800" spc="-1" strike="noStrike">
                <a:latin typeface="Arial"/>
              </a:rPr>
              <a:t>jacina zvuka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Izbacivanje bespotrebnih metapodatka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Uproscavanje I svodjenje MIDI-ja na 2 </a:t>
            </a:r>
            <a:r>
              <a:rPr b="0" lang="en-US" sz="2800" spc="-1" strike="noStrike">
                <a:latin typeface="Arial"/>
              </a:rPr>
              <a:t>instrukcije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Kompresija I svodjenje MIDI-ja na 2 </a:t>
            </a:r>
            <a:r>
              <a:rPr b="0" lang="en-US" sz="2800" spc="-1" strike="noStrike">
                <a:latin typeface="Arial"/>
              </a:rPr>
              <a:t>instrukcije – vremensku I notnu.</a:t>
            </a:r>
            <a:endParaRPr b="0" lang="en-US" sz="2800" spc="-1" strike="noStrike">
              <a:latin typeface="Arial"/>
            </a:endParaRPr>
          </a:p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Arial"/>
              </a:rPr>
              <a:t>Slika u tekst</a:t>
            </a:r>
            <a:endParaRPr b="0" lang="en-US" sz="4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Korišten je model koji uči da generise </a:t>
            </a:r>
            <a:r>
              <a:rPr b="0" lang="en-US" sz="2800" spc="-1" strike="noStrike">
                <a:latin typeface="Arial"/>
              </a:rPr>
              <a:t>tekst (note) na osnovu slike. Korišten je </a:t>
            </a:r>
            <a:r>
              <a:rPr b="0" lang="en-US" sz="2800" spc="-1" strike="noStrike">
                <a:latin typeface="Arial"/>
              </a:rPr>
              <a:t>dropout 0.5, 2 dense sloja i LSTM  sloj za </a:t>
            </a:r>
            <a:r>
              <a:rPr b="0" lang="en-US" sz="2800" spc="-1" strike="noStrike">
                <a:latin typeface="Arial"/>
              </a:rPr>
              <a:t>rekurentnu mrezu. Aktivaciona funkcija je </a:t>
            </a:r>
            <a:r>
              <a:rPr b="0" lang="en-US" sz="2800" spc="-1" strike="noStrike">
                <a:latin typeface="Arial"/>
              </a:rPr>
              <a:t>bila relu, dok za poslednji sloj je korišten </a:t>
            </a:r>
            <a:r>
              <a:rPr b="0" lang="en-US" sz="2800" spc="-1" strike="noStrike">
                <a:latin typeface="Arial"/>
              </a:rPr>
              <a:t>softmax.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Mreza bi od slike generisala </a:t>
            </a:r>
            <a:r>
              <a:rPr b="0" lang="en-US" sz="2800" spc="-1" strike="noStrike">
                <a:latin typeface="Arial"/>
              </a:rPr>
              <a:t>kompresovanu verziju MIDI file-a koja bi </a:t>
            </a:r>
            <a:r>
              <a:rPr b="0" lang="en-US" sz="2800" spc="-1" strike="noStrike">
                <a:latin typeface="Arial"/>
              </a:rPr>
              <a:t>sluzila kao input za GPT-2 mrezu </a:t>
            </a:r>
            <a:endParaRPr b="0" lang="en-US" sz="2800" spc="-1" strike="noStrike">
              <a:latin typeface="Arial"/>
            </a:endParaRPr>
          </a:p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Arial"/>
              </a:rPr>
              <a:t>GPT-2</a:t>
            </a:r>
            <a:endParaRPr b="0" lang="en-US" sz="4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Za generisanje pesme iz pocetnih nota </a:t>
            </a:r>
            <a:r>
              <a:rPr b="0" lang="en-US" sz="2800" spc="-1" strike="noStrike">
                <a:latin typeface="Arial"/>
              </a:rPr>
              <a:t>pesme (generisane od strane prethodne </a:t>
            </a:r>
            <a:r>
              <a:rPr b="0" lang="en-US" sz="2800" spc="-1" strike="noStrike">
                <a:latin typeface="Arial"/>
              </a:rPr>
              <a:t>mreze), koristili smo vec implementiranu </a:t>
            </a:r>
            <a:r>
              <a:rPr b="0" lang="en-US" sz="2800" spc="-1" strike="noStrike">
                <a:latin typeface="Arial"/>
                <a:hlinkClick r:id="rId3"/>
              </a:rPr>
              <a:t>GPT-2 mrezu</a:t>
            </a:r>
            <a:r>
              <a:rPr b="0" lang="en-US" sz="2800" spc="-1" strike="noStrike">
                <a:latin typeface="Arial"/>
              </a:rPr>
              <a:t> sa pretreniranim modelom </a:t>
            </a:r>
            <a:r>
              <a:rPr b="0" lang="en-US" sz="2800" spc="-1" strike="noStrike">
                <a:latin typeface="Arial"/>
              </a:rPr>
              <a:t>od 124MB sa jos dodatnim fine-tuningom </a:t>
            </a:r>
            <a:r>
              <a:rPr b="0" lang="en-US" sz="2800" spc="-1" strike="noStrike">
                <a:latin typeface="Arial"/>
              </a:rPr>
              <a:t>nad nasim skupom podataka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Parametri koje smo koristili su - </a:t>
            </a:r>
            <a:r>
              <a:rPr b="0" lang="en-US" sz="2800" spc="-1" strike="noStrike">
                <a:latin typeface="Arial"/>
              </a:rPr>
              <a:t>Temperature=0.7, top_k=0, n_samples= </a:t>
            </a:r>
            <a:r>
              <a:rPr b="0" lang="en-US" sz="2800" spc="-1" strike="noStrike">
                <a:latin typeface="Arial"/>
              </a:rPr>
              <a:t>1, batch_size=1.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Nakon generisanja kompresovane verzije, </a:t>
            </a:r>
            <a:r>
              <a:rPr b="0" lang="en-US" sz="2800" spc="-1" strike="noStrike">
                <a:latin typeface="Arial"/>
              </a:rPr>
              <a:t>file bi se dekompresovao, zatim pretvorio </a:t>
            </a:r>
            <a:r>
              <a:rPr b="0" lang="en-US" sz="2800" spc="-1" strike="noStrike">
                <a:latin typeface="Arial"/>
              </a:rPr>
              <a:t>iz teksta u MIDI.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6" name="TextShape 6"/>
          <p:cNvSpPr txBox="1"/>
          <p:nvPr/>
        </p:nvSpPr>
        <p:spPr>
          <a:xfrm>
            <a:off x="7132320" y="854640"/>
            <a:ext cx="2926080" cy="554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latin typeface="Arial"/>
              </a:rPr>
              <a:t>Rezultati I zakljucak</a:t>
            </a:r>
            <a:endParaRPr b="0" lang="en-US" sz="5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</a:rPr>
              <a:t>Sistem uspesno generise muziku </a:t>
            </a:r>
            <a:r>
              <a:rPr b="0" lang="en-US" sz="3600" spc="-1" strike="noStrike">
                <a:latin typeface="Arial"/>
              </a:rPr>
              <a:t>koja ima ritmickog smisla I nije </a:t>
            </a:r>
            <a:r>
              <a:rPr b="0" lang="en-US" sz="3600" spc="-1" strike="noStrike">
                <a:latin typeface="Arial"/>
              </a:rPr>
              <a:t>bolna za slusanje</a:t>
            </a:r>
            <a:endParaRPr b="0" lang="en-US" sz="3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</a:rPr>
              <a:t>Sistem znacajno bolje generise </a:t>
            </a:r>
            <a:r>
              <a:rPr b="0" lang="en-US" sz="3600" spc="-1" strike="noStrike">
                <a:latin typeface="Arial"/>
              </a:rPr>
              <a:t>kracu muziku – do 30 sekundi – </a:t>
            </a:r>
            <a:r>
              <a:rPr b="0" lang="en-US" sz="3600" spc="-1" strike="noStrike">
                <a:latin typeface="Arial"/>
              </a:rPr>
              <a:t>nego duzu</a:t>
            </a:r>
            <a:endParaRPr b="0" lang="en-US" sz="3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</a:rPr>
              <a:t>Kod odredjenih kombinacija nota, </a:t>
            </a:r>
            <a:r>
              <a:rPr b="0" lang="en-US" sz="3600" spc="-1" strike="noStrike">
                <a:latin typeface="Arial"/>
              </a:rPr>
              <a:t>GPT-2 upadne u “loop” gde ih </a:t>
            </a:r>
            <a:r>
              <a:rPr b="0" lang="en-US" sz="3600" spc="-1" strike="noStrike">
                <a:latin typeface="Arial"/>
              </a:rPr>
              <a:t>konstantno ponavlja </a:t>
            </a:r>
            <a:r>
              <a:rPr b="0" lang="en-US" sz="3600" spc="-1" strike="noStrike">
                <a:latin typeface="Arial"/>
              </a:rPr>
              <a:t>inkrementirajuci jacinu zvuka </a:t>
            </a:r>
            <a:r>
              <a:rPr b="0" lang="en-US" sz="3600" spc="-1" strike="noStrike">
                <a:latin typeface="Arial"/>
              </a:rPr>
              <a:t>svaki put.</a:t>
            </a:r>
            <a:endParaRPr b="0" lang="en-US" sz="3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</a:rPr>
              <a:t>GPT-2 nije najbolji izbor, bilo bi </a:t>
            </a:r>
            <a:r>
              <a:rPr b="0" lang="en-US" sz="3600" spc="-1" strike="noStrike">
                <a:latin typeface="Arial"/>
              </a:rPr>
              <a:t>bolje da smo koristili regresioni </a:t>
            </a:r>
            <a:r>
              <a:rPr b="0" lang="en-US" sz="3600" spc="-1" strike="noStrike">
                <a:latin typeface="Arial"/>
              </a:rPr>
              <a:t>model koji je predvidjen da barata </a:t>
            </a:r>
            <a:r>
              <a:rPr b="0" lang="en-US" sz="3600" spc="-1" strike="noStrike">
                <a:latin typeface="Arial"/>
              </a:rPr>
              <a:t>muzikom I ima “bolji osecaj za </a:t>
            </a:r>
            <a:r>
              <a:rPr b="0" lang="en-US" sz="3600" spc="-1" strike="noStrike">
                <a:latin typeface="Arial"/>
              </a:rPr>
              <a:t>vreme”</a:t>
            </a:r>
            <a:endParaRPr b="0" lang="en-US" sz="3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</a:rPr>
              <a:t>Sistem bi se bolje ponasao kada </a:t>
            </a:r>
            <a:r>
              <a:rPr b="0" lang="en-US" sz="3600" spc="-1" strike="noStrike">
                <a:latin typeface="Arial"/>
              </a:rPr>
              <a:t>bi imali dovoljno resursa da </a:t>
            </a:r>
            <a:r>
              <a:rPr b="0" lang="en-US" sz="3600" spc="-1" strike="noStrike">
                <a:latin typeface="Arial"/>
              </a:rPr>
              <a:t>iskoristimo sve nase podatke za </a:t>
            </a:r>
            <a:r>
              <a:rPr b="0" lang="en-US" sz="3600" spc="-1" strike="noStrike">
                <a:latin typeface="Arial"/>
              </a:rPr>
              <a:t>treniranje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2022-07-01T14:13:53Z</dcterms:created>
  <dc:creator/>
  <dc:description/>
  <dc:language>en-US</dc:language>
  <cp:lastModifiedBy/>
  <dcterms:modified xsi:type="dcterms:W3CDTF">2022-07-01T16:02:38Z</dcterms:modified>
  <cp:revision>7</cp:revision>
  <dc:subject/>
  <dc:title>Piano</dc:title>
</cp:coreProperties>
</file>